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notesSlides/notesSlide2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8.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9.xml" ContentType="application/vnd.openxmlformats-officedocument.presentationml.notesSlide+xml"/>
  <Override PartName="/ppt/tags/tag46.xml" ContentType="application/vnd.openxmlformats-officedocument.presentationml.tags+xml"/>
  <Override PartName="/ppt/notesSlides/notesSlide30.xml" ContentType="application/vnd.openxmlformats-officedocument.presentationml.notesSlide+xml"/>
  <Override PartName="/ppt/tags/tag47.xml" ContentType="application/vnd.openxmlformats-officedocument.presentationml.tags+xml"/>
  <Override PartName="/ppt/notesSlides/notesSlide31.xml" ContentType="application/vnd.openxmlformats-officedocument.presentationml.notesSlide+xml"/>
  <Override PartName="/ppt/tags/tag48.xml" ContentType="application/vnd.openxmlformats-officedocument.presentationml.tags+xml"/>
  <Override PartName="/ppt/notesSlides/notesSlide32.xml" ContentType="application/vnd.openxmlformats-officedocument.presentationml.notesSlide+xml"/>
  <Override PartName="/ppt/tags/tag49.xml" ContentType="application/vnd.openxmlformats-officedocument.presentationml.tags+xml"/>
  <Override PartName="/ppt/notesSlides/notesSlide33.xml" ContentType="application/vnd.openxmlformats-officedocument.presentationml.notesSlide+xml"/>
  <Override PartName="/ppt/tags/tag50.xml" ContentType="application/vnd.openxmlformats-officedocument.presentationml.tags+xml"/>
  <Override PartName="/ppt/notesSlides/notesSlide34.xml" ContentType="application/vnd.openxmlformats-officedocument.presentationml.notesSlide+xml"/>
  <Override PartName="/ppt/tags/tag51.xml" ContentType="application/vnd.openxmlformats-officedocument.presentationml.tags+xml"/>
  <Override PartName="/ppt/notesSlides/notesSlide35.xml" ContentType="application/vnd.openxmlformats-officedocument.presentationml.notesSlide+xml"/>
  <Override PartName="/ppt/tags/tag52.xml" ContentType="application/vnd.openxmlformats-officedocument.presentationml.tags+xml"/>
  <Override PartName="/ppt/notesSlides/notesSlide36.xml" ContentType="application/vnd.openxmlformats-officedocument.presentationml.notesSlide+xml"/>
  <Override PartName="/ppt/tags/tag53.xml" ContentType="application/vnd.openxmlformats-officedocument.presentationml.tags+xml"/>
  <Override PartName="/ppt/notesSlides/notesSlide3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8.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9.xml" ContentType="application/vnd.openxmlformats-officedocument.presentationml.notesSlide+xml"/>
  <Override PartName="/ppt/tags/tag58.xml" ContentType="application/vnd.openxmlformats-officedocument.presentationml.tags+xml"/>
  <Override PartName="/ppt/notesSlides/notesSlide40.xml" ContentType="application/vnd.openxmlformats-officedocument.presentationml.notesSlide+xml"/>
  <Override PartName="/ppt/tags/tag59.xml" ContentType="application/vnd.openxmlformats-officedocument.presentationml.tags+xml"/>
  <Override PartName="/ppt/notesSlides/notesSlide41.xml" ContentType="application/vnd.openxmlformats-officedocument.presentationml.notesSlide+xml"/>
  <Override PartName="/ppt/tags/tag60.xml" ContentType="application/vnd.openxmlformats-officedocument.presentationml.tags+xml"/>
  <Override PartName="/ppt/notesSlides/notesSlide42.xml" ContentType="application/vnd.openxmlformats-officedocument.presentationml.notesSlide+xml"/>
  <Override PartName="/ppt/tags/tag61.xml" ContentType="application/vnd.openxmlformats-officedocument.presentationml.tags+xml"/>
  <Override PartName="/ppt/notesSlides/notesSlide43.xml" ContentType="application/vnd.openxmlformats-officedocument.presentationml.notesSlide+xml"/>
  <Override PartName="/ppt/tags/tag62.xml" ContentType="application/vnd.openxmlformats-officedocument.presentationml.tags+xml"/>
  <Override PartName="/ppt/notesSlides/notesSlide44.xml" ContentType="application/vnd.openxmlformats-officedocument.presentationml.notesSlide+xml"/>
  <Override PartName="/ppt/tags/tag63.xml" ContentType="application/vnd.openxmlformats-officedocument.presentationml.tags+xml"/>
  <Override PartName="/ppt/notesSlides/notesSlide4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46.xml" ContentType="application/vnd.openxmlformats-officedocument.presentationml.notesSlide+xml"/>
  <Override PartName="/ppt/tags/tag66.xml" ContentType="application/vnd.openxmlformats-officedocument.presentationml.tags+xml"/>
  <Override PartName="/ppt/notesSlides/notesSlide47.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48.xml" ContentType="application/vnd.openxmlformats-officedocument.presentationml.notesSlide+xml"/>
  <Override PartName="/ppt/tags/tag69.xml" ContentType="application/vnd.openxmlformats-officedocument.presentationml.tags+xml"/>
  <Override PartName="/ppt/notesSlides/notesSlide49.xml" ContentType="application/vnd.openxmlformats-officedocument.presentationml.notesSlide+xml"/>
  <Override PartName="/ppt/tags/tag70.xml" ContentType="application/vnd.openxmlformats-officedocument.presentationml.tags+xml"/>
  <Override PartName="/ppt/notesSlides/notesSlide50.xml" ContentType="application/vnd.openxmlformats-officedocument.presentationml.notesSlide+xml"/>
  <Override PartName="/ppt/tags/tag71.xml" ContentType="application/vnd.openxmlformats-officedocument.presentationml.tags+xml"/>
  <Override PartName="/ppt/notesSlides/notesSlide51.xml" ContentType="application/vnd.openxmlformats-officedocument.presentationml.notesSlide+xml"/>
  <Override PartName="/ppt/tags/tag72.xml" ContentType="application/vnd.openxmlformats-officedocument.presentationml.tags+xml"/>
  <Override PartName="/ppt/notesSlides/notesSlide52.xml" ContentType="application/vnd.openxmlformats-officedocument.presentationml.notesSlide+xml"/>
  <Override PartName="/ppt/tags/tag73.xml" ContentType="application/vnd.openxmlformats-officedocument.presentationml.tags+xml"/>
  <Override PartName="/ppt/notesSlides/notesSlide53.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54.xml" ContentType="application/vnd.openxmlformats-officedocument.presentationml.notesSlide+xml"/>
  <Override PartName="/ppt/tags/tag76.xml" ContentType="application/vnd.openxmlformats-officedocument.presentationml.tags+xml"/>
  <Override PartName="/ppt/notesSlides/notesSlide55.xml" ContentType="application/vnd.openxmlformats-officedocument.presentationml.notesSlide+xml"/>
  <Override PartName="/ppt/tags/tag7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5" r:id="rId5"/>
  </p:sldMasterIdLst>
  <p:notesMasterIdLst>
    <p:notesMasterId r:id="rId61"/>
  </p:notesMasterIdLst>
  <p:handoutMasterIdLst>
    <p:handoutMasterId r:id="rId62"/>
  </p:handoutMasterIdLst>
  <p:sldIdLst>
    <p:sldId id="342" r:id="rId6"/>
    <p:sldId id="317" r:id="rId7"/>
    <p:sldId id="258" r:id="rId8"/>
    <p:sldId id="340" r:id="rId9"/>
    <p:sldId id="314" r:id="rId10"/>
    <p:sldId id="305" r:id="rId11"/>
    <p:sldId id="264" r:id="rId12"/>
    <p:sldId id="328" r:id="rId13"/>
    <p:sldId id="306" r:id="rId14"/>
    <p:sldId id="282" r:id="rId15"/>
    <p:sldId id="327" r:id="rId16"/>
    <p:sldId id="309" r:id="rId17"/>
    <p:sldId id="337" r:id="rId18"/>
    <p:sldId id="278" r:id="rId19"/>
    <p:sldId id="296" r:id="rId20"/>
    <p:sldId id="336" r:id="rId21"/>
    <p:sldId id="281" r:id="rId22"/>
    <p:sldId id="307" r:id="rId23"/>
    <p:sldId id="330" r:id="rId24"/>
    <p:sldId id="308" r:id="rId25"/>
    <p:sldId id="318" r:id="rId26"/>
    <p:sldId id="329" r:id="rId27"/>
    <p:sldId id="324" r:id="rId28"/>
    <p:sldId id="338" r:id="rId29"/>
    <p:sldId id="302" r:id="rId30"/>
    <p:sldId id="353" r:id="rId31"/>
    <p:sldId id="311" r:id="rId32"/>
    <p:sldId id="312" r:id="rId33"/>
    <p:sldId id="333" r:id="rId34"/>
    <p:sldId id="349" r:id="rId35"/>
    <p:sldId id="347" r:id="rId36"/>
    <p:sldId id="348" r:id="rId37"/>
    <p:sldId id="351" r:id="rId38"/>
    <p:sldId id="319" r:id="rId39"/>
    <p:sldId id="352" r:id="rId40"/>
    <p:sldId id="346" r:id="rId41"/>
    <p:sldId id="343" r:id="rId42"/>
    <p:sldId id="345" r:id="rId43"/>
    <p:sldId id="344" r:id="rId44"/>
    <p:sldId id="313" r:id="rId45"/>
    <p:sldId id="334" r:id="rId46"/>
    <p:sldId id="320" r:id="rId47"/>
    <p:sldId id="321" r:id="rId48"/>
    <p:sldId id="332" r:id="rId49"/>
    <p:sldId id="283" r:id="rId50"/>
    <p:sldId id="355" r:id="rId51"/>
    <p:sldId id="284" r:id="rId52"/>
    <p:sldId id="339" r:id="rId53"/>
    <p:sldId id="322" r:id="rId54"/>
    <p:sldId id="350" r:id="rId55"/>
    <p:sldId id="357" r:id="rId56"/>
    <p:sldId id="335" r:id="rId57"/>
    <p:sldId id="279" r:id="rId58"/>
    <p:sldId id="354" r:id="rId59"/>
    <p:sldId id="341" r:id="rId60"/>
  </p:sldIdLst>
  <p:sldSz cx="9144000" cy="6858000" type="screen4x3"/>
  <p:notesSz cx="7315200" cy="96012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clouner" initials="CC" lastIdx="10" clrIdx="0"/>
  <p:cmAuthor id="1" name="Administrator" initials="A" lastIdx="6" clrIdx="1"/>
  <p:cmAuthor id="2" name="secadmin" initials="s" lastIdx="13" clrIdx="2"/>
  <p:cmAuthor id="3" name="Hart, Elizabeth" initials="HE"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47E"/>
    <a:srgbClr val="00B0F0"/>
    <a:srgbClr val="92D050"/>
    <a:srgbClr val="305480"/>
    <a:srgbClr val="FFC000"/>
    <a:srgbClr val="F1F1F1"/>
    <a:srgbClr val="FFFFFF"/>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59"/>
    <p:restoredTop sz="70884" autoAdjust="0"/>
  </p:normalViewPr>
  <p:slideViewPr>
    <p:cSldViewPr snapToGrid="0">
      <p:cViewPr varScale="1">
        <p:scale>
          <a:sx n="88" d="100"/>
          <a:sy n="88" d="100"/>
        </p:scale>
        <p:origin x="2696" y="17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1B90DE6C-012E-4C95-A6A3-D84D3919B289}" type="datetimeFigureOut">
              <a:rPr lang="en-US" smtClean="0"/>
              <a:t>3/9/21</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13F84568-072F-4A08-8629-88A4697F8DD9}" type="slidenum">
              <a:rPr lang="en-US" smtClean="0"/>
              <a:t>‹#›</a:t>
            </a:fld>
            <a:endParaRPr lang="en-US"/>
          </a:p>
        </p:txBody>
      </p:sp>
    </p:spTree>
    <p:extLst>
      <p:ext uri="{BB962C8B-B14F-4D97-AF65-F5344CB8AC3E}">
        <p14:creationId xmlns:p14="http://schemas.microsoft.com/office/powerpoint/2010/main" val="3525955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00E6F0F2-DB3B-4C24-8801-4267755A9969}" type="datetimeFigureOut">
              <a:rPr lang="en-US" smtClean="0"/>
              <a:pPr/>
              <a:t>3/9/21</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348E8BAA-00EA-4556-A0F6-1265C930675F}" type="slidenum">
              <a:rPr lang="en-US" smtClean="0"/>
              <a:pPr/>
              <a:t>‹#›</a:t>
            </a:fld>
            <a:endParaRPr lang="en-US"/>
          </a:p>
        </p:txBody>
      </p:sp>
    </p:spTree>
    <p:extLst>
      <p:ext uri="{BB962C8B-B14F-4D97-AF65-F5344CB8AC3E}">
        <p14:creationId xmlns:p14="http://schemas.microsoft.com/office/powerpoint/2010/main" val="1869127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74.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77.xml"/><Relationship Id="rId6" Type="http://schemas.openxmlformats.org/officeDocument/2006/relationships/hyperlink" Target="https://cssl.osu.edu/research-projects/college-prescription-drug-study/results" TargetMode="External"/><Relationship Id="rId5" Type="http://schemas.openxmlformats.org/officeDocument/2006/relationships/hyperlink" Target="https://www.cdc.gov/drugoverdose/opioids/fentanyl.html" TargetMode="External"/><Relationship Id="rId4" Type="http://schemas.openxmlformats.org/officeDocument/2006/relationships/hyperlink" Target="http://www.samhsa.gov/dat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14240">
              <a:defRPr/>
            </a:pPr>
            <a:r>
              <a:rPr lang="en-US" b="1" u="sng" baseline="0" dirty="0">
                <a:solidFill>
                  <a:schemeClr val="tx1"/>
                </a:solidFill>
              </a:rPr>
              <a:t>Presentation Talking Points</a:t>
            </a:r>
            <a:endParaRPr lang="en-US" b="0" baseline="0" dirty="0"/>
          </a:p>
          <a:p>
            <a:pPr defTabSz="914240">
              <a:defRPr/>
            </a:pPr>
            <a:r>
              <a:rPr lang="en-US" b="0" baseline="0" dirty="0"/>
              <a:t>Welcome to today’s program: “Safe Medication Practices for Life: An Orientation to Generation Rx University”.</a:t>
            </a:r>
          </a:p>
          <a:p>
            <a:pPr defTabSz="914240">
              <a:defRPr/>
            </a:pPr>
            <a:endParaRPr lang="en-US" b="0" baseline="0" dirty="0"/>
          </a:p>
          <a:p>
            <a:pPr defTabSz="914240">
              <a:defRPr/>
            </a:pPr>
            <a:r>
              <a:rPr lang="en-US" b="0" baseline="0" dirty="0"/>
              <a:t>This is a resource from “Generation Rx University”—an initiative which encourages your members to incorporate the Generation Rx key messages into their individual, everyday lives. </a:t>
            </a:r>
            <a:r>
              <a:rPr lang="en-US" b="0" u="none" dirty="0"/>
              <a:t>This presentation provides an overview of Generation Rx University messages designed to educate all college students toward “safe medication practices for life.” We will focus on specific issues relating to opioid,</a:t>
            </a:r>
            <a:r>
              <a:rPr lang="en-US" b="0" u="none" baseline="0" dirty="0"/>
              <a:t> </a:t>
            </a:r>
            <a:r>
              <a:rPr lang="en-US" b="0" u="none" dirty="0"/>
              <a:t>stimulant, and sedative medications, and</a:t>
            </a:r>
            <a:r>
              <a:rPr lang="en-US" b="0" u="none" baseline="0" dirty="0"/>
              <a:t> review</a:t>
            </a:r>
            <a:r>
              <a:rPr lang="en-US" b="0" u="none" dirty="0"/>
              <a:t> some key general guidelines for safe medication-taking practices.</a:t>
            </a:r>
          </a:p>
          <a:p>
            <a:pPr defTabSz="914240">
              <a:defRPr/>
            </a:pPr>
            <a:endParaRPr lang="en-US" b="0" u="none" dirty="0"/>
          </a:p>
          <a:p>
            <a:endParaRPr lang="en-US" b="1" u="sng" dirty="0"/>
          </a:p>
        </p:txBody>
      </p:sp>
      <p:sp>
        <p:nvSpPr>
          <p:cNvPr id="4" name="Slide Number Placeholder 3"/>
          <p:cNvSpPr>
            <a:spLocks noGrp="1"/>
          </p:cNvSpPr>
          <p:nvPr>
            <p:ph type="sldNum" sz="quarter" idx="10"/>
          </p:nvPr>
        </p:nvSpPr>
        <p:spPr/>
        <p:txBody>
          <a:bodyPr/>
          <a:lstStyle/>
          <a:p>
            <a:fld id="{348E8BAA-00EA-4556-A0F6-1265C930675F}" type="slidenum">
              <a:rPr lang="en-US" smtClean="0"/>
              <a:pPr/>
              <a:t>1</a:t>
            </a:fld>
            <a:endParaRPr lang="en-US"/>
          </a:p>
        </p:txBody>
      </p:sp>
    </p:spTree>
    <p:extLst>
      <p:ext uri="{BB962C8B-B14F-4D97-AF65-F5344CB8AC3E}">
        <p14:creationId xmlns:p14="http://schemas.microsoft.com/office/powerpoint/2010/main" val="3500272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1" u="sng" baseline="0" dirty="0"/>
              <a:t>Presentation Talking Points</a:t>
            </a:r>
            <a:endParaRPr lang="en-US" u="sng" baseline="0" dirty="0"/>
          </a:p>
          <a:p>
            <a:r>
              <a:rPr lang="en-US" u="none" baseline="0" dirty="0"/>
              <a:t>All medications have side effects—and mixing alcohol with prescription drugs can sometimes enhance these negative effects. </a:t>
            </a:r>
          </a:p>
          <a:p>
            <a:pPr defTabSz="1021649">
              <a:defRPr/>
            </a:pPr>
            <a:endParaRPr lang="en-US" u="none" baseline="0" dirty="0"/>
          </a:p>
          <a:p>
            <a:pPr marL="241632" indent="-241632" defTabSz="1021649">
              <a:buFont typeface="+mj-lt"/>
              <a:buAutoNum type="arabicPeriod"/>
              <a:defRPr/>
            </a:pPr>
            <a:r>
              <a:rPr lang="en-US" u="none" baseline="0" dirty="0"/>
              <a:t>For example, adverse side effects for </a:t>
            </a:r>
            <a:r>
              <a:rPr lang="en-US" baseline="0" dirty="0"/>
              <a:t>prescription opioid pain medications include drowsiness, confusion, sedation, and slowed breathing.  Drinking alcohol at the same time can actually worsen these potentially harmful effects.</a:t>
            </a:r>
          </a:p>
          <a:p>
            <a:pPr marL="241632" indent="-241632" defTabSz="1021649">
              <a:buFont typeface="+mj-lt"/>
              <a:buAutoNum type="arabicPeriod"/>
              <a:defRPr/>
            </a:pPr>
            <a:r>
              <a:rPr lang="en-US" u="none" baseline="0" dirty="0"/>
              <a:t>In fact, m</a:t>
            </a:r>
            <a:r>
              <a:rPr lang="en-US" baseline="0" dirty="0"/>
              <a:t>any drug overdoses result from mixing prescription opioids with alcohol, prescription sedatives, or other drugs – which results in dangerously slow breathing and can cause death. </a:t>
            </a:r>
          </a:p>
          <a:p>
            <a:pPr defTabSz="1021649">
              <a:defRPr/>
            </a:pPr>
            <a:endParaRPr lang="en-US" baseline="0" dirty="0"/>
          </a:p>
          <a:p>
            <a:pPr defTabSz="1021649">
              <a:defRPr/>
            </a:pPr>
            <a:endParaRPr lang="en-US" baseline="0" dirty="0"/>
          </a:p>
        </p:txBody>
      </p:sp>
      <p:sp>
        <p:nvSpPr>
          <p:cNvPr id="4" name="Slide Number Placeholder 3"/>
          <p:cNvSpPr>
            <a:spLocks noGrp="1"/>
          </p:cNvSpPr>
          <p:nvPr>
            <p:ph type="sldNum" sz="quarter" idx="10"/>
          </p:nvPr>
        </p:nvSpPr>
        <p:spPr/>
        <p:txBody>
          <a:bodyPr/>
          <a:lstStyle/>
          <a:p>
            <a:fld id="{ACE2B812-F48A-40F0-9E3E-E64B17BDF71A}" type="slidenum">
              <a:rPr lang="en-US" smtClean="0"/>
              <a:pPr/>
              <a:t>10</a:t>
            </a:fld>
            <a:endParaRPr lang="en-US"/>
          </a:p>
        </p:txBody>
      </p:sp>
    </p:spTree>
    <p:extLst>
      <p:ext uri="{BB962C8B-B14F-4D97-AF65-F5344CB8AC3E}">
        <p14:creationId xmlns:p14="http://schemas.microsoft.com/office/powerpoint/2010/main" val="4031916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a:p>
            <a:pPr defTabSz="914189">
              <a:defRPr/>
            </a:pPr>
            <a:endParaRPr lang="en-US" baseline="0"/>
          </a:p>
          <a:p>
            <a:pPr marL="241632" indent="-241632" defTabSz="914189">
              <a:buFont typeface="+mj-lt"/>
              <a:buAutoNum type="arabicPeriod"/>
              <a:defRPr/>
            </a:pPr>
            <a:endParaRPr lang="en-US" baseline="0"/>
          </a:p>
          <a:p>
            <a:pPr defTabSz="914189">
              <a:defRPr/>
            </a:pPr>
            <a:endParaRPr lang="en-US" baseline="0"/>
          </a:p>
          <a:p>
            <a:pPr defTabSz="914189">
              <a:defRPr/>
            </a:pPr>
            <a:endParaRPr lang="en-US" i="0"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433448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a:t>Presentation Talking Points</a:t>
            </a:r>
          </a:p>
          <a:p>
            <a:pPr defTabSz="966529">
              <a:defRPr/>
            </a:pPr>
            <a:r>
              <a:rPr lang="en-US" baseline="0"/>
              <a:t>Some individuals who misuse prescription opioids may transition to using heroin.</a:t>
            </a:r>
          </a:p>
          <a:p>
            <a:pPr defTabSz="966529">
              <a:defRPr/>
            </a:pPr>
            <a:endParaRPr lang="en-US" baseline="0"/>
          </a:p>
          <a:p>
            <a:pPr marL="241632" indent="-241632" defTabSz="966529">
              <a:buFontTx/>
              <a:buAutoNum type="arabicPeriod"/>
              <a:defRPr/>
            </a:pPr>
            <a:r>
              <a:rPr lang="en-US" baseline="0"/>
              <a:t>Recall from the video that because prescription opioids and heroin share similar chemistry, they can also produce similar effects in the body.  Because these effects are nearly identical, individuals who misuse and become dependent upon prescription opioids sometimes transition to using heroin in order to experience the same (or stronger) effect.  In many cases, heroin may also be easier (and cheaper) to obtain.  In fact, </a:t>
            </a:r>
            <a:r>
              <a:rPr lang="en-US"/>
              <a:t>there has been a substantial increase in the use of heroin, with approximately 75% of users reporting misusing prescription opioids first</a:t>
            </a:r>
            <a:r>
              <a:rPr lang="en-US" baseline="30000"/>
              <a:t>2</a:t>
            </a:r>
            <a:r>
              <a:rPr lang="en-US"/>
              <a:t>.</a:t>
            </a:r>
          </a:p>
          <a:p>
            <a:pPr marL="241632" indent="-241632" defTabSz="966529">
              <a:buFontTx/>
              <a:buAutoNum type="arabicPeriod"/>
              <a:defRPr/>
            </a:pPr>
            <a:r>
              <a:rPr lang="en-US"/>
              <a:t>Your</a:t>
            </a:r>
            <a:r>
              <a:rPr lang="en-US" baseline="0"/>
              <a:t> brain doesn’t care if society labels a drug as an illicit street drug or a prescription drug.  If the two drugs share similar chemistry, they may produce similar effects in the body, including increased risk for drug dependence and addiction. This relationship between prescription opioids and heroin is certainly troubling and serves as another reason to avoid misusing prescription opioids.</a:t>
            </a:r>
          </a:p>
          <a:p>
            <a:pPr marL="241632" indent="-241632" defTabSz="966529">
              <a:buFontTx/>
              <a:buAutoNum type="arabicPeriod"/>
              <a:defRPr/>
            </a:pPr>
            <a:endParaRPr lang="en-US" baseline="0"/>
          </a:p>
          <a:p>
            <a:pPr marL="241632" indent="-241632" defTabSz="966529">
              <a:buFontTx/>
              <a:buAutoNum type="arabicPeriod"/>
              <a:defRPr/>
            </a:pPr>
            <a:endParaRPr lang="en-US" baseline="0"/>
          </a:p>
          <a:p>
            <a:pPr defTabSz="966529">
              <a:defRPr/>
            </a:pPr>
            <a:endParaRPr lang="en-US" b="0" u="none" baseline="0"/>
          </a:p>
          <a:p>
            <a:pPr defTabSz="966529">
              <a:defRPr/>
            </a:pPr>
            <a:endParaRPr lang="en-US" b="0" u="none" baseline="0"/>
          </a:p>
        </p:txBody>
      </p:sp>
      <p:sp>
        <p:nvSpPr>
          <p:cNvPr id="4" name="Slide Number Placeholder 3"/>
          <p:cNvSpPr>
            <a:spLocks noGrp="1"/>
          </p:cNvSpPr>
          <p:nvPr>
            <p:ph type="sldNum" sz="quarter" idx="10"/>
          </p:nvPr>
        </p:nvSpPr>
        <p:spPr/>
        <p:txBody>
          <a:bodyPr/>
          <a:lstStyle/>
          <a:p>
            <a:fld id="{348E8BAA-00EA-4556-A0F6-1265C930675F}" type="slidenum">
              <a:rPr lang="en-US" smtClean="0"/>
              <a:pPr/>
              <a:t>12</a:t>
            </a:fld>
            <a:endParaRPr lang="en-US"/>
          </a:p>
        </p:txBody>
      </p:sp>
    </p:spTree>
    <p:extLst>
      <p:ext uri="{BB962C8B-B14F-4D97-AF65-F5344CB8AC3E}">
        <p14:creationId xmlns:p14="http://schemas.microsoft.com/office/powerpoint/2010/main" val="1894326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a:p>
            <a:pPr defTabSz="914189">
              <a:defRPr/>
            </a:pPr>
            <a:endParaRPr lang="en-US" baseline="0"/>
          </a:p>
          <a:p>
            <a:pPr defTabSz="914189">
              <a:defRPr/>
            </a:pPr>
            <a:endParaRPr lang="en-US" baseline="0"/>
          </a:p>
          <a:p>
            <a:pPr defTabSz="914189">
              <a:defRPr/>
            </a:pPr>
            <a:endParaRPr lang="en-US" i="0"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31307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custDataLst>
              <p:tags r:id="rId1"/>
            </p:custDataLst>
          </p:nvPr>
        </p:nvSpPr>
        <p:spPr/>
        <p:txBody>
          <a:bodyPr/>
          <a:lstStyle/>
          <a:p>
            <a:r>
              <a:rPr lang="en-US" b="1" i="0" u="sng" baseline="0" dirty="0"/>
              <a:t>Presentation Talking Points</a:t>
            </a:r>
          </a:p>
          <a:p>
            <a:r>
              <a:rPr lang="en-US" b="0" i="0" u="none" baseline="0" dirty="0"/>
              <a:t>Those who misuse prescription opioids sometimes spiral into drug dependency or addiction and experience the harmful health, legal and social consequences that can follow.</a:t>
            </a:r>
          </a:p>
          <a:p>
            <a:endParaRPr lang="en-US" dirty="0"/>
          </a:p>
          <a:p>
            <a:pPr marL="241632" indent="-241632" defTabSz="914189">
              <a:buFont typeface="+mj-lt"/>
              <a:buAutoNum type="arabicPeriod"/>
              <a:defRPr/>
            </a:pPr>
            <a:r>
              <a:rPr lang="en-US" i="0" u="sng" baseline="0" dirty="0"/>
              <a:t>Health-related consequences</a:t>
            </a:r>
            <a:r>
              <a:rPr lang="en-US" i="0" baseline="0" dirty="0"/>
              <a:t>: as noted in the video, t</a:t>
            </a:r>
            <a:r>
              <a:rPr lang="en-US" dirty="0"/>
              <a:t>he most tragic consequences of prescription drug misuse affect our health -- including drug overdose, which is the leading cause of accidental</a:t>
            </a:r>
            <a:r>
              <a:rPr lang="en-US" baseline="0" dirty="0"/>
              <a:t> death in the U.S.  E</a:t>
            </a:r>
            <a:r>
              <a:rPr lang="en-US" u="none" dirty="0"/>
              <a:t>mergency department visits and</a:t>
            </a:r>
            <a:r>
              <a:rPr lang="en-US" u="none" baseline="0" dirty="0"/>
              <a:t> d</a:t>
            </a:r>
            <a:r>
              <a:rPr lang="en-US" u="none" dirty="0"/>
              <a:t>rug ad</a:t>
            </a:r>
            <a:r>
              <a:rPr lang="en-US" dirty="0"/>
              <a:t>diction treatment admissions relating to medication misuse have also escalated.</a:t>
            </a:r>
            <a:endParaRPr lang="en-US" i="0" baseline="0" dirty="0"/>
          </a:p>
          <a:p>
            <a:pPr marL="241632" indent="-241632" defTabSz="914189">
              <a:buFont typeface="+mj-lt"/>
              <a:buAutoNum type="arabicPeriod"/>
              <a:defRPr/>
            </a:pPr>
            <a:r>
              <a:rPr lang="en-US" i="0" u="sng" baseline="0" dirty="0"/>
              <a:t>Legal consequences</a:t>
            </a:r>
            <a:r>
              <a:rPr lang="en-US" i="0" baseline="0" dirty="0"/>
              <a:t>: </a:t>
            </a:r>
            <a:r>
              <a:rPr lang="en-US" baseline="0" dirty="0"/>
              <a:t>federal law prohibits the possession of the types of medications which are most often misused without a prescription.</a:t>
            </a:r>
            <a:endParaRPr lang="en-US" i="0" baseline="0" dirty="0"/>
          </a:p>
          <a:p>
            <a:pPr marL="241632" indent="-241632" defTabSz="914189">
              <a:buFont typeface="+mj-lt"/>
              <a:buAutoNum type="arabicPeriod"/>
              <a:defRPr/>
            </a:pPr>
            <a:r>
              <a:rPr lang="en-US" i="0" u="sng" baseline="0" dirty="0"/>
              <a:t>Social consequences</a:t>
            </a:r>
            <a:r>
              <a:rPr lang="en-US" i="0" baseline="0" dirty="0"/>
              <a:t>: t</a:t>
            </a:r>
            <a:r>
              <a:rPr lang="en-US" baseline="0" dirty="0"/>
              <a:t>he misuse of medications can affect our community members, peers, family, friends, job, education, finances, and much more.  </a:t>
            </a:r>
          </a:p>
          <a:p>
            <a:pPr marL="241632" indent="-241632" defTabSz="914189">
              <a:buFont typeface="+mj-lt"/>
              <a:buAutoNum type="arabicPeriod"/>
              <a:defRPr/>
            </a:pPr>
            <a:endParaRPr lang="en-US" i="0" baseline="0" dirty="0"/>
          </a:p>
          <a:p>
            <a:pPr defTabSz="914189">
              <a:defRPr/>
            </a:pPr>
            <a:endParaRPr lang="en-US" dirty="0"/>
          </a:p>
          <a:p>
            <a:r>
              <a:rPr lang="en-US" b="1" u="sng" baseline="0" dirty="0"/>
              <a:t>Note to Presenters</a:t>
            </a:r>
          </a:p>
          <a:p>
            <a:r>
              <a:rPr lang="en-US" baseline="0" dirty="0"/>
              <a:t>If participants have already identified these problems, consider simply summarizing the problems noted in the word cloud. </a:t>
            </a:r>
          </a:p>
          <a:p>
            <a:r>
              <a:rPr lang="en-US" dirty="0"/>
              <a:t> </a:t>
            </a:r>
          </a:p>
          <a:p>
            <a:endParaRPr lang="en-US" baseline="0"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0620" indent="-296392" eaLnBrk="0" hangingPunct="0">
              <a:spcBef>
                <a:spcPct val="30000"/>
              </a:spcBef>
              <a:defRPr sz="1200">
                <a:solidFill>
                  <a:schemeClr val="tx1"/>
                </a:solidFill>
                <a:latin typeface="Calibri" pitchFamily="34" charset="0"/>
              </a:defRPr>
            </a:lvl2pPr>
            <a:lvl3pPr marL="1185569" indent="-237113" eaLnBrk="0" hangingPunct="0">
              <a:spcBef>
                <a:spcPct val="30000"/>
              </a:spcBef>
              <a:defRPr sz="1200">
                <a:solidFill>
                  <a:schemeClr val="tx1"/>
                </a:solidFill>
                <a:latin typeface="Calibri" pitchFamily="34" charset="0"/>
              </a:defRPr>
            </a:lvl3pPr>
            <a:lvl4pPr marL="1659795" indent="-237113" eaLnBrk="0" hangingPunct="0">
              <a:spcBef>
                <a:spcPct val="30000"/>
              </a:spcBef>
              <a:defRPr sz="1200">
                <a:solidFill>
                  <a:schemeClr val="tx1"/>
                </a:solidFill>
                <a:latin typeface="Calibri" pitchFamily="34" charset="0"/>
              </a:defRPr>
            </a:lvl4pPr>
            <a:lvl5pPr marL="2134024" indent="-237113" eaLnBrk="0" hangingPunct="0">
              <a:spcBef>
                <a:spcPct val="30000"/>
              </a:spcBef>
              <a:defRPr sz="1200">
                <a:solidFill>
                  <a:schemeClr val="tx1"/>
                </a:solidFill>
                <a:latin typeface="Calibri" pitchFamily="34" charset="0"/>
              </a:defRPr>
            </a:lvl5pPr>
            <a:lvl6pPr marL="2608250" indent="-237113" eaLnBrk="0" fontAlgn="base" hangingPunct="0">
              <a:spcBef>
                <a:spcPct val="30000"/>
              </a:spcBef>
              <a:spcAft>
                <a:spcPct val="0"/>
              </a:spcAft>
              <a:defRPr sz="1200">
                <a:solidFill>
                  <a:schemeClr val="tx1"/>
                </a:solidFill>
                <a:latin typeface="Calibri" pitchFamily="34" charset="0"/>
              </a:defRPr>
            </a:lvl6pPr>
            <a:lvl7pPr marL="3082477" indent="-237113" eaLnBrk="0" fontAlgn="base" hangingPunct="0">
              <a:spcBef>
                <a:spcPct val="30000"/>
              </a:spcBef>
              <a:spcAft>
                <a:spcPct val="0"/>
              </a:spcAft>
              <a:defRPr sz="1200">
                <a:solidFill>
                  <a:schemeClr val="tx1"/>
                </a:solidFill>
                <a:latin typeface="Calibri" pitchFamily="34" charset="0"/>
              </a:defRPr>
            </a:lvl7pPr>
            <a:lvl8pPr marL="3556706" indent="-237113" eaLnBrk="0" fontAlgn="base" hangingPunct="0">
              <a:spcBef>
                <a:spcPct val="30000"/>
              </a:spcBef>
              <a:spcAft>
                <a:spcPct val="0"/>
              </a:spcAft>
              <a:defRPr sz="1200">
                <a:solidFill>
                  <a:schemeClr val="tx1"/>
                </a:solidFill>
                <a:latin typeface="Calibri" pitchFamily="34" charset="0"/>
              </a:defRPr>
            </a:lvl8pPr>
            <a:lvl9pPr marL="4030932" indent="-2371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14</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1685964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1" u="sng" baseline="0"/>
              <a:t>Presentation Talking Points</a:t>
            </a:r>
          </a:p>
          <a:p>
            <a:r>
              <a:rPr lang="en-US" baseline="0"/>
              <a:t>If you suspect someone has overdosed on </a:t>
            </a:r>
            <a:r>
              <a:rPr lang="en-US" i="1" baseline="0"/>
              <a:t>any</a:t>
            </a:r>
            <a:r>
              <a:rPr lang="en-US" baseline="0"/>
              <a:t> drug or alcohol, how can you take action?</a:t>
            </a:r>
          </a:p>
          <a:p>
            <a:endParaRPr lang="en-US" baseline="0"/>
          </a:p>
          <a:p>
            <a:pPr marL="241632" indent="-241632">
              <a:buAutoNum type="arabicPeriod"/>
            </a:pPr>
            <a:r>
              <a:rPr lang="en-US" baseline="0"/>
              <a:t>First, call 9-1-1.</a:t>
            </a:r>
          </a:p>
          <a:p>
            <a:pPr marL="241632" indent="-241632" defTabSz="966529">
              <a:buFontTx/>
              <a:buAutoNum type="arabicPeriod"/>
              <a:defRPr/>
            </a:pPr>
            <a:r>
              <a:rPr lang="en-US" baseline="0"/>
              <a:t>Second, i</a:t>
            </a:r>
            <a:r>
              <a:rPr lang="en-US"/>
              <a:t>f available, administer naloxone.</a:t>
            </a:r>
            <a:r>
              <a:rPr lang="en-US" baseline="0"/>
              <a:t>  </a:t>
            </a:r>
            <a:r>
              <a:rPr lang="en-US"/>
              <a:t>More information on naloxone</a:t>
            </a:r>
            <a:r>
              <a:rPr lang="en-US" baseline="0"/>
              <a:t> will be provided in the next slide.</a:t>
            </a:r>
          </a:p>
          <a:p>
            <a:pPr marL="241632" indent="-241632">
              <a:buAutoNum type="arabicPeriod"/>
            </a:pPr>
            <a:r>
              <a:rPr lang="en-US" baseline="0"/>
              <a:t>Third, move the individual to the recovery position (place the individual on their left side—with their arms under their head, bending their right leg to prevent them from rolling onto their stomach).  This position is designed to prevent suffocation if the individual vomits.</a:t>
            </a:r>
          </a:p>
          <a:p>
            <a:pPr marL="241632" indent="-241632">
              <a:buAutoNum type="arabicPeriod"/>
            </a:pPr>
            <a:r>
              <a:rPr lang="en-US" baseline="0"/>
              <a:t>Lastly, stay with the individual until help arrives.</a:t>
            </a:r>
          </a:p>
          <a:p>
            <a:pPr marL="241632" indent="-241632">
              <a:buAutoNum type="arabicPeriod"/>
            </a:pPr>
            <a:endParaRPr lang="en-US" baseline="0"/>
          </a:p>
          <a:p>
            <a:endParaRPr lang="en-US" baseline="0"/>
          </a:p>
          <a:p>
            <a:endParaRPr lang="en-US" baseline="0"/>
          </a:p>
          <a:p>
            <a:endParaRPr lang="en-US" baseline="0"/>
          </a:p>
          <a:p>
            <a:endParaRPr lang="en-US" baseline="0"/>
          </a:p>
          <a:p>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pPr/>
              <a:t>15</a:t>
            </a:fld>
            <a:endParaRPr lang="en-US"/>
          </a:p>
        </p:txBody>
      </p:sp>
    </p:spTree>
    <p:extLst>
      <p:ext uri="{BB962C8B-B14F-4D97-AF65-F5344CB8AC3E}">
        <p14:creationId xmlns:p14="http://schemas.microsoft.com/office/powerpoint/2010/main" val="2262388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baseline="0" dirty="0"/>
              <a:t>Presentation Talking Points</a:t>
            </a:r>
            <a:endParaRPr lang="en-US" baseline="0" dirty="0"/>
          </a:p>
          <a:p>
            <a:r>
              <a:rPr lang="en-US" dirty="0"/>
              <a:t>An overdose occurs when too much of any opioid activates its target in the brainstem – this slows and then stops breathing.  Naloxone knocks the opioid drug off this target – allowing breathing to resume.  Naloxone wears off in 30-90 min; thus, calling 911 first ensures the person receives help before this happens.</a:t>
            </a:r>
            <a:endParaRPr lang="en-US" baseline="0" dirty="0"/>
          </a:p>
          <a:p>
            <a:endParaRPr lang="en-US" baseline="0" dirty="0"/>
          </a:p>
          <a:p>
            <a:pPr marL="241632" indent="-241632">
              <a:buFont typeface="+mj-lt"/>
              <a:buAutoNum type="arabicPeriod"/>
            </a:pPr>
            <a:r>
              <a:rPr lang="en-US" baseline="0" dirty="0"/>
              <a:t>Naloxone is available in various forms – the form packaged as a nasal spray (brand name </a:t>
            </a:r>
            <a:r>
              <a:rPr lang="en-US" baseline="0" dirty="0" err="1"/>
              <a:t>Narcan</a:t>
            </a:r>
            <a:r>
              <a:rPr lang="en-US" baseline="0" dirty="0"/>
              <a:t>®) is increasingly common. </a:t>
            </a:r>
          </a:p>
          <a:p>
            <a:pPr marL="241632" indent="-241632">
              <a:buFont typeface="+mj-lt"/>
              <a:buAutoNum type="arabicPeriod"/>
            </a:pPr>
            <a:r>
              <a:rPr lang="en-US" dirty="0"/>
              <a:t>You can get naloxone without a prescription, but accessing naloxone by the general public varies from state to state.  Ask a local</a:t>
            </a:r>
            <a:r>
              <a:rPr lang="en-US" baseline="0" dirty="0"/>
              <a:t> pharmacy about your state laws.</a:t>
            </a:r>
            <a:endParaRPr lang="en-US" dirty="0"/>
          </a:p>
          <a:p>
            <a:pPr marL="241632" indent="-241632">
              <a:buFont typeface="+mj-lt"/>
              <a:buAutoNum type="arabicPeriod"/>
            </a:pPr>
            <a:r>
              <a:rPr lang="en-US" dirty="0"/>
              <a:t>Participate in a naloxone training session if you do decide to carry it</a:t>
            </a:r>
            <a:r>
              <a:rPr lang="en-US" baseline="0" dirty="0"/>
              <a:t> on</a:t>
            </a:r>
            <a:r>
              <a:rPr lang="en-US" dirty="0"/>
              <a:t> your person</a:t>
            </a:r>
            <a:r>
              <a:rPr lang="en-US" baseline="0" dirty="0"/>
              <a:t>.  A training session will reinforce how to take action in an overdose situation, discuss how to administer naloxone, and explain important precautions regarding its use.  Different campus units or a local community harm reduction organizations often offer free training sessions.  </a:t>
            </a:r>
          </a:p>
          <a:p>
            <a:pPr marL="241632" indent="-241632">
              <a:buFont typeface="+mj-lt"/>
              <a:buAutoNum type="arabicPeriod"/>
            </a:pPr>
            <a:r>
              <a:rPr lang="en-US" baseline="0" dirty="0"/>
              <a:t>If you are interested in equipping a publicly accessible site with naloxone, work with your local campus community to ensure you are following proper guidelines and protocols.</a:t>
            </a:r>
          </a:p>
          <a:p>
            <a:pPr marL="241632" indent="-241632">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pPr defTabSz="966529">
              <a:defRPr/>
            </a:pPr>
            <a:fld id="{1E756215-DC87-44C1-8A99-C198165AC598}" type="slidenum">
              <a:rPr lang="en-US">
                <a:solidFill>
                  <a:prstClr val="black"/>
                </a:solidFill>
                <a:latin typeface="Calibri"/>
              </a:rPr>
              <a:pPr defTabSz="966529">
                <a:defRPr/>
              </a:pPr>
              <a:t>16</a:t>
            </a:fld>
            <a:endParaRPr lang="en-US">
              <a:solidFill>
                <a:prstClr val="black"/>
              </a:solidFill>
              <a:latin typeface="Calibri"/>
            </a:endParaRPr>
          </a:p>
        </p:txBody>
      </p:sp>
    </p:spTree>
    <p:extLst>
      <p:ext uri="{BB962C8B-B14F-4D97-AF65-F5344CB8AC3E}">
        <p14:creationId xmlns:p14="http://schemas.microsoft.com/office/powerpoint/2010/main" val="2842633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dirty="0"/>
              <a:t>Presentation Talking Points</a:t>
            </a:r>
          </a:p>
          <a:p>
            <a:r>
              <a:rPr lang="en-US" baseline="0" dirty="0"/>
              <a:t>We’ve discussed the impact of misusing prescription opioids.  Now, let’s switch our attention to prescription stimulant misuse.</a:t>
            </a:r>
          </a:p>
          <a:p>
            <a:endParaRPr lang="en-US" baseline="0" dirty="0"/>
          </a:p>
          <a:p>
            <a:pPr marL="241632" indent="-241632" defTabSz="966529">
              <a:buFontTx/>
              <a:buAutoNum type="arabicPeriod"/>
              <a:defRPr/>
            </a:pPr>
            <a:r>
              <a:rPr lang="en-US" altLang="en-US" i="0" baseline="0" dirty="0">
                <a:solidFill>
                  <a:schemeClr val="tx1"/>
                </a:solidFill>
              </a:rPr>
              <a:t>Across the three prescription drug classes most commonly misused, the 2018 College Prescription Drug Study reported the highest percentages of lifetime misuse for prescription stimulants</a:t>
            </a:r>
            <a:r>
              <a:rPr lang="en-US" altLang="en-US" i="0" baseline="30000" dirty="0">
                <a:solidFill>
                  <a:schemeClr val="tx1"/>
                </a:solidFill>
              </a:rPr>
              <a:t>5</a:t>
            </a:r>
            <a:r>
              <a:rPr lang="en-US" altLang="en-US" i="0" baseline="0" dirty="0">
                <a:solidFill>
                  <a:schemeClr val="tx1"/>
                </a:solidFill>
              </a:rPr>
              <a:t>.</a:t>
            </a:r>
          </a:p>
          <a:p>
            <a:pPr marL="241632" indent="-241632" defTabSz="966529">
              <a:buFontTx/>
              <a:buAutoNum type="arabicPeriod"/>
              <a:defRPr/>
            </a:pPr>
            <a:r>
              <a:rPr lang="en-US" altLang="en-US" i="0" baseline="0" dirty="0">
                <a:solidFill>
                  <a:schemeClr val="tx1"/>
                </a:solidFill>
              </a:rPr>
              <a:t>Let’s explore how misusing prescription stimulants may impact you and others.</a:t>
            </a:r>
            <a:endParaRPr lang="en-US" i="0" baseline="0" dirty="0"/>
          </a:p>
          <a:p>
            <a:endParaRPr lang="en-US" baseline="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17</a:t>
            </a:fld>
            <a:endParaRPr lang="en-US"/>
          </a:p>
        </p:txBody>
      </p:sp>
    </p:spTree>
    <p:extLst>
      <p:ext uri="{BB962C8B-B14F-4D97-AF65-F5344CB8AC3E}">
        <p14:creationId xmlns:p14="http://schemas.microsoft.com/office/powerpoint/2010/main" val="2132577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p>
          <a:p>
            <a:r>
              <a:rPr lang="en-US"/>
              <a:t>Let’s watch a video that addresses risks inherent to</a:t>
            </a:r>
            <a:r>
              <a:rPr lang="en-US" baseline="0"/>
              <a:t> the </a:t>
            </a:r>
            <a:r>
              <a:rPr lang="en-US"/>
              <a:t>misuse of prescription stimulants.  Then, we’ll engage in a brief discussion.</a:t>
            </a:r>
            <a:endParaRPr lang="en-US" baseline="0"/>
          </a:p>
          <a:p>
            <a:endParaRPr lang="en-US" baseline="0"/>
          </a:p>
          <a:p>
            <a:endParaRPr lang="en-US" baseline="0"/>
          </a:p>
          <a:p>
            <a:pPr defTabSz="966529">
              <a:defRPr/>
            </a:pPr>
            <a:r>
              <a:rPr lang="en-US" b="1" i="0" u="sng"/>
              <a:t>Note to Presenters</a:t>
            </a:r>
            <a:endParaRPr lang="en-US" b="1" i="0" u="none"/>
          </a:p>
          <a:p>
            <a:r>
              <a:rPr lang="en-US" baseline="0"/>
              <a:t>The video is posted online at: https://generationrx.org/toolkits/university/.  When you are ready to play the video, minimize this presentation. Once the video is complete, resume this presentation.</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0620" indent="-296392" eaLnBrk="0" hangingPunct="0">
              <a:spcBef>
                <a:spcPct val="30000"/>
              </a:spcBef>
              <a:defRPr sz="1200">
                <a:solidFill>
                  <a:schemeClr val="tx1"/>
                </a:solidFill>
                <a:latin typeface="Calibri" pitchFamily="34" charset="0"/>
              </a:defRPr>
            </a:lvl2pPr>
            <a:lvl3pPr marL="1185569" indent="-237113" eaLnBrk="0" hangingPunct="0">
              <a:spcBef>
                <a:spcPct val="30000"/>
              </a:spcBef>
              <a:defRPr sz="1200">
                <a:solidFill>
                  <a:schemeClr val="tx1"/>
                </a:solidFill>
                <a:latin typeface="Calibri" pitchFamily="34" charset="0"/>
              </a:defRPr>
            </a:lvl3pPr>
            <a:lvl4pPr marL="1659795" indent="-237113" eaLnBrk="0" hangingPunct="0">
              <a:spcBef>
                <a:spcPct val="30000"/>
              </a:spcBef>
              <a:defRPr sz="1200">
                <a:solidFill>
                  <a:schemeClr val="tx1"/>
                </a:solidFill>
                <a:latin typeface="Calibri" pitchFamily="34" charset="0"/>
              </a:defRPr>
            </a:lvl4pPr>
            <a:lvl5pPr marL="2134024" indent="-237113" eaLnBrk="0" hangingPunct="0">
              <a:spcBef>
                <a:spcPct val="30000"/>
              </a:spcBef>
              <a:defRPr sz="1200">
                <a:solidFill>
                  <a:schemeClr val="tx1"/>
                </a:solidFill>
                <a:latin typeface="Calibri" pitchFamily="34" charset="0"/>
              </a:defRPr>
            </a:lvl5pPr>
            <a:lvl6pPr marL="2608250" indent="-237113" eaLnBrk="0" fontAlgn="base" hangingPunct="0">
              <a:spcBef>
                <a:spcPct val="30000"/>
              </a:spcBef>
              <a:spcAft>
                <a:spcPct val="0"/>
              </a:spcAft>
              <a:defRPr sz="1200">
                <a:solidFill>
                  <a:schemeClr val="tx1"/>
                </a:solidFill>
                <a:latin typeface="Calibri" pitchFamily="34" charset="0"/>
              </a:defRPr>
            </a:lvl6pPr>
            <a:lvl7pPr marL="3082477" indent="-237113" eaLnBrk="0" fontAlgn="base" hangingPunct="0">
              <a:spcBef>
                <a:spcPct val="30000"/>
              </a:spcBef>
              <a:spcAft>
                <a:spcPct val="0"/>
              </a:spcAft>
              <a:defRPr sz="1200">
                <a:solidFill>
                  <a:schemeClr val="tx1"/>
                </a:solidFill>
                <a:latin typeface="Calibri" pitchFamily="34" charset="0"/>
              </a:defRPr>
            </a:lvl7pPr>
            <a:lvl8pPr marL="3556706" indent="-237113" eaLnBrk="0" fontAlgn="base" hangingPunct="0">
              <a:spcBef>
                <a:spcPct val="30000"/>
              </a:spcBef>
              <a:spcAft>
                <a:spcPct val="0"/>
              </a:spcAft>
              <a:defRPr sz="1200">
                <a:solidFill>
                  <a:schemeClr val="tx1"/>
                </a:solidFill>
                <a:latin typeface="Calibri" pitchFamily="34" charset="0"/>
              </a:defRPr>
            </a:lvl8pPr>
            <a:lvl9pPr marL="4030932" indent="-2371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18</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3621646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Presentation Talking Points</a:t>
            </a:r>
          </a:p>
          <a:p>
            <a:r>
              <a:rPr lang="en-US"/>
              <a:t>Let’s engage in a brief discussion about some of the points addressed in this video.  Here are three discussion questions – based on the video and your own understanding of this issue,</a:t>
            </a:r>
            <a:r>
              <a:rPr lang="en-US" baseline="0"/>
              <a:t> try developing a response to these questions.</a:t>
            </a:r>
          </a:p>
          <a:p>
            <a:endParaRPr lang="en-US" baseline="0"/>
          </a:p>
          <a:p>
            <a:endParaRPr lang="en-US"/>
          </a:p>
          <a:p>
            <a:pPr defTabSz="914189">
              <a:defRPr/>
            </a:pP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950868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baseline="0" dirty="0">
                <a:solidFill>
                  <a:schemeClr val="tx1"/>
                </a:solidFill>
              </a:rPr>
              <a:t>Presentation Talking Points</a:t>
            </a:r>
            <a:endParaRPr lang="en-US" b="0" u="sng" baseline="0" dirty="0"/>
          </a:p>
          <a:p>
            <a:pPr defTabSz="966529">
              <a:defRPr/>
            </a:pPr>
            <a:r>
              <a:rPr lang="en-US" b="0" u="none" baseline="0" dirty="0"/>
              <a:t>P</a:t>
            </a:r>
            <a:r>
              <a:rPr lang="en-US" baseline="0" dirty="0"/>
              <a:t>rescription drug misuse is a national epidemic.  Prescriptions </a:t>
            </a:r>
            <a:r>
              <a:rPr lang="en-US" b="0" u="none" baseline="0" dirty="0"/>
              <a:t>medications can help us live longer and healthier lives when used as directed by a health professional, but there are real risks associated with misusing medication.</a:t>
            </a:r>
          </a:p>
          <a:p>
            <a:endParaRPr lang="en-US" dirty="0"/>
          </a:p>
          <a:p>
            <a:pPr marL="255412" indent="-255412" defTabSz="966529">
              <a:buFont typeface="+mj-lt"/>
              <a:buAutoNum type="arabicPeriod"/>
              <a:defRPr/>
            </a:pPr>
            <a:r>
              <a:rPr lang="en-US" dirty="0"/>
              <a:t>More</a:t>
            </a:r>
            <a:r>
              <a:rPr lang="en-US" baseline="0" dirty="0"/>
              <a:t> than 6 million Americans age 12 and older have used a prescription drug </a:t>
            </a:r>
            <a:r>
              <a:rPr lang="en-US" baseline="0" dirty="0" err="1"/>
              <a:t>nonmedically</a:t>
            </a:r>
            <a:r>
              <a:rPr lang="en-US" baseline="0" dirty="0"/>
              <a:t> (i.e., they’ve misused this product) in the past month</a:t>
            </a:r>
            <a:r>
              <a:rPr lang="en-US" baseline="30000" dirty="0"/>
              <a:t>1</a:t>
            </a:r>
            <a:r>
              <a:rPr lang="en-US" baseline="0" dirty="0"/>
              <a:t>. </a:t>
            </a:r>
          </a:p>
          <a:p>
            <a:pPr marL="255412" indent="-255412">
              <a:buFont typeface="+mj-lt"/>
              <a:buAutoNum type="arabicPeriod"/>
            </a:pPr>
            <a:r>
              <a:rPr lang="en-US" baseline="0" dirty="0"/>
              <a:t>More than 5,500 Americans misuse a prescription medication for the first time </a:t>
            </a:r>
            <a:r>
              <a:rPr lang="en-US" baseline="0"/>
              <a:t>every day</a:t>
            </a:r>
            <a:r>
              <a:rPr lang="en-US" baseline="30000"/>
              <a:t>1</a:t>
            </a:r>
            <a:r>
              <a:rPr lang="en-US" baseline="0"/>
              <a:t>. </a:t>
            </a:r>
            <a:endParaRPr lang="en-US" baseline="0" dirty="0"/>
          </a:p>
          <a:p>
            <a:pPr marL="241632" indent="-241632" defTabSz="966529">
              <a:buFont typeface="+mj-lt"/>
              <a:buAutoNum type="arabicPeriod"/>
              <a:defRPr/>
            </a:pPr>
            <a:r>
              <a:rPr lang="en-US" b="0" u="none" baseline="0" dirty="0"/>
              <a:t>Any medication can produce adverse health effects, and drug overdose is now our leading cause of accidental death.  </a:t>
            </a:r>
          </a:p>
          <a:p>
            <a:pPr marL="255412" indent="-255412">
              <a:buFont typeface="+mj-lt"/>
              <a:buAutoNum type="arabicPeriod"/>
            </a:pPr>
            <a:r>
              <a:rPr lang="en-US" baseline="0" dirty="0"/>
              <a:t>Among all age groups, the most commonly misused prescription drugs are opioid pain medications (e.g., Vicodin</a:t>
            </a:r>
            <a:r>
              <a:rPr lang="en-US" baseline="30000" dirty="0"/>
              <a:t>®</a:t>
            </a:r>
            <a:r>
              <a:rPr lang="en-US" baseline="0" dirty="0"/>
              <a:t>, OxyContin</a:t>
            </a:r>
            <a:r>
              <a:rPr lang="en-US" baseline="30000" dirty="0"/>
              <a:t>®</a:t>
            </a:r>
            <a:r>
              <a:rPr lang="en-US" baseline="0" dirty="0"/>
              <a:t>), prescription stimulants (e.g., Adderall</a:t>
            </a:r>
            <a:r>
              <a:rPr lang="en-US" baseline="30000" dirty="0"/>
              <a:t>®</a:t>
            </a:r>
            <a:r>
              <a:rPr lang="en-US" baseline="0" dirty="0"/>
              <a:t>, Ritalin</a:t>
            </a:r>
            <a:r>
              <a:rPr lang="en-US" baseline="30000" dirty="0"/>
              <a:t>®</a:t>
            </a:r>
            <a:r>
              <a:rPr lang="en-US" baseline="0" dirty="0"/>
              <a:t>), and prescription sedatives (e.g., Xanax</a:t>
            </a:r>
            <a:r>
              <a:rPr lang="en-US" baseline="30000" dirty="0"/>
              <a:t>®</a:t>
            </a:r>
            <a:r>
              <a:rPr lang="en-US" baseline="0" dirty="0"/>
              <a:t>, Valium</a:t>
            </a:r>
            <a:r>
              <a:rPr lang="en-US" baseline="30000" dirty="0"/>
              <a:t>®</a:t>
            </a:r>
            <a:r>
              <a:rPr lang="en-US" baseline="0" dirty="0"/>
              <a:t>).</a:t>
            </a:r>
          </a:p>
          <a:p>
            <a:pPr marL="255412" indent="-255412">
              <a:buFont typeface="+mj-lt"/>
              <a:buAutoNum type="arabicPeriod"/>
            </a:pPr>
            <a:endParaRPr lang="en-US" baseline="0" dirty="0"/>
          </a:p>
          <a:p>
            <a:endParaRPr lang="en-US" baseline="0" dirty="0"/>
          </a:p>
          <a:p>
            <a:pPr marL="255412" indent="-255412">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fld id="{348E8BAA-00EA-4556-A0F6-1265C930675F}" type="slidenum">
              <a:rPr lang="en-US" smtClean="0"/>
              <a:pPr/>
              <a:t>2</a:t>
            </a:fld>
            <a:endParaRPr lang="en-US"/>
          </a:p>
        </p:txBody>
      </p:sp>
    </p:spTree>
    <p:extLst>
      <p:ext uri="{BB962C8B-B14F-4D97-AF65-F5344CB8AC3E}">
        <p14:creationId xmlns:p14="http://schemas.microsoft.com/office/powerpoint/2010/main" val="1920558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612545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dirty="0"/>
              <a:t>Presentation Talking Points</a:t>
            </a:r>
          </a:p>
          <a:p>
            <a:pPr defTabSz="966529">
              <a:defRPr/>
            </a:pPr>
            <a:r>
              <a:rPr lang="en-US" baseline="0" dirty="0"/>
              <a:t>Research shows that students who misuse prescription stimulants typically have lower grade-point averages</a:t>
            </a:r>
            <a:r>
              <a:rPr lang="en-US" baseline="30000" dirty="0"/>
              <a:t>4</a:t>
            </a:r>
            <a:r>
              <a:rPr lang="en-US" baseline="0" dirty="0"/>
              <a:t>. </a:t>
            </a:r>
          </a:p>
          <a:p>
            <a:pPr defTabSz="966529">
              <a:defRPr/>
            </a:pPr>
            <a:endParaRPr lang="en-US" baseline="0" dirty="0"/>
          </a:p>
          <a:p>
            <a:pPr marL="241632" indent="-241632" defTabSz="966529">
              <a:buFont typeface="+mj-lt"/>
              <a:buAutoNum type="arabicPeriod"/>
              <a:defRPr/>
            </a:pPr>
            <a:r>
              <a:rPr lang="en-US" baseline="0" dirty="0"/>
              <a:t>Health professionals, administrators, friends, and parents should view this behavior as concerning, as it may indicate that the student is struggling academically, experiencing a mental health condition, or using other legal or illegal drugs</a:t>
            </a:r>
            <a:r>
              <a:rPr lang="en-US" baseline="30000" dirty="0"/>
              <a:t>4</a:t>
            </a:r>
            <a:r>
              <a:rPr lang="en-US" baseline="0" dirty="0"/>
              <a:t>.</a:t>
            </a:r>
          </a:p>
          <a:p>
            <a:pPr marL="241632" indent="-241632" defTabSz="966529">
              <a:buFontTx/>
              <a:buAutoNum type="arabicPeriod"/>
              <a:defRPr/>
            </a:pPr>
            <a:r>
              <a:rPr lang="en-US" i="0" baseline="0" dirty="0"/>
              <a:t>As the video identified, when we ask another individual </a:t>
            </a:r>
            <a:r>
              <a:rPr lang="en" dirty="0">
                <a:solidFill>
                  <a:schemeClr val="dk1"/>
                </a:solidFill>
              </a:rPr>
              <a:t>for their stimulant medication, we are asking them to commit an illegal act that also places them at risk. </a:t>
            </a:r>
            <a:r>
              <a:rPr lang="en-US" i="0" baseline="0" dirty="0">
                <a:solidFill>
                  <a:schemeClr val="tx1"/>
                </a:solidFill>
              </a:rPr>
              <a:t> This risk includes legal concerns and personal liability for any harm that might come from medications that they provide to others.</a:t>
            </a:r>
          </a:p>
          <a:p>
            <a:pPr marL="241632" indent="-241632" defTabSz="966529">
              <a:buFontTx/>
              <a:buAutoNum type="arabicPeriod"/>
              <a:defRPr/>
            </a:pPr>
            <a:r>
              <a:rPr lang="en-US" baseline="0" dirty="0"/>
              <a:t>Depending on individual state laws, </a:t>
            </a:r>
            <a:r>
              <a:rPr lang="en-US" b="0" i="0" baseline="0" dirty="0"/>
              <a:t>possession</a:t>
            </a:r>
            <a:r>
              <a:rPr lang="en-US" i="0" baseline="0" dirty="0"/>
              <a:t> </a:t>
            </a:r>
            <a:r>
              <a:rPr lang="en-US" baseline="0" dirty="0"/>
              <a:t>of a controlled substance (e.g., Adderall</a:t>
            </a:r>
            <a:r>
              <a:rPr lang="en-US" baseline="30000" dirty="0"/>
              <a:t>®</a:t>
            </a:r>
            <a:r>
              <a:rPr lang="en-US" baseline="0" dirty="0"/>
              <a:t>, Ritalin</a:t>
            </a:r>
            <a:r>
              <a:rPr lang="en-US" baseline="30000" dirty="0"/>
              <a:t>®</a:t>
            </a:r>
            <a:r>
              <a:rPr lang="en-US" baseline="0" dirty="0"/>
              <a:t>) without a prescription may result in a felony charge, with penalties which could include fines and/or imprisonment. How would a drug-related offense impact your future? </a:t>
            </a:r>
          </a:p>
          <a:p>
            <a:pPr marL="724896" lvl="1" indent="-241632" defTabSz="966529">
              <a:buFont typeface="Arial" panose="020B0604020202020204" pitchFamily="34" charset="0"/>
              <a:buChar char="•"/>
              <a:defRPr/>
            </a:pPr>
            <a:r>
              <a:rPr lang="en-US" baseline="0" dirty="0"/>
              <a:t>If we break a law, we also violate most codes of student conduct. </a:t>
            </a:r>
          </a:p>
          <a:p>
            <a:pPr marL="724896" lvl="1" indent="-241632" defTabSz="966529">
              <a:buFont typeface="Arial" panose="020B0604020202020204" pitchFamily="34" charset="0"/>
              <a:buChar char="•"/>
              <a:defRPr/>
            </a:pPr>
            <a:r>
              <a:rPr lang="en-US" dirty="0"/>
              <a:t>In addition to violating</a:t>
            </a:r>
            <a:r>
              <a:rPr lang="en-US" baseline="0" dirty="0"/>
              <a:t> codes of student conduct, </a:t>
            </a:r>
            <a:r>
              <a:rPr lang="en-US" altLang="en-US" baseline="0" dirty="0"/>
              <a:t>a felony offense appearing on your record could interfere with employment and educational opportunities, such as scholarships, graduate education, summer internships, or employment following graduation.  It may also jeopardize your membership standing within your student organizations/clubs. </a:t>
            </a:r>
            <a:endParaRPr lang="en-US" baseline="0" dirty="0"/>
          </a:p>
          <a:p>
            <a:pPr marL="241632" indent="-241632" defTabSz="966529">
              <a:buFontTx/>
              <a:buAutoNum type="arabicPeriod"/>
              <a:defRPr/>
            </a:pPr>
            <a:endParaRPr lang="en-US" dirty="0"/>
          </a:p>
          <a:p>
            <a:pPr marL="241632" indent="-241632">
              <a:buAutoNum type="arabicPeriod"/>
            </a:pPr>
            <a:endParaRPr lang="en-US" dirty="0"/>
          </a:p>
        </p:txBody>
      </p:sp>
      <p:sp>
        <p:nvSpPr>
          <p:cNvPr id="4" name="Slide Number Placeholder 3"/>
          <p:cNvSpPr>
            <a:spLocks noGrp="1"/>
          </p:cNvSpPr>
          <p:nvPr>
            <p:ph type="sldNum" sz="quarter" idx="10"/>
          </p:nvPr>
        </p:nvSpPr>
        <p:spPr/>
        <p:txBody>
          <a:bodyPr/>
          <a:lstStyle/>
          <a:p>
            <a:fld id="{348E8BAA-00EA-4556-A0F6-1265C930675F}" type="slidenum">
              <a:rPr lang="en-US" smtClean="0"/>
              <a:pPr/>
              <a:t>21</a:t>
            </a:fld>
            <a:endParaRPr lang="en-US"/>
          </a:p>
        </p:txBody>
      </p:sp>
    </p:spTree>
    <p:extLst>
      <p:ext uri="{BB962C8B-B14F-4D97-AF65-F5344CB8AC3E}">
        <p14:creationId xmlns:p14="http://schemas.microsoft.com/office/powerpoint/2010/main" val="290289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a:p>
            <a:pPr defTabSz="914189">
              <a:defRPr/>
            </a:pP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373277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dirty="0"/>
              <a:t>Presentation Talking Points</a:t>
            </a:r>
          </a:p>
          <a:p>
            <a:r>
              <a:rPr lang="en-US" dirty="0"/>
              <a:t>If</a:t>
            </a:r>
            <a:r>
              <a:rPr lang="en-US" baseline="0" dirty="0"/>
              <a:t> you ask someone to sell or share their medication, have you ever considered how that friend may perceive your request?</a:t>
            </a:r>
          </a:p>
          <a:p>
            <a:endParaRPr lang="en-US" baseline="0" dirty="0"/>
          </a:p>
          <a:p>
            <a:pPr marL="241632" indent="-241632">
              <a:buFont typeface="+mj-lt"/>
              <a:buAutoNum type="arabicPeriod"/>
            </a:pPr>
            <a:r>
              <a:rPr lang="en-US" dirty="0"/>
              <a:t>By asking a friend, member, or stranger for some of their medication, we put them in an incredibly vulnerable and uncomfortable position.  For example, they often perceive that request as you:</a:t>
            </a:r>
          </a:p>
          <a:p>
            <a:pPr marL="724896" lvl="1" indent="-241632">
              <a:buFont typeface="Arial" panose="020B0604020202020204" pitchFamily="34" charset="0"/>
              <a:buChar char="•"/>
            </a:pPr>
            <a:r>
              <a:rPr lang="en-US" i="1" dirty="0"/>
              <a:t>Using your friendship to obtain drugs.</a:t>
            </a:r>
            <a:r>
              <a:rPr lang="en-US" dirty="0"/>
              <a:t>  Your friend may begin questioning whether your friendship is solely based on you gaining access to their medication.</a:t>
            </a:r>
          </a:p>
          <a:p>
            <a:pPr marL="724896" lvl="1" indent="-241632">
              <a:buFont typeface="Arial" panose="020B0604020202020204" pitchFamily="34" charset="0"/>
              <a:buChar char="•"/>
            </a:pPr>
            <a:r>
              <a:rPr lang="en-US" i="1" dirty="0"/>
              <a:t>Disrespecting their health needs.</a:t>
            </a:r>
            <a:r>
              <a:rPr lang="en-US" dirty="0"/>
              <a:t>  Your friend has a legitimate need for their medication.  If they give it to others, they may not be able to take their medication as instructed, and their health could jeopardized.</a:t>
            </a:r>
          </a:p>
          <a:p>
            <a:pPr marL="724896" lvl="1" indent="-241632">
              <a:buFont typeface="Arial" panose="020B0604020202020204" pitchFamily="34" charset="0"/>
              <a:buChar char="•"/>
            </a:pPr>
            <a:r>
              <a:rPr lang="en-US" i="1" dirty="0"/>
              <a:t>Putting them at risk for getting in trouble.</a:t>
            </a:r>
            <a:r>
              <a:rPr lang="en-US" dirty="0"/>
              <a:t>  Even if your friend simply gives (versus sells) you the medication, sharing medication is always illegal.  Think about it—would a real friend ask someone to risk their future so that they could misuse a medication?</a:t>
            </a:r>
          </a:p>
          <a:p>
            <a:pPr marL="241632" indent="-241632">
              <a:buFont typeface="+mj-lt"/>
              <a:buAutoNum type="arabicPeriod"/>
            </a:pPr>
            <a:r>
              <a:rPr lang="en-US" dirty="0"/>
              <a:t>Be a good friend—if you feel that you need medication for a legitimate reason, talk with your healthcare provider.</a:t>
            </a:r>
          </a:p>
          <a:p>
            <a:pPr marL="241632" indent="-241632">
              <a:buFont typeface="+mj-lt"/>
              <a:buAutoNum type="arabicPeriod"/>
            </a:pPr>
            <a:endParaRPr lang="en-US" dirty="0"/>
          </a:p>
          <a:p>
            <a:pPr marL="241632" indent="-241632">
              <a:buFont typeface="+mj-lt"/>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fld id="{348E8BAA-00EA-4556-A0F6-1265C930675F}" type="slidenum">
              <a:rPr lang="en-US" smtClean="0"/>
              <a:pPr/>
              <a:t>23</a:t>
            </a:fld>
            <a:endParaRPr lang="en-US"/>
          </a:p>
        </p:txBody>
      </p:sp>
    </p:spTree>
    <p:extLst>
      <p:ext uri="{BB962C8B-B14F-4D97-AF65-F5344CB8AC3E}">
        <p14:creationId xmlns:p14="http://schemas.microsoft.com/office/powerpoint/2010/main" val="1160460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194069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dirty="0"/>
              <a:t>Presentation Talking Points</a:t>
            </a:r>
          </a:p>
          <a:p>
            <a:pPr defTabSz="510859">
              <a:defRPr/>
            </a:pPr>
            <a:r>
              <a:rPr lang="en-US" baseline="0" dirty="0"/>
              <a:t>Mixing alcohol with prescription stimulants is a big deal, because it sends the body mixed messages and increases your risk for dangerous levels of intoxication.</a:t>
            </a:r>
          </a:p>
          <a:p>
            <a:pPr defTabSz="510859">
              <a:defRPr/>
            </a:pPr>
            <a:endParaRPr lang="en-US" baseline="0" dirty="0"/>
          </a:p>
          <a:p>
            <a:pPr defTabSz="510859">
              <a:defRPr/>
            </a:pPr>
            <a:r>
              <a:rPr lang="en-US" baseline="0" dirty="0"/>
              <a:t>The orange text bubbles highlight effects produced by prescription stimulants; the blue text bubbles highlight effects produced by alcohol. Some individuals incorrectly perceive that these mixed messages cancel each other out.  However, because alcohol and stimulants produce these effects through different mechanisms, these mixed messages don’t cancel each other out.  Rather, the body is receiving all of these messages simultaneously.  Thus, these mixed messages simply confuse the body and place it at risk for dangerous consequences.</a:t>
            </a:r>
          </a:p>
          <a:p>
            <a:pPr marL="267696" lvl="0" indent="-241632" defTabSz="510859">
              <a:buFont typeface="Arial" panose="020B0604020202020204" pitchFamily="34" charset="0"/>
              <a:buChar char="•"/>
              <a:defRPr/>
            </a:pPr>
            <a:r>
              <a:rPr lang="en-US" baseline="0" dirty="0"/>
              <a:t>Note that alcohol reduces heart rate, whereas stimulants increase heart rate. These mixed messages may cause an irregular heart beat.</a:t>
            </a:r>
          </a:p>
          <a:p>
            <a:pPr marL="267696" lvl="0" indent="-241632" defTabSz="510859">
              <a:buFont typeface="Arial" panose="020B0604020202020204" pitchFamily="34" charset="0"/>
              <a:buChar char="•"/>
              <a:defRPr/>
            </a:pPr>
            <a:r>
              <a:rPr lang="en-US" baseline="0" dirty="0"/>
              <a:t>In addition, alcohol slows messages between the body and brain, yet prescription stimulants activate part of the nervous system to trigger the fight or flight response.  These mixed messages confuse the body and increase the risk for dangerous levels of alcohol intoxication, as well as other potential harms resulting from risky drinking.</a:t>
            </a:r>
          </a:p>
          <a:p>
            <a:pPr defTabSz="510859">
              <a:defRPr/>
            </a:pPr>
            <a:endParaRPr lang="en-US" baseline="0" dirty="0"/>
          </a:p>
        </p:txBody>
      </p:sp>
      <p:sp>
        <p:nvSpPr>
          <p:cNvPr id="4" name="Slide Number Placeholder 3"/>
          <p:cNvSpPr>
            <a:spLocks noGrp="1"/>
          </p:cNvSpPr>
          <p:nvPr>
            <p:ph type="sldNum" sz="quarter" idx="10"/>
          </p:nvPr>
        </p:nvSpPr>
        <p:spPr/>
        <p:txBody>
          <a:bodyPr/>
          <a:lstStyle/>
          <a:p>
            <a:fld id="{348E8BAA-00EA-4556-A0F6-1265C930675F}" type="slidenum">
              <a:rPr lang="en-US" smtClean="0"/>
              <a:pPr/>
              <a:t>25</a:t>
            </a:fld>
            <a:endParaRPr lang="en-US"/>
          </a:p>
        </p:txBody>
      </p:sp>
    </p:spTree>
    <p:extLst>
      <p:ext uri="{BB962C8B-B14F-4D97-AF65-F5344CB8AC3E}">
        <p14:creationId xmlns:p14="http://schemas.microsoft.com/office/powerpoint/2010/main" val="3157837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endParaRPr lang="en-US" baseline="0"/>
          </a:p>
          <a:p>
            <a:pPr defTabSz="510859">
              <a:defRPr/>
            </a:pPr>
            <a:r>
              <a:rPr lang="en-US" baseline="0"/>
              <a:t>Lastly, drug interactions can also exist with prescription stimulants and caffeine.  In this situation, their shared adverse effects intensify when taken together.  We recognize that caffeine consumption through beverages (like coffee) is likely an everyday part of many college student and adult lives.  Therefore, if you are prescribed a prescription stimulant and consume caffeine, monitor yourself for adverse effects like increased heart rate, blood pressure, and anxiety, as well as insomnia.  In addition, risk for these adverse effects are elevated in situations where one misuses prescription stimulants; and, mixing can be especially harmful for those with a pre-existing heart condition or those with anxiety disorders.</a:t>
            </a:r>
          </a:p>
        </p:txBody>
      </p:sp>
      <p:sp>
        <p:nvSpPr>
          <p:cNvPr id="4" name="Slide Number Placeholder 3"/>
          <p:cNvSpPr>
            <a:spLocks noGrp="1"/>
          </p:cNvSpPr>
          <p:nvPr>
            <p:ph type="sldNum" sz="quarter" idx="10"/>
          </p:nvPr>
        </p:nvSpPr>
        <p:spPr/>
        <p:txBody>
          <a:bodyPr/>
          <a:lstStyle/>
          <a:p>
            <a:fld id="{348E8BAA-00EA-4556-A0F6-1265C930675F}" type="slidenum">
              <a:rPr lang="en-US" smtClean="0"/>
              <a:pPr/>
              <a:t>26</a:t>
            </a:fld>
            <a:endParaRPr lang="en-US"/>
          </a:p>
        </p:txBody>
      </p:sp>
    </p:spTree>
    <p:extLst>
      <p:ext uri="{BB962C8B-B14F-4D97-AF65-F5344CB8AC3E}">
        <p14:creationId xmlns:p14="http://schemas.microsoft.com/office/powerpoint/2010/main" val="1583146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dirty="0"/>
              <a:t>Presentation Talking Points</a:t>
            </a:r>
          </a:p>
          <a:p>
            <a:r>
              <a:rPr lang="en-US" baseline="0" dirty="0"/>
              <a:t>We’ve discussed the impact of misusing prescription opioids and stimulants.  Now, let’s switch our attention to prescription sedative misuse.  As prescribing rates for prescription sedatives rise, it is important to understand practices for safe use as well as the misuse risks associated with this drug class.</a:t>
            </a:r>
          </a:p>
          <a:p>
            <a:endParaRPr lang="en-US" baseline="0" dirty="0"/>
          </a:p>
          <a:p>
            <a:pPr marL="241632" indent="-241632" defTabSz="966529">
              <a:buFontTx/>
              <a:buAutoNum type="arabicPeriod"/>
              <a:defRPr/>
            </a:pPr>
            <a:r>
              <a:rPr lang="en-US" altLang="en-US" i="0" baseline="0" dirty="0">
                <a:solidFill>
                  <a:schemeClr val="tx1"/>
                </a:solidFill>
              </a:rPr>
              <a:t>The 2018 College Prescription Drug Study reported around 9% of college students had misused a prescription sedative in their lifetime</a:t>
            </a:r>
            <a:r>
              <a:rPr lang="en-US" altLang="en-US" i="0" baseline="30000" dirty="0">
                <a:solidFill>
                  <a:schemeClr val="tx1"/>
                </a:solidFill>
              </a:rPr>
              <a:t>5</a:t>
            </a:r>
            <a:r>
              <a:rPr lang="en-US" altLang="en-US" i="0" baseline="0" dirty="0">
                <a:solidFill>
                  <a:schemeClr val="tx1"/>
                </a:solidFill>
              </a:rPr>
              <a:t>. </a:t>
            </a:r>
          </a:p>
          <a:p>
            <a:pPr marL="241632" indent="-241632" defTabSz="966529">
              <a:buFontTx/>
              <a:buAutoNum type="arabicPeriod"/>
              <a:defRPr/>
            </a:pPr>
            <a:r>
              <a:rPr lang="en-US" altLang="en-US" i="0" baseline="0" dirty="0">
                <a:solidFill>
                  <a:schemeClr val="tx1"/>
                </a:solidFill>
              </a:rPr>
              <a:t>Let’s explore how misusing prescription sedatives may impact you and others.</a:t>
            </a:r>
            <a:endParaRPr lang="en-US" i="0" baseline="0" dirty="0"/>
          </a:p>
          <a:p>
            <a:pPr defTabSz="966529">
              <a:defRPr/>
            </a:pPr>
            <a:endParaRPr lang="en-US" baseline="0" dirty="0"/>
          </a:p>
          <a:p>
            <a:pPr defTabSz="966529">
              <a:defRPr/>
            </a:pPr>
            <a:endParaRPr lang="en-US" baseline="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27</a:t>
            </a:fld>
            <a:endParaRPr lang="en-US"/>
          </a:p>
        </p:txBody>
      </p:sp>
    </p:spTree>
    <p:extLst>
      <p:ext uri="{BB962C8B-B14F-4D97-AF65-F5344CB8AC3E}">
        <p14:creationId xmlns:p14="http://schemas.microsoft.com/office/powerpoint/2010/main" val="2433740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p>
          <a:p>
            <a:r>
              <a:rPr lang="en-US"/>
              <a:t>Let’s watch a video that discusses</a:t>
            </a:r>
            <a:r>
              <a:rPr lang="en-US" baseline="0"/>
              <a:t> the misuse of prescription sedatives</a:t>
            </a:r>
            <a:r>
              <a:rPr lang="en-US"/>
              <a:t>.  Then, we’ll engage in a brief discussion.</a:t>
            </a:r>
            <a:endParaRPr lang="en-US" baseline="0"/>
          </a:p>
          <a:p>
            <a:endParaRPr lang="en-US" baseline="0"/>
          </a:p>
          <a:p>
            <a:endParaRPr lang="en-US" baseline="0"/>
          </a:p>
          <a:p>
            <a:pPr defTabSz="966529">
              <a:defRPr/>
            </a:pPr>
            <a:r>
              <a:rPr lang="en-US" b="1" i="0" u="sng"/>
              <a:t>Note to Presenters</a:t>
            </a:r>
            <a:endParaRPr lang="en-US" b="1" i="0" u="none"/>
          </a:p>
          <a:p>
            <a:r>
              <a:rPr lang="en-US" baseline="0"/>
              <a:t>The video is posted online at: https://generationrx.org/toolkits/university/.  When you are ready to play the video, minimize this presentation. Once the video is complete, resume this presentation.</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0620" indent="-296392" eaLnBrk="0" hangingPunct="0">
              <a:spcBef>
                <a:spcPct val="30000"/>
              </a:spcBef>
              <a:defRPr sz="1200">
                <a:solidFill>
                  <a:schemeClr val="tx1"/>
                </a:solidFill>
                <a:latin typeface="Calibri" pitchFamily="34" charset="0"/>
              </a:defRPr>
            </a:lvl2pPr>
            <a:lvl3pPr marL="1185569" indent="-237113" eaLnBrk="0" hangingPunct="0">
              <a:spcBef>
                <a:spcPct val="30000"/>
              </a:spcBef>
              <a:defRPr sz="1200">
                <a:solidFill>
                  <a:schemeClr val="tx1"/>
                </a:solidFill>
                <a:latin typeface="Calibri" pitchFamily="34" charset="0"/>
              </a:defRPr>
            </a:lvl3pPr>
            <a:lvl4pPr marL="1659795" indent="-237113" eaLnBrk="0" hangingPunct="0">
              <a:spcBef>
                <a:spcPct val="30000"/>
              </a:spcBef>
              <a:defRPr sz="1200">
                <a:solidFill>
                  <a:schemeClr val="tx1"/>
                </a:solidFill>
                <a:latin typeface="Calibri" pitchFamily="34" charset="0"/>
              </a:defRPr>
            </a:lvl4pPr>
            <a:lvl5pPr marL="2134024" indent="-237113" eaLnBrk="0" hangingPunct="0">
              <a:spcBef>
                <a:spcPct val="30000"/>
              </a:spcBef>
              <a:defRPr sz="1200">
                <a:solidFill>
                  <a:schemeClr val="tx1"/>
                </a:solidFill>
                <a:latin typeface="Calibri" pitchFamily="34" charset="0"/>
              </a:defRPr>
            </a:lvl5pPr>
            <a:lvl6pPr marL="2608250" indent="-237113" eaLnBrk="0" fontAlgn="base" hangingPunct="0">
              <a:spcBef>
                <a:spcPct val="30000"/>
              </a:spcBef>
              <a:spcAft>
                <a:spcPct val="0"/>
              </a:spcAft>
              <a:defRPr sz="1200">
                <a:solidFill>
                  <a:schemeClr val="tx1"/>
                </a:solidFill>
                <a:latin typeface="Calibri" pitchFamily="34" charset="0"/>
              </a:defRPr>
            </a:lvl6pPr>
            <a:lvl7pPr marL="3082477" indent="-237113" eaLnBrk="0" fontAlgn="base" hangingPunct="0">
              <a:spcBef>
                <a:spcPct val="30000"/>
              </a:spcBef>
              <a:spcAft>
                <a:spcPct val="0"/>
              </a:spcAft>
              <a:defRPr sz="1200">
                <a:solidFill>
                  <a:schemeClr val="tx1"/>
                </a:solidFill>
                <a:latin typeface="Calibri" pitchFamily="34" charset="0"/>
              </a:defRPr>
            </a:lvl7pPr>
            <a:lvl8pPr marL="3556706" indent="-237113" eaLnBrk="0" fontAlgn="base" hangingPunct="0">
              <a:spcBef>
                <a:spcPct val="30000"/>
              </a:spcBef>
              <a:spcAft>
                <a:spcPct val="0"/>
              </a:spcAft>
              <a:defRPr sz="1200">
                <a:solidFill>
                  <a:schemeClr val="tx1"/>
                </a:solidFill>
                <a:latin typeface="Calibri" pitchFamily="34" charset="0"/>
              </a:defRPr>
            </a:lvl8pPr>
            <a:lvl9pPr marL="4030932" indent="-2371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28</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3383299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Presentation Talking Points</a:t>
            </a:r>
          </a:p>
          <a:p>
            <a:r>
              <a:rPr lang="en-US"/>
              <a:t>Let’s engage in a brief discussion about some of the points addressed in this video.  Here are three discussion questions – based on the video and your own understanding of this issue,</a:t>
            </a:r>
            <a:r>
              <a:rPr lang="en-US" baseline="0"/>
              <a:t> try developing a response to these questions.</a:t>
            </a:r>
          </a:p>
          <a:p>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067896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1" u="sng" baseline="0">
                <a:solidFill>
                  <a:schemeClr val="tx1"/>
                </a:solidFill>
              </a:rPr>
              <a:t>Presentation Talking Points</a:t>
            </a:r>
            <a:endParaRPr lang="en-US" b="0" u="sng" baseline="0">
              <a:solidFill>
                <a:schemeClr val="tx1"/>
              </a:solidFill>
            </a:endParaRPr>
          </a:p>
          <a:p>
            <a:r>
              <a:rPr lang="en-US" b="0" baseline="0">
                <a:solidFill>
                  <a:schemeClr val="tx1"/>
                </a:solidFill>
              </a:rPr>
              <a:t>What is meant by “prescription drug misuse”?  We define misuse as engaging in primarily three behaviors.  </a:t>
            </a:r>
            <a:endParaRPr lang="en-US" baseline="0">
              <a:solidFill>
                <a:schemeClr val="tx1"/>
              </a:solidFill>
            </a:endParaRPr>
          </a:p>
          <a:p>
            <a:endParaRPr lang="en-US" baseline="0"/>
          </a:p>
          <a:p>
            <a:pPr marL="241594" indent="-241594">
              <a:buFont typeface="+mj-lt"/>
              <a:buAutoNum type="arabicPeriod"/>
            </a:pPr>
            <a:r>
              <a:rPr lang="en-US" baseline="0"/>
              <a:t>Taking more of a prescription medication than prescribed.</a:t>
            </a:r>
          </a:p>
          <a:p>
            <a:pPr marL="241594" indent="-241594">
              <a:buFont typeface="+mj-lt"/>
              <a:buAutoNum type="arabicPeriod"/>
            </a:pPr>
            <a:r>
              <a:rPr lang="en-US" baseline="0"/>
              <a:t>Taking a prescription medication for a reason (or in a way) different than that intended by the prescriber.</a:t>
            </a:r>
          </a:p>
          <a:p>
            <a:pPr marL="241594" indent="-241594">
              <a:buFont typeface="+mj-lt"/>
              <a:buAutoNum type="arabicPeriod"/>
            </a:pPr>
            <a:r>
              <a:rPr lang="en-US" baseline="0"/>
              <a:t>Sharing or taking someone else’s prescription medication.</a:t>
            </a:r>
          </a:p>
          <a:p>
            <a:endParaRPr lang="en-US" baseline="0"/>
          </a:p>
          <a:p>
            <a:r>
              <a:rPr lang="en-US" baseline="0"/>
              <a:t>And regardless of our intentions, engaging in any of these behaviors is misuse.</a:t>
            </a:r>
          </a:p>
          <a:p>
            <a:endParaRPr lang="en-US" baseline="0"/>
          </a:p>
          <a:p>
            <a:endParaRPr lang="en-US" baseline="0"/>
          </a:p>
          <a:p>
            <a:pPr marL="241594" indent="-241594">
              <a:buFont typeface="+mj-lt"/>
              <a:buAutoNum type="arabicPeriod"/>
            </a:pPr>
            <a:endParaRPr lang="en-US" baseline="0"/>
          </a:p>
          <a:p>
            <a:pPr marL="241594" indent="-241594">
              <a:buFont typeface="+mj-lt"/>
              <a:buAutoNum type="arabicPeriod"/>
            </a:pPr>
            <a:endParaRPr lang="en-US" baseline="0"/>
          </a:p>
          <a:p>
            <a:pPr marL="241594" indent="-241594">
              <a:buFont typeface="+mj-lt"/>
              <a:buAutoNum type="arabicPeriod"/>
            </a:pPr>
            <a:endParaRPr lang="en-US" baseline="0"/>
          </a:p>
          <a:p>
            <a:endParaRPr lang="en-US" baseline="0"/>
          </a:p>
          <a:p>
            <a:pPr marL="241594" indent="-241594">
              <a:buFont typeface="+mj-lt"/>
              <a:buAutoNum type="arabicPeriod"/>
            </a:pPr>
            <a:endParaRPr lang="en-US"/>
          </a:p>
        </p:txBody>
      </p:sp>
      <p:sp>
        <p:nvSpPr>
          <p:cNvPr id="4" name="Slide Number Placeholder 3"/>
          <p:cNvSpPr>
            <a:spLocks noGrp="1"/>
          </p:cNvSpPr>
          <p:nvPr>
            <p:ph type="sldNum" sz="quarter" idx="10"/>
          </p:nvPr>
        </p:nvSpPr>
        <p:spPr/>
        <p:txBody>
          <a:bodyPr/>
          <a:lstStyle/>
          <a:p>
            <a:fld id="{1E756215-DC87-44C1-8A99-C198165AC598}" type="slidenum">
              <a:rPr lang="en-US" smtClean="0"/>
              <a:pPr/>
              <a:t>3</a:t>
            </a:fld>
            <a:endParaRPr lang="en-US"/>
          </a:p>
        </p:txBody>
      </p:sp>
    </p:spTree>
    <p:extLst>
      <p:ext uri="{BB962C8B-B14F-4D97-AF65-F5344CB8AC3E}">
        <p14:creationId xmlns:p14="http://schemas.microsoft.com/office/powerpoint/2010/main" val="2132577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a:p>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963561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a:t>Presentation Talking Points</a:t>
            </a:r>
          </a:p>
          <a:p>
            <a:pPr defTabSz="966529">
              <a:defRPr/>
            </a:pPr>
            <a:r>
              <a:rPr lang="en-US" b="0" i="0" u="none" baseline="0" err="1"/>
              <a:t>Pregaming</a:t>
            </a:r>
            <a:r>
              <a:rPr lang="en-US" b="0" i="0" u="none" baseline="0"/>
              <a:t> or partying with prescription sedatives, including in situations where the medication is mixed with alcohol, is dangerous.  Even when taken as instructed, prescription sedatives can slow breathing and cause sedation.  Alcohol works in the body through a similar mechanism – it also acts to inhibit central nervous system function.  Thus, mixing alcohol with prescription sedatives intensifies their harmful adverse effects, leading to dangerously slow messaging between the brain and body.</a:t>
            </a:r>
          </a:p>
          <a:p>
            <a:pPr defTabSz="966529">
              <a:defRPr/>
            </a:pPr>
            <a:endParaRPr lang="en-US" b="0" i="0" u="none" baseline="0"/>
          </a:p>
          <a:p>
            <a:pPr marL="181225" indent="-181225" defTabSz="966529">
              <a:buFont typeface="Arial" panose="020B0604020202020204" pitchFamily="34" charset="0"/>
              <a:buChar char="•"/>
              <a:defRPr/>
            </a:pPr>
            <a:r>
              <a:rPr lang="en-US" b="0" i="0" u="none" baseline="0"/>
              <a:t>This can lead to confusion (</a:t>
            </a:r>
            <a:r>
              <a:rPr lang="en-US" b="0" i="1" u="none" baseline="0"/>
              <a:t>left image</a:t>
            </a:r>
            <a:r>
              <a:rPr lang="en-US" b="0" i="0" u="none" baseline="0"/>
              <a:t>), dangerously slowed breathing (</a:t>
            </a:r>
            <a:r>
              <a:rPr lang="en-US" b="0" i="1" u="none" baseline="0"/>
              <a:t>middle image</a:t>
            </a:r>
            <a:r>
              <a:rPr lang="en-US" b="0" i="0" u="none" baseline="0"/>
              <a:t>), or passing out (</a:t>
            </a:r>
            <a:r>
              <a:rPr lang="en-US" b="0" i="1" u="none" baseline="0"/>
              <a:t>right image</a:t>
            </a:r>
            <a:r>
              <a:rPr lang="en-US" b="0" i="0" u="none" baseline="0"/>
              <a:t>).</a:t>
            </a:r>
          </a:p>
          <a:p>
            <a:pPr marL="181225" indent="-181225" defTabSz="966529">
              <a:buFont typeface="Arial" panose="020B0604020202020204" pitchFamily="34" charset="0"/>
              <a:buChar char="•"/>
              <a:defRPr/>
            </a:pPr>
            <a:r>
              <a:rPr lang="en-US" b="0" baseline="0"/>
              <a:t>The Food and Drug Administration (FDA) requires a “black box” warning in the package insert materials for all benzodiazepines.  This warning informs patients </a:t>
            </a:r>
            <a:r>
              <a:rPr lang="en-US" baseline="0"/>
              <a:t>that breathing may be slowed or it may stop altogether if they take prescription sedatives with other drugs that depress the nervous system (like alcohol or prescription opioids).</a:t>
            </a:r>
          </a:p>
          <a:p>
            <a:pPr marL="181225" indent="-181225" defTabSz="966529">
              <a:buFont typeface="Arial" panose="020B0604020202020204" pitchFamily="34" charset="0"/>
              <a:buChar char="•"/>
              <a:defRPr/>
            </a:pPr>
            <a:r>
              <a:rPr lang="en-US" baseline="0"/>
              <a:t>As we discussed earlier, </a:t>
            </a:r>
            <a:r>
              <a:rPr lang="en-US" u="none" baseline="0"/>
              <a:t>m</a:t>
            </a:r>
            <a:r>
              <a:rPr lang="en-US" baseline="0"/>
              <a:t>any drug overdoses result from mixing prescription opioids, alcohol, prescription sedatives, or other drugs. </a:t>
            </a:r>
          </a:p>
          <a:p>
            <a:pPr marL="181225" indent="-181225" defTabSz="966529">
              <a:buFont typeface="Arial" panose="020B0604020202020204" pitchFamily="34" charset="0"/>
              <a:buChar char="•"/>
              <a:defRPr/>
            </a:pPr>
            <a:endParaRPr lang="en-US" b="0" i="0" u="none" baseline="0"/>
          </a:p>
        </p:txBody>
      </p:sp>
      <p:sp>
        <p:nvSpPr>
          <p:cNvPr id="4" name="Slide Number Placeholder 3"/>
          <p:cNvSpPr>
            <a:spLocks noGrp="1"/>
          </p:cNvSpPr>
          <p:nvPr>
            <p:ph type="sldNum" sz="quarter" idx="10"/>
          </p:nvPr>
        </p:nvSpPr>
        <p:spPr/>
        <p:txBody>
          <a:bodyPr/>
          <a:lstStyle/>
          <a:p>
            <a:fld id="{348E8BAA-00EA-4556-A0F6-1265C930675F}" type="slidenum">
              <a:rPr lang="en-US" smtClean="0"/>
              <a:pPr/>
              <a:t>31</a:t>
            </a:fld>
            <a:endParaRPr lang="en-US"/>
          </a:p>
        </p:txBody>
      </p:sp>
    </p:spTree>
    <p:extLst>
      <p:ext uri="{BB962C8B-B14F-4D97-AF65-F5344CB8AC3E}">
        <p14:creationId xmlns:p14="http://schemas.microsoft.com/office/powerpoint/2010/main" val="2149732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a:t>Presentation Talking Points</a:t>
            </a:r>
            <a:endParaRPr lang="en-US"/>
          </a:p>
          <a:p>
            <a:pPr defTabSz="966529">
              <a:defRPr/>
            </a:pPr>
            <a:r>
              <a:rPr lang="en-US"/>
              <a:t>In addition, be aware of illegally manufactured fentanyl.  Fentanyl is also a synthetic opioid pain reliever, typically prescribed for severe pain (like cancer-related pain) as a lozenge or transdermal patch.  Fentanyl is a prescription opioid pain reliever that is now being illegally manufactured and used to contaminate the illicit drug supply.  </a:t>
            </a:r>
          </a:p>
          <a:p>
            <a:pPr defTabSz="966529">
              <a:defRPr/>
            </a:pPr>
            <a:endParaRPr lang="en-US"/>
          </a:p>
          <a:p>
            <a:pPr marL="181225" indent="-181225" defTabSz="966529">
              <a:buFont typeface="Arial" panose="020B0604020202020204" pitchFamily="34" charset="0"/>
              <a:buChar char="•"/>
              <a:defRPr/>
            </a:pPr>
            <a:r>
              <a:rPr lang="en-US"/>
              <a:t>Because of its strong potency (50-100X more potent than morphine), only a small amount is needed to cause an overdose.  </a:t>
            </a:r>
          </a:p>
          <a:p>
            <a:pPr marL="181225" indent="-181225" defTabSz="966529">
              <a:buFont typeface="Arial" panose="020B0604020202020204" pitchFamily="34" charset="0"/>
              <a:buChar char="•"/>
              <a:defRPr/>
            </a:pPr>
            <a:r>
              <a:rPr lang="en-US"/>
              <a:t>Thus, if an individual purchases counterfeit sedative pills or other illicit substances (like cocaine, heroin, or methamphetamine), they could be contaminated with lethal doses of illegally manufactured fentanyl.  As a result, the individual may become exposed to fentanyl without their knowledge and thereby also at-risk for opioid-related overdoses.</a:t>
            </a:r>
          </a:p>
          <a:p>
            <a:pPr marL="181225" indent="-181225" defTabSz="966529">
              <a:buFont typeface="Arial" panose="020B0604020202020204" pitchFamily="34" charset="0"/>
              <a:buChar char="•"/>
              <a:defRPr/>
            </a:pPr>
            <a:r>
              <a:rPr lang="en-US"/>
              <a:t>If comfortable, consider sharing this information with other friends, peers, or family members. </a:t>
            </a:r>
          </a:p>
          <a:p>
            <a:endParaRPr lang="en-US"/>
          </a:p>
        </p:txBody>
      </p:sp>
      <p:sp>
        <p:nvSpPr>
          <p:cNvPr id="4" name="Slide Number Placeholder 3"/>
          <p:cNvSpPr>
            <a:spLocks noGrp="1"/>
          </p:cNvSpPr>
          <p:nvPr>
            <p:ph type="sldNum" sz="quarter" idx="10"/>
          </p:nvPr>
        </p:nvSpPr>
        <p:spPr/>
        <p:txBody>
          <a:bodyPr/>
          <a:lstStyle/>
          <a:p>
            <a:fld id="{348E8BAA-00EA-4556-A0F6-1265C930675F}" type="slidenum">
              <a:rPr lang="en-US" smtClean="0"/>
              <a:pPr/>
              <a:t>32</a:t>
            </a:fld>
            <a:endParaRPr lang="en-US"/>
          </a:p>
        </p:txBody>
      </p:sp>
    </p:spTree>
    <p:extLst>
      <p:ext uri="{BB962C8B-B14F-4D97-AF65-F5344CB8AC3E}">
        <p14:creationId xmlns:p14="http://schemas.microsoft.com/office/powerpoint/2010/main" val="385361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dirty="0"/>
              <a:t>Note to Presenters</a:t>
            </a:r>
            <a:endParaRPr lang="en-US" b="1" i="0" dirty="0"/>
          </a:p>
          <a:p>
            <a:pPr defTabSz="914189">
              <a:defRPr/>
            </a:pPr>
            <a:r>
              <a:rPr lang="en-US" dirty="0"/>
              <a:t>You can utilize this slide</a:t>
            </a:r>
            <a:r>
              <a:rPr lang="en-US" baseline="0" dirty="0"/>
              <a:t> as a placeholder for 1-2 group leaders to share a summary of their small group conversation.  Advance the slide to provide additional content and talking points that can help reinforce or elaborate upon the ideas shar</a:t>
            </a:r>
            <a:r>
              <a:rPr lang="en-US" dirty="0"/>
              <a:t>ed.</a:t>
            </a:r>
            <a:endParaRPr lang="en-US" baseline="0" dirty="0"/>
          </a:p>
          <a:p>
            <a:endParaRPr lang="en-US" b="0" u="none" baseline="0" dirty="0"/>
          </a:p>
          <a:p>
            <a:r>
              <a:rPr lang="en-US" b="0" i="1" u="none" baseline="0" dirty="0"/>
              <a:t>Consider if you need to define “self-medicating” prior to groups discussing the second question.  If so, we define self-medicating as selecting and using medication to treat a self-diagnosed symptom or illness.  Thus, it often includes two behaviors – self-diagnosing and self-prescribing.  Individuals may self-medicate with a medication prescribed to them (e.g. taking more medicine if their condition isn’t improving) or with someone else’s prescribed medication (e.g. diagnosing yourself with an anxiety disorder and taking a friend’s medication to manage it).</a:t>
            </a:r>
          </a:p>
          <a:p>
            <a:endParaRPr lang="en-US" b="0" u="none" baseline="0" dirty="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937108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40">
              <a:defRPr/>
            </a:pPr>
            <a:r>
              <a:rPr lang="en-US" b="1" u="sng"/>
              <a:t>Presentation Talking Points</a:t>
            </a:r>
          </a:p>
          <a:p>
            <a:pPr defTabSz="914240">
              <a:defRPr/>
            </a:pPr>
            <a:r>
              <a:rPr lang="en-US" b="0" i="1" u="none" baseline="0"/>
              <a:t>If needed, first review the definition of “self-medicating” from a previous slide.</a:t>
            </a:r>
          </a:p>
          <a:p>
            <a:pPr defTabSz="914240">
              <a:defRPr/>
            </a:pPr>
            <a:endParaRPr lang="en-US" b="0" baseline="0"/>
          </a:p>
          <a:p>
            <a:pPr defTabSz="914240">
              <a:defRPr/>
            </a:pPr>
            <a:r>
              <a:rPr lang="en-US" b="0" baseline="0"/>
              <a:t>Let’s consider how self-medicating with prescription sedatives may impact you.  There is a prescription for a reason – because medicine affects everyone differently, the medication is deemed safe and effective for only the individual prescribed (</a:t>
            </a:r>
            <a:r>
              <a:rPr lang="en-US" b="0" i="1" baseline="0"/>
              <a:t>reference #1 in image</a:t>
            </a:r>
            <a:r>
              <a:rPr lang="en-US" b="0" baseline="0"/>
              <a:t>), and only when taken as instructed under supervision by a healthcare provider (</a:t>
            </a:r>
            <a:r>
              <a:rPr lang="en-US" b="0" i="1" baseline="0"/>
              <a:t>reference #2 in image</a:t>
            </a:r>
            <a:r>
              <a:rPr lang="en-US" b="0" baseline="0"/>
              <a:t>).  All medication produces a range of effects.  Because prescription sedatives inhibit nervous system function, self-medicating increases risk for experiencing adverse effects (</a:t>
            </a:r>
            <a:r>
              <a:rPr lang="en-US" b="0" i="1" baseline="0"/>
              <a:t>often identified as ‘Warnings’, reference #3 in image</a:t>
            </a:r>
            <a:r>
              <a:rPr lang="en-US" b="0" baseline="0"/>
              <a:t>) such as:</a:t>
            </a:r>
          </a:p>
          <a:p>
            <a:pPr marL="181225" indent="-181225" defTabSz="914240">
              <a:buFont typeface="Arial" panose="020B0604020202020204" pitchFamily="34" charset="0"/>
              <a:buChar char="•"/>
              <a:defRPr/>
            </a:pPr>
            <a:r>
              <a:rPr lang="en-US" b="0" baseline="0"/>
              <a:t>Decreased mental alertness or confusion</a:t>
            </a:r>
          </a:p>
          <a:p>
            <a:pPr marL="181225" indent="-181225" defTabSz="914240">
              <a:buFont typeface="Arial" panose="020B0604020202020204" pitchFamily="34" charset="0"/>
              <a:buChar char="•"/>
              <a:defRPr/>
            </a:pPr>
            <a:r>
              <a:rPr lang="en-US" b="0" baseline="0"/>
              <a:t>Impaired coordination and judgement</a:t>
            </a:r>
          </a:p>
          <a:p>
            <a:pPr marL="181225" indent="-181225" defTabSz="914240">
              <a:buFont typeface="Arial" panose="020B0604020202020204" pitchFamily="34" charset="0"/>
              <a:buChar char="•"/>
              <a:defRPr/>
            </a:pPr>
            <a:r>
              <a:rPr lang="en-US" b="0" baseline="0"/>
              <a:t>Decreased heart rate and blood pressure</a:t>
            </a:r>
          </a:p>
          <a:p>
            <a:pPr marL="181225" indent="-181225" defTabSz="914240">
              <a:buFont typeface="Arial" panose="020B0604020202020204" pitchFamily="34" charset="0"/>
              <a:buChar char="•"/>
              <a:defRPr/>
            </a:pPr>
            <a:r>
              <a:rPr lang="en-US" b="0" baseline="0"/>
              <a:t>Slowed breathing </a:t>
            </a:r>
          </a:p>
          <a:p>
            <a:pPr marL="181225" indent="-181225" defTabSz="914240">
              <a:buFont typeface="Arial" panose="020B0604020202020204" pitchFamily="34" charset="0"/>
              <a:buChar char="•"/>
              <a:defRPr/>
            </a:pPr>
            <a:r>
              <a:rPr lang="en-US" b="0" baseline="0"/>
              <a:t>Risk for drug dependence and addiction </a:t>
            </a:r>
          </a:p>
          <a:p>
            <a:pPr defTabSz="914240">
              <a:defRPr/>
            </a:pPr>
            <a:endParaRPr lang="en-US" b="0" baseline="0"/>
          </a:p>
          <a:p>
            <a:pPr defTabSz="914240">
              <a:defRPr/>
            </a:pPr>
            <a:r>
              <a:rPr lang="en-US" b="0" baseline="0"/>
              <a:t>As noted earlier, the FDA requires a “black box” warning for all benzodiazepine drugs related to these adverse effects.  A “black box” warning constitutes FDA’s strongest cautionary information for patients. And your body can begin experiencing these adverse effects right away – it doesn’t require misusing the medication over a long period of time.  </a:t>
            </a:r>
          </a:p>
          <a:p>
            <a:pPr defTabSz="914240">
              <a:defRPr/>
            </a:pPr>
            <a:endParaRPr lang="en-US" b="0" baseline="0"/>
          </a:p>
          <a:p>
            <a:pPr defTabSz="914240">
              <a:defRPr/>
            </a:pPr>
            <a:endParaRPr lang="en-US" b="0" baseline="0">
              <a:solidFill>
                <a:schemeClr val="tx1"/>
              </a:solidFill>
            </a:endParaRPr>
          </a:p>
          <a:p>
            <a:pPr defTabSz="914240">
              <a:defRPr/>
            </a:pPr>
            <a:endParaRPr lang="en-US" b="0" baseline="0">
              <a:solidFill>
                <a:schemeClr val="tx1"/>
              </a:solidFill>
            </a:endParaRPr>
          </a:p>
          <a:p>
            <a:pPr defTabSz="914240">
              <a:defRPr/>
            </a:pPr>
            <a:endParaRPr lang="en-US" b="0" baseline="0">
              <a:solidFill>
                <a:schemeClr val="tx1"/>
              </a:solidFill>
            </a:endParaRPr>
          </a:p>
          <a:p>
            <a:pPr marL="241594" indent="-241594" defTabSz="966529">
              <a:buFont typeface="+mj-lt"/>
              <a:buAutoNum type="arabicPeriod"/>
              <a:defRPr/>
            </a:pPr>
            <a:endParaRPr lang="en-US" b="0" baseline="0">
              <a:solidFill>
                <a:schemeClr val="tx1"/>
              </a:solidFill>
            </a:endParaRPr>
          </a:p>
          <a:p>
            <a:pPr marL="241594" indent="-241594" defTabSz="966529">
              <a:buFont typeface="+mj-lt"/>
              <a:buAutoNum type="arabicPeriod"/>
              <a:defRPr/>
            </a:pPr>
            <a:endParaRPr lang="en-US" b="0" baseline="0">
              <a:solidFill>
                <a:schemeClr val="tx1"/>
              </a:solidFill>
            </a:endParaRPr>
          </a:p>
        </p:txBody>
      </p:sp>
      <p:sp>
        <p:nvSpPr>
          <p:cNvPr id="4" name="Slide Number Placeholder 3"/>
          <p:cNvSpPr>
            <a:spLocks noGrp="1"/>
          </p:cNvSpPr>
          <p:nvPr>
            <p:ph type="sldNum" sz="quarter" idx="10"/>
          </p:nvPr>
        </p:nvSpPr>
        <p:spPr/>
        <p:txBody>
          <a:bodyPr/>
          <a:lstStyle/>
          <a:p>
            <a:fld id="{1E756215-DC87-44C1-8A99-C198165AC598}" type="slidenum">
              <a:rPr lang="en-US" smtClean="0"/>
              <a:pPr/>
              <a:t>34</a:t>
            </a:fld>
            <a:endParaRPr lang="en-US"/>
          </a:p>
        </p:txBody>
      </p:sp>
    </p:spTree>
    <p:extLst>
      <p:ext uri="{BB962C8B-B14F-4D97-AF65-F5344CB8AC3E}">
        <p14:creationId xmlns:p14="http://schemas.microsoft.com/office/powerpoint/2010/main" val="3366968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718137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a:t>Presentation Talking Points</a:t>
            </a:r>
            <a:endParaRPr lang="en-US" baseline="0"/>
          </a:p>
          <a:p>
            <a:r>
              <a:rPr lang="en-US"/>
              <a:t>Stress and</a:t>
            </a:r>
            <a:r>
              <a:rPr lang="en-US" baseline="0"/>
              <a:t> anxiety are</a:t>
            </a:r>
            <a:r>
              <a:rPr lang="en-US"/>
              <a:t> a natural part</a:t>
            </a:r>
            <a:r>
              <a:rPr lang="en-US" baseline="0"/>
              <a:t> of life.  If you experience intense and uncontrollable anxiety or stress that impacts your daily life, consider methods to manage it that support your well-being.</a:t>
            </a:r>
          </a:p>
          <a:p>
            <a:endParaRPr lang="en-US" baseline="0"/>
          </a:p>
          <a:p>
            <a:pPr marL="181225" indent="-181225">
              <a:buFont typeface="Arial" panose="020B0604020202020204" pitchFamily="34" charset="0"/>
              <a:buChar char="•"/>
            </a:pPr>
            <a:r>
              <a:rPr lang="en-US" baseline="0"/>
              <a:t>We can try some methods on our own, like engaging in physical activity or talking it out with a trusted friend (</a:t>
            </a:r>
            <a:r>
              <a:rPr lang="en-US" i="1" baseline="0"/>
              <a:t>refer to imagery on the left</a:t>
            </a:r>
            <a:r>
              <a:rPr lang="en-US" baseline="0"/>
              <a:t>).  Campus wellness centers often provide a range of services for helping you develop skills to safely manage stress long-term – consider contacting them for more information.  </a:t>
            </a:r>
          </a:p>
          <a:p>
            <a:pPr marL="181225" indent="-181225" defTabSz="966529">
              <a:buFont typeface="Arial" panose="020B0604020202020204" pitchFamily="34" charset="0"/>
              <a:buChar char="•"/>
              <a:defRPr/>
            </a:pPr>
            <a:r>
              <a:rPr lang="en-US" baseline="0"/>
              <a:t>Other methods may require talking with a professional, like discussing with a healthcare provider the appropriateness of medication or talk therapy (</a:t>
            </a:r>
            <a:r>
              <a:rPr lang="en-US" i="1" baseline="0"/>
              <a:t>refer to imagery on the right</a:t>
            </a:r>
            <a:r>
              <a:rPr lang="en-US" baseline="0"/>
              <a:t>).  Prescribed m</a:t>
            </a:r>
            <a:r>
              <a:rPr lang="en-US"/>
              <a:t>edication is a viable option that can effectively</a:t>
            </a:r>
            <a:r>
              <a:rPr lang="en-US" baseline="0"/>
              <a:t> treat anxiety and sleep disorders.  However, taking the medication safely helps you get the best outcomes from your medication while lowering risk of harm (</a:t>
            </a:r>
            <a:r>
              <a:rPr lang="en-US" i="1" baseline="0"/>
              <a:t>safe use implies only using medication intended for you, taking medication as instructed by a healthcare professional for the right dose and right amount of time, and taking medication for the reason it is prescribed</a:t>
            </a:r>
            <a:r>
              <a:rPr lang="en-US" baseline="0"/>
              <a:t>). </a:t>
            </a:r>
          </a:p>
          <a:p>
            <a:pPr marL="181225" indent="-181225">
              <a:buFont typeface="Arial" panose="020B0604020202020204" pitchFamily="34" charset="0"/>
              <a:buChar char="•"/>
            </a:pPr>
            <a:r>
              <a:rPr lang="en-US" baseline="0"/>
              <a:t>Utilizing these methods now helps establish healthy habits related to managing stress and anxiety that will pay-off long-term.  </a:t>
            </a:r>
          </a:p>
          <a:p>
            <a:pPr marL="181225" indent="-181225">
              <a:buFont typeface="Arial" panose="020B0604020202020204" pitchFamily="34" charset="0"/>
              <a:buChar char="•"/>
            </a:pPr>
            <a:endParaRPr lang="en-US" baseline="0"/>
          </a:p>
          <a:p>
            <a:pPr defTabSz="966529">
              <a:defRPr/>
            </a:pPr>
            <a:r>
              <a:rPr lang="en-US" b="1" u="sng"/>
              <a:t>Note to Presenters</a:t>
            </a:r>
            <a:endParaRPr lang="en-US" b="0" u="none"/>
          </a:p>
          <a:p>
            <a:pPr defTabSz="966529">
              <a:defRPr/>
            </a:pPr>
            <a:r>
              <a:rPr lang="en-US" baseline="0"/>
              <a:t>Encourage </a:t>
            </a:r>
            <a:r>
              <a:rPr lang="en-US"/>
              <a:t>participants to share additional ideas to safely manage stress or anxiety.</a:t>
            </a:r>
            <a:r>
              <a:rPr lang="en-US" baseline="0"/>
              <a:t>  In addition, consider identifying relevant campus resources before the presentation and share this information during the program.</a:t>
            </a:r>
          </a:p>
          <a:p>
            <a:endParaRPr lang="en-US"/>
          </a:p>
        </p:txBody>
      </p:sp>
      <p:sp>
        <p:nvSpPr>
          <p:cNvPr id="4" name="Slide Number Placeholder 3"/>
          <p:cNvSpPr>
            <a:spLocks noGrp="1"/>
          </p:cNvSpPr>
          <p:nvPr>
            <p:ph type="sldNum" sz="quarter" idx="10"/>
          </p:nvPr>
        </p:nvSpPr>
        <p:spPr/>
        <p:txBody>
          <a:bodyPr/>
          <a:lstStyle/>
          <a:p>
            <a:fld id="{348E8BAA-00EA-4556-A0F6-1265C930675F}" type="slidenum">
              <a:rPr lang="en-US" smtClean="0"/>
              <a:pPr/>
              <a:t>36</a:t>
            </a:fld>
            <a:endParaRPr lang="en-US"/>
          </a:p>
        </p:txBody>
      </p:sp>
    </p:spTree>
    <p:extLst>
      <p:ext uri="{BB962C8B-B14F-4D97-AF65-F5344CB8AC3E}">
        <p14:creationId xmlns:p14="http://schemas.microsoft.com/office/powerpoint/2010/main" val="3076034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dirty="0"/>
              <a:t>Presentation Talking Points</a:t>
            </a:r>
          </a:p>
          <a:p>
            <a:pPr defTabSz="966529">
              <a:defRPr/>
            </a:pPr>
            <a:r>
              <a:rPr lang="en-US" baseline="0" dirty="0"/>
              <a:t>We’ve discussed the impact of misusing prescription opioids, stimulants, and sedatives.  </a:t>
            </a:r>
          </a:p>
          <a:p>
            <a:pPr defTabSz="966529">
              <a:defRPr/>
            </a:pPr>
            <a:endParaRPr lang="en-US" baseline="0" dirty="0"/>
          </a:p>
          <a:p>
            <a:pPr defTabSz="966529">
              <a:defRPr/>
            </a:pPr>
            <a:r>
              <a:rPr lang="en-US" baseline="0" dirty="0"/>
              <a:t>Let’s conclude the program by discussing some safe medication practices for life, including practices for safe storage and disposal.</a:t>
            </a:r>
          </a:p>
          <a:p>
            <a:endParaRPr lang="en-US" baseline="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37</a:t>
            </a:fld>
            <a:endParaRPr lang="en-US"/>
          </a:p>
        </p:txBody>
      </p:sp>
    </p:spTree>
    <p:extLst>
      <p:ext uri="{BB962C8B-B14F-4D97-AF65-F5344CB8AC3E}">
        <p14:creationId xmlns:p14="http://schemas.microsoft.com/office/powerpoint/2010/main" val="1700704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p>
          <a:p>
            <a:r>
              <a:rPr lang="en-US"/>
              <a:t>Let’s watch a video that outlines safe medication practices.  Then, we’ll engage in a brief discussion.</a:t>
            </a:r>
            <a:endParaRPr lang="en-US" baseline="0"/>
          </a:p>
          <a:p>
            <a:endParaRPr lang="en-US" baseline="0"/>
          </a:p>
          <a:p>
            <a:endParaRPr lang="en-US" baseline="0"/>
          </a:p>
          <a:p>
            <a:pPr defTabSz="966529">
              <a:defRPr/>
            </a:pPr>
            <a:r>
              <a:rPr lang="en-US" b="1" i="0" u="sng"/>
              <a:t>Note to Presenters</a:t>
            </a:r>
            <a:endParaRPr lang="en-US" b="1" i="0" u="none"/>
          </a:p>
          <a:p>
            <a:r>
              <a:rPr lang="en-US" baseline="0"/>
              <a:t>The video is posted online at: https://generationrx.org/toolkits/university/.  When you are ready to play the video, minimize this presentation. Once the video is complete, resume this presentation.</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0620" indent="-296392" eaLnBrk="0" hangingPunct="0">
              <a:spcBef>
                <a:spcPct val="30000"/>
              </a:spcBef>
              <a:defRPr sz="1200">
                <a:solidFill>
                  <a:schemeClr val="tx1"/>
                </a:solidFill>
                <a:latin typeface="Calibri" pitchFamily="34" charset="0"/>
              </a:defRPr>
            </a:lvl2pPr>
            <a:lvl3pPr marL="1185569" indent="-237113" eaLnBrk="0" hangingPunct="0">
              <a:spcBef>
                <a:spcPct val="30000"/>
              </a:spcBef>
              <a:defRPr sz="1200">
                <a:solidFill>
                  <a:schemeClr val="tx1"/>
                </a:solidFill>
                <a:latin typeface="Calibri" pitchFamily="34" charset="0"/>
              </a:defRPr>
            </a:lvl3pPr>
            <a:lvl4pPr marL="1659795" indent="-237113" eaLnBrk="0" hangingPunct="0">
              <a:spcBef>
                <a:spcPct val="30000"/>
              </a:spcBef>
              <a:defRPr sz="1200">
                <a:solidFill>
                  <a:schemeClr val="tx1"/>
                </a:solidFill>
                <a:latin typeface="Calibri" pitchFamily="34" charset="0"/>
              </a:defRPr>
            </a:lvl4pPr>
            <a:lvl5pPr marL="2134024" indent="-237113" eaLnBrk="0" hangingPunct="0">
              <a:spcBef>
                <a:spcPct val="30000"/>
              </a:spcBef>
              <a:defRPr sz="1200">
                <a:solidFill>
                  <a:schemeClr val="tx1"/>
                </a:solidFill>
                <a:latin typeface="Calibri" pitchFamily="34" charset="0"/>
              </a:defRPr>
            </a:lvl5pPr>
            <a:lvl6pPr marL="2608250" indent="-237113" eaLnBrk="0" fontAlgn="base" hangingPunct="0">
              <a:spcBef>
                <a:spcPct val="30000"/>
              </a:spcBef>
              <a:spcAft>
                <a:spcPct val="0"/>
              </a:spcAft>
              <a:defRPr sz="1200">
                <a:solidFill>
                  <a:schemeClr val="tx1"/>
                </a:solidFill>
                <a:latin typeface="Calibri" pitchFamily="34" charset="0"/>
              </a:defRPr>
            </a:lvl6pPr>
            <a:lvl7pPr marL="3082477" indent="-237113" eaLnBrk="0" fontAlgn="base" hangingPunct="0">
              <a:spcBef>
                <a:spcPct val="30000"/>
              </a:spcBef>
              <a:spcAft>
                <a:spcPct val="0"/>
              </a:spcAft>
              <a:defRPr sz="1200">
                <a:solidFill>
                  <a:schemeClr val="tx1"/>
                </a:solidFill>
                <a:latin typeface="Calibri" pitchFamily="34" charset="0"/>
              </a:defRPr>
            </a:lvl7pPr>
            <a:lvl8pPr marL="3556706" indent="-237113" eaLnBrk="0" fontAlgn="base" hangingPunct="0">
              <a:spcBef>
                <a:spcPct val="30000"/>
              </a:spcBef>
              <a:spcAft>
                <a:spcPct val="0"/>
              </a:spcAft>
              <a:defRPr sz="1200">
                <a:solidFill>
                  <a:schemeClr val="tx1"/>
                </a:solidFill>
                <a:latin typeface="Calibri" pitchFamily="34" charset="0"/>
              </a:defRPr>
            </a:lvl8pPr>
            <a:lvl9pPr marL="4030932" indent="-2371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38</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4000939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Presentation Talking Points</a:t>
            </a:r>
          </a:p>
          <a:p>
            <a:r>
              <a:rPr lang="en-US" dirty="0"/>
              <a:t>Let’s engage in a brief discussion about some of the points addressed in this video.  Here are four discussion questions – based on the video and your own understanding of this issue,</a:t>
            </a:r>
            <a:r>
              <a:rPr lang="en-US" baseline="0" dirty="0"/>
              <a:t> try developing a response to these questions.</a:t>
            </a:r>
          </a:p>
          <a:p>
            <a:endParaRPr lang="en-US" baseline="0" dirty="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184272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1" u="sng" baseline="0" dirty="0">
                <a:solidFill>
                  <a:schemeClr val="tx1"/>
                </a:solidFill>
              </a:rPr>
              <a:t>Presentation Talking Points</a:t>
            </a:r>
            <a:endParaRPr lang="en-US" b="0" u="sng" baseline="0" dirty="0">
              <a:solidFill>
                <a:schemeClr val="tx1"/>
              </a:solidFill>
            </a:endParaRPr>
          </a:p>
          <a:p>
            <a:r>
              <a:rPr lang="en-US" b="0" baseline="0" dirty="0">
                <a:solidFill>
                  <a:schemeClr val="tx1"/>
                </a:solidFill>
              </a:rPr>
              <a:t>What do you think?  Does the national epidemic of prescription drug misuse impact you or peers in your social group?  Meaning, the previous slide reported national data that consisted of all Americans ages 12 and older.  So, does this national epidemic actually involve college students or possibly peers in your social group?  </a:t>
            </a:r>
          </a:p>
          <a:p>
            <a:endParaRPr lang="en-US" b="0" baseline="0" dirty="0">
              <a:solidFill>
                <a:schemeClr val="tx1"/>
              </a:solidFill>
            </a:endParaRPr>
          </a:p>
          <a:p>
            <a:pPr marL="241632" indent="-241632">
              <a:buFont typeface="+mj-lt"/>
              <a:buAutoNum type="arabicPeriod"/>
            </a:pPr>
            <a:r>
              <a:rPr lang="en-US" b="0" baseline="0" dirty="0">
                <a:solidFill>
                  <a:schemeClr val="tx1"/>
                </a:solidFill>
              </a:rPr>
              <a:t>The 2018 College Prescription Drug Study reported that most college students do not misuse medication (i.e. 77% of college students have never misused medication in their lifetime)</a:t>
            </a:r>
            <a:r>
              <a:rPr lang="en-US" b="0" baseline="30000" dirty="0">
                <a:solidFill>
                  <a:schemeClr val="tx1"/>
                </a:solidFill>
              </a:rPr>
              <a:t>5</a:t>
            </a:r>
            <a:r>
              <a:rPr lang="en-US" b="0" baseline="0" dirty="0">
                <a:solidFill>
                  <a:schemeClr val="tx1"/>
                </a:solidFill>
              </a:rPr>
              <a:t>.   </a:t>
            </a:r>
          </a:p>
          <a:p>
            <a:pPr marL="241632" indent="-241632">
              <a:buFont typeface="+mj-lt"/>
              <a:buAutoNum type="arabicPeriod"/>
            </a:pPr>
            <a:r>
              <a:rPr lang="en-US" b="0" baseline="0" dirty="0">
                <a:solidFill>
                  <a:schemeClr val="tx1"/>
                </a:solidFill>
              </a:rPr>
              <a:t>As we move throughout the program, we’ll discuss how the misuse of medication does present various risks and harms that we should be aware of; and, we will also discuss approaches for how you can help protect your friends and peers from engaging in this risky behavior.</a:t>
            </a:r>
          </a:p>
          <a:p>
            <a:endParaRPr lang="en-US" b="0" baseline="0" dirty="0">
              <a:solidFill>
                <a:schemeClr val="tx1"/>
              </a:solidFill>
            </a:endParaRPr>
          </a:p>
          <a:p>
            <a:endParaRPr lang="en-US" b="0" baseline="0" dirty="0">
              <a:solidFill>
                <a:schemeClr val="tx1"/>
              </a:solidFill>
            </a:endParaRPr>
          </a:p>
          <a:p>
            <a:pPr defTabSz="914189">
              <a:defRPr/>
            </a:pPr>
            <a:r>
              <a:rPr lang="en-US" b="1" i="0" u="sng" dirty="0"/>
              <a:t>Note to Presenters</a:t>
            </a:r>
            <a:endParaRPr lang="en-US" dirty="0"/>
          </a:p>
          <a:p>
            <a:pPr defTabSz="914189">
              <a:defRPr/>
            </a:pPr>
            <a:r>
              <a:rPr lang="en-US" dirty="0"/>
              <a:t>Encourage participants to think about </a:t>
            </a:r>
            <a:r>
              <a:rPr lang="en-US" baseline="0" dirty="0"/>
              <a:t>this question, then discuss the talking points above:</a:t>
            </a:r>
          </a:p>
          <a:p>
            <a:pPr marL="181225" indent="-181225" defTabSz="914189">
              <a:buFont typeface="Arial" panose="020B0604020202020204" pitchFamily="34" charset="0"/>
              <a:buChar char="•"/>
              <a:defRPr/>
            </a:pPr>
            <a:r>
              <a:rPr lang="en-US" u="sng" baseline="0" dirty="0"/>
              <a:t>In-person</a:t>
            </a:r>
            <a:r>
              <a:rPr lang="en-US" baseline="0" dirty="0"/>
              <a:t>: e</a:t>
            </a:r>
            <a:r>
              <a:rPr lang="en-US" dirty="0"/>
              <a:t>ncourage participants to discuss</a:t>
            </a:r>
            <a:r>
              <a:rPr lang="en-US" baseline="0" dirty="0"/>
              <a:t> this question with their nearby peers and then briefly share their ideas with the group.</a:t>
            </a:r>
          </a:p>
          <a:p>
            <a:pPr marL="181225" indent="-181225" defTabSz="914189">
              <a:buFont typeface="Arial" panose="020B0604020202020204" pitchFamily="34" charset="0"/>
              <a:buChar char="•"/>
              <a:defRPr/>
            </a:pPr>
            <a:r>
              <a:rPr lang="en-US" u="sng" baseline="0" dirty="0"/>
              <a:t>Virtual</a:t>
            </a:r>
            <a:r>
              <a:rPr lang="en-US" baseline="0" dirty="0"/>
              <a:t>: if available, participants could use the “thumbs up/thumbs down” icon, a polling question, or the chat thread to indicate their thoughts.  </a:t>
            </a:r>
          </a:p>
          <a:p>
            <a:pPr marL="181225" indent="-181225" defTabSz="914189">
              <a:buFont typeface="Arial" panose="020B0604020202020204" pitchFamily="34" charset="0"/>
              <a:buChar char="•"/>
              <a:defRPr/>
            </a:pPr>
            <a:endParaRPr lang="en-US" baseline="0" dirty="0"/>
          </a:p>
          <a:p>
            <a:pPr marL="181225" indent="-181225" defTabSz="914189">
              <a:buFont typeface="Arial" panose="020B0604020202020204" pitchFamily="34" charset="0"/>
              <a:buChar char="•"/>
              <a:defRPr/>
            </a:pPr>
            <a:endParaRPr lang="en-US" baseline="0" dirty="0"/>
          </a:p>
          <a:p>
            <a:endParaRPr lang="en-US" b="0" baseline="0" dirty="0">
              <a:solidFill>
                <a:schemeClr val="tx1"/>
              </a:solidFill>
            </a:endParaRPr>
          </a:p>
        </p:txBody>
      </p:sp>
      <p:sp>
        <p:nvSpPr>
          <p:cNvPr id="4" name="Slide Number Placeholder 3"/>
          <p:cNvSpPr>
            <a:spLocks noGrp="1"/>
          </p:cNvSpPr>
          <p:nvPr>
            <p:ph type="sldNum" sz="quarter" idx="10"/>
          </p:nvPr>
        </p:nvSpPr>
        <p:spPr/>
        <p:txBody>
          <a:bodyPr/>
          <a:lstStyle/>
          <a:p>
            <a:fld id="{1E756215-DC87-44C1-8A99-C198165AC598}" type="slidenum">
              <a:rPr lang="en-US" smtClean="0"/>
              <a:pPr/>
              <a:t>4</a:t>
            </a:fld>
            <a:endParaRPr lang="en-US"/>
          </a:p>
        </p:txBody>
      </p:sp>
    </p:spTree>
    <p:extLst>
      <p:ext uri="{BB962C8B-B14F-4D97-AF65-F5344CB8AC3E}">
        <p14:creationId xmlns:p14="http://schemas.microsoft.com/office/powerpoint/2010/main" val="215937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6221066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649">
              <a:defRPr/>
            </a:pPr>
            <a:r>
              <a:rPr lang="en-US" b="1" u="sng"/>
              <a:t>Presentation Talking Points</a:t>
            </a:r>
          </a:p>
          <a:p>
            <a:pPr defTabSz="1021649">
              <a:defRPr/>
            </a:pPr>
            <a:r>
              <a:rPr lang="en-US"/>
              <a:t>Remember that most people who misuse prescription drugs get them from family members or friends. Help keep those around you safe by storing your medications in lockable spaces.</a:t>
            </a:r>
          </a:p>
          <a:p>
            <a:pPr defTabSz="1021649">
              <a:defRPr/>
            </a:pPr>
            <a:endParaRPr lang="en-US"/>
          </a:p>
          <a:p>
            <a:pPr marL="255412" indent="-255412" defTabSz="966529">
              <a:buFont typeface="+mj-lt"/>
              <a:buAutoNum type="arabicPeriod"/>
              <a:defRPr/>
            </a:pPr>
            <a:r>
              <a:rPr lang="en-US"/>
              <a:t>Store prescription drugs in secure locations such as lock-boxes,</a:t>
            </a:r>
            <a:r>
              <a:rPr lang="en-US" baseline="0"/>
              <a:t> medication safes, or other lockable spaces.  Keep this lockbox in a private space that is out of sight from others.</a:t>
            </a:r>
          </a:p>
          <a:p>
            <a:pPr marL="255412" indent="-255412">
              <a:buFont typeface="+mj-lt"/>
              <a:buAutoNum type="arabicPeriod"/>
            </a:pPr>
            <a:r>
              <a:rPr lang="en-US" baseline="0"/>
              <a:t>Avoid storage places which visitors and other members can easily access, such as purses, backpacks, un-locked drawers, nightstands, or counters.</a:t>
            </a:r>
            <a:endParaRPr lang="en-US"/>
          </a:p>
        </p:txBody>
      </p:sp>
      <p:sp>
        <p:nvSpPr>
          <p:cNvPr id="4" name="Slide Number Placeholder 3"/>
          <p:cNvSpPr>
            <a:spLocks noGrp="1"/>
          </p:cNvSpPr>
          <p:nvPr>
            <p:ph type="sldNum" sz="quarter" idx="10"/>
          </p:nvPr>
        </p:nvSpPr>
        <p:spPr/>
        <p:txBody>
          <a:bodyPr/>
          <a:lstStyle/>
          <a:p>
            <a:fld id="{348E8BAA-00EA-4556-A0F6-1265C930675F}" type="slidenum">
              <a:rPr lang="en-US" smtClean="0"/>
              <a:pPr/>
              <a:t>41</a:t>
            </a:fld>
            <a:endParaRPr lang="en-US"/>
          </a:p>
        </p:txBody>
      </p:sp>
    </p:spTree>
    <p:extLst>
      <p:ext uri="{BB962C8B-B14F-4D97-AF65-F5344CB8AC3E}">
        <p14:creationId xmlns:p14="http://schemas.microsoft.com/office/powerpoint/2010/main" val="1976402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649">
              <a:defRPr/>
            </a:pPr>
            <a:r>
              <a:rPr lang="en-US" b="1" u="sng"/>
              <a:t>Presentation Talking Points</a:t>
            </a:r>
          </a:p>
          <a:p>
            <a:pPr defTabSz="1021649">
              <a:defRPr/>
            </a:pPr>
            <a:r>
              <a:rPr lang="en-US"/>
              <a:t>Similarly,</a:t>
            </a:r>
            <a:r>
              <a:rPr lang="en-US" baseline="0"/>
              <a:t> it is important to safely dispose of your medications when they are no longer needed.  T</a:t>
            </a:r>
            <a:r>
              <a:rPr lang="en-US"/>
              <a:t>he best options for safe disposal include</a:t>
            </a:r>
            <a:r>
              <a:rPr lang="en-US" baseline="0"/>
              <a:t>:</a:t>
            </a:r>
            <a:endParaRPr lang="en-US"/>
          </a:p>
          <a:p>
            <a:endParaRPr lang="en-US"/>
          </a:p>
          <a:p>
            <a:r>
              <a:rPr lang="en-US" u="sng" baseline="0"/>
              <a:t>Option #1</a:t>
            </a:r>
            <a:r>
              <a:rPr lang="en-US" baseline="0"/>
              <a:t>: place the medication in a drug drop box.  To find a drop box in your area, visit: rxdrugdropbox.org</a:t>
            </a:r>
          </a:p>
          <a:p>
            <a:endParaRPr lang="en-US" u="sng" baseline="0"/>
          </a:p>
          <a:p>
            <a:r>
              <a:rPr lang="en-US" u="sng" baseline="0"/>
              <a:t>Option #2</a:t>
            </a:r>
            <a:r>
              <a:rPr lang="en-US" baseline="0"/>
              <a:t>: take advantage of community drug take-back programs that allow the public to bring unused drugs to a central location for proper disposal.  Call your local law enforcement agency or ask your pharmacist to see if a take-back program is available in your community. </a:t>
            </a:r>
          </a:p>
          <a:p>
            <a:pPr defTabSz="1021649">
              <a:defRPr/>
            </a:pPr>
            <a:endParaRPr lang="en-US" baseline="0"/>
          </a:p>
          <a:p>
            <a:pPr defTabSz="966529">
              <a:defRPr/>
            </a:pPr>
            <a:r>
              <a:rPr lang="en-US" b="1" i="0" u="sng"/>
              <a:t>Note to Presenters</a:t>
            </a:r>
            <a:endParaRPr lang="en-US" b="1" i="0" u="none"/>
          </a:p>
          <a:p>
            <a:r>
              <a:rPr lang="en-US"/>
              <a:t>Prior to the presentation, we encourage you to visit rxdrugdropbox.org and identify a local drug drop box in your area.  Consider sharing your</a:t>
            </a:r>
            <a:r>
              <a:rPr lang="en-US" baseline="0"/>
              <a:t> findings during the program.</a:t>
            </a:r>
          </a:p>
          <a:p>
            <a:pPr defTabSz="1021649">
              <a:defRPr/>
            </a:pPr>
            <a:endParaRPr lang="en-US" baseline="0"/>
          </a:p>
          <a:p>
            <a:pPr defTabSz="1021649">
              <a:defRPr/>
            </a:pPr>
            <a:endParaRPr lang="en-US" u="sng"/>
          </a:p>
          <a:p>
            <a:pPr defTabSz="1021649">
              <a:defRPr/>
            </a:pPr>
            <a:endParaRPr lang="en-US"/>
          </a:p>
          <a:p>
            <a:pPr marL="255412" indent="-255412">
              <a:buFont typeface="+mj-lt"/>
              <a:buAutoNum type="arabicPeriod"/>
            </a:pP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pPr/>
              <a:t>42</a:t>
            </a:fld>
            <a:endParaRPr lang="en-US"/>
          </a:p>
        </p:txBody>
      </p:sp>
    </p:spTree>
    <p:extLst>
      <p:ext uri="{BB962C8B-B14F-4D97-AF65-F5344CB8AC3E}">
        <p14:creationId xmlns:p14="http://schemas.microsoft.com/office/powerpoint/2010/main" val="4115388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649">
              <a:defRPr/>
            </a:pPr>
            <a:r>
              <a:rPr lang="en-US" b="1" u="sng"/>
              <a:t>Presentation Talking Points</a:t>
            </a:r>
          </a:p>
          <a:p>
            <a:pPr defTabSz="1021649">
              <a:defRPr/>
            </a:pPr>
            <a:r>
              <a:rPr lang="en-US"/>
              <a:t>If a</a:t>
            </a:r>
            <a:r>
              <a:rPr lang="en-US" baseline="0"/>
              <a:t> drug drop box or a drug take-back event is not available, you can dispose of the medication at home.  In general, you should not flush medications down a toilet or drain; however, the FDA still recommends that certain drugs should be disposed by flushing (for a list, visit: www.fda.gov).</a:t>
            </a:r>
            <a:endParaRPr lang="en-US"/>
          </a:p>
          <a:p>
            <a:endParaRPr lang="en-US"/>
          </a:p>
          <a:p>
            <a:r>
              <a:rPr lang="en-US" u="sng" baseline="0"/>
              <a:t>Option #3</a:t>
            </a:r>
            <a:r>
              <a:rPr lang="en-US" baseline="0"/>
              <a:t>: dispose of the medication at home (steps illustrated on this slide).  Before completing these steps, we encourage you to follow any disposal instructions on the prescription label or provided patient information sheets.</a:t>
            </a:r>
          </a:p>
          <a:p>
            <a:endParaRPr lang="en-US" baseline="0"/>
          </a:p>
          <a:p>
            <a:r>
              <a:rPr lang="en-US" baseline="0"/>
              <a:t>If disposal instructions are not given, complete these three steps:</a:t>
            </a:r>
          </a:p>
          <a:p>
            <a:pPr marL="181225" indent="-181225">
              <a:buFont typeface="Arial" panose="020B0604020202020204" pitchFamily="34" charset="0"/>
              <a:buChar char="•"/>
            </a:pPr>
            <a:r>
              <a:rPr lang="en-US" u="sng" baseline="0"/>
              <a:t>Step 1</a:t>
            </a:r>
            <a:r>
              <a:rPr lang="en-US" baseline="0"/>
              <a:t>: Remove the pills from the original container and mix them with an undesirable substance such as used coffee grounds or kitty litter.</a:t>
            </a:r>
          </a:p>
          <a:p>
            <a:pPr marL="181225" indent="-181225">
              <a:buFont typeface="Arial" panose="020B0604020202020204" pitchFamily="34" charset="0"/>
              <a:buChar char="•"/>
            </a:pPr>
            <a:r>
              <a:rPr lang="en-US" u="sng" baseline="0"/>
              <a:t>Step 2</a:t>
            </a:r>
            <a:r>
              <a:rPr lang="en-US" baseline="0"/>
              <a:t>: Throw away the sealed mixture into the trash.</a:t>
            </a:r>
          </a:p>
          <a:p>
            <a:pPr marL="181225" indent="-181225">
              <a:buFont typeface="Arial" panose="020B0604020202020204" pitchFamily="34" charset="0"/>
              <a:buChar char="•"/>
            </a:pPr>
            <a:r>
              <a:rPr lang="en-US" u="sng" baseline="0"/>
              <a:t>Step 3</a:t>
            </a:r>
            <a:r>
              <a:rPr lang="en-US" baseline="0"/>
              <a:t>: Remove the prescription label and dispose of the empty bottle.</a:t>
            </a:r>
          </a:p>
          <a:p>
            <a:pPr defTabSz="1021649">
              <a:defRPr/>
            </a:pPr>
            <a:endParaRPr lang="en-US" baseline="0"/>
          </a:p>
          <a:p>
            <a:pPr defTabSz="1021649">
              <a:defRPr/>
            </a:pPr>
            <a:endParaRPr lang="en-US" baseline="0"/>
          </a:p>
          <a:p>
            <a:pPr defTabSz="1021649">
              <a:defRPr/>
            </a:pPr>
            <a:endParaRPr lang="en-US" u="sng"/>
          </a:p>
        </p:txBody>
      </p:sp>
      <p:sp>
        <p:nvSpPr>
          <p:cNvPr id="4" name="Slide Number Placeholder 3"/>
          <p:cNvSpPr>
            <a:spLocks noGrp="1"/>
          </p:cNvSpPr>
          <p:nvPr>
            <p:ph type="sldNum" sz="quarter" idx="10"/>
          </p:nvPr>
        </p:nvSpPr>
        <p:spPr/>
        <p:txBody>
          <a:bodyPr/>
          <a:lstStyle/>
          <a:p>
            <a:fld id="{1E756215-DC87-44C1-8A99-C198165AC598}" type="slidenum">
              <a:rPr lang="en-US" smtClean="0"/>
              <a:pPr/>
              <a:t>43</a:t>
            </a:fld>
            <a:endParaRPr lang="en-US"/>
          </a:p>
        </p:txBody>
      </p:sp>
    </p:spTree>
    <p:extLst>
      <p:ext uri="{BB962C8B-B14F-4D97-AF65-F5344CB8AC3E}">
        <p14:creationId xmlns:p14="http://schemas.microsoft.com/office/powerpoint/2010/main" val="2294722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8387099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p>
          <a:p>
            <a:pPr defTabSz="966529">
              <a:defRPr/>
            </a:pPr>
            <a:r>
              <a:rPr lang="en-US"/>
              <a:t>If you</a:t>
            </a:r>
            <a:r>
              <a:rPr lang="en-US" baseline="0"/>
              <a:t> a</a:t>
            </a:r>
            <a:r>
              <a:rPr lang="en-US"/>
              <a:t>re invited to misuse any prescription medication, how do you turn down this invitation?  Alternatively, if someone requests that you share or sell your prescription medication, how can you say no?  Three</a:t>
            </a:r>
            <a:r>
              <a:rPr lang="en-US" baseline="0"/>
              <a:t> examples are listed on this slide.  General approaches including giving a reason, reinforcing your values, leaving the situation, and suggesting an alternative.  In addition, you can simply say “no” – by doing so, you become one of the majority of college students who use medications safely.</a:t>
            </a:r>
            <a:endParaRPr lang="en-US" u="sng"/>
          </a:p>
          <a:p>
            <a:pPr defTabSz="966529">
              <a:defRPr/>
            </a:pPr>
            <a:endParaRPr lang="en-US" u="sng"/>
          </a:p>
          <a:p>
            <a:pPr defTabSz="966529">
              <a:defRPr/>
            </a:pPr>
            <a:r>
              <a:rPr lang="en-US" b="1" i="0" u="sng"/>
              <a:t>Note to Presenters</a:t>
            </a:r>
            <a:endParaRPr lang="en-US" b="1" i="0" u="none"/>
          </a:p>
          <a:p>
            <a:pPr defTabSz="966529">
              <a:defRPr/>
            </a:pPr>
            <a:r>
              <a:rPr lang="en-US" baseline="0"/>
              <a:t>Some strategies are provided on this slide – encourage participants to share other ideas.  You can also reference other social implications mentioned in the video, including disrespecting the health needs of others as well as jeopardizing scholarships, membership standings, and post-graduation plans.</a:t>
            </a:r>
          </a:p>
          <a:p>
            <a:pPr defTabSz="966529">
              <a:defRPr/>
            </a:pPr>
            <a:endParaRPr lang="en-US" baseline="0"/>
          </a:p>
          <a:p>
            <a:pPr defTabSz="966529">
              <a:defRPr/>
            </a:pPr>
            <a:endParaRPr lang="en-US" baseline="0"/>
          </a:p>
          <a:p>
            <a:endParaRPr lang="en-US"/>
          </a:p>
        </p:txBody>
      </p:sp>
      <p:sp>
        <p:nvSpPr>
          <p:cNvPr id="4" name="Slide Number Placeholder 3"/>
          <p:cNvSpPr>
            <a:spLocks noGrp="1"/>
          </p:cNvSpPr>
          <p:nvPr>
            <p:ph type="sldNum" sz="quarter" idx="10"/>
          </p:nvPr>
        </p:nvSpPr>
        <p:spPr/>
        <p:txBody>
          <a:bodyPr/>
          <a:lstStyle/>
          <a:p>
            <a:fld id="{13FBD9D7-5A84-40B1-AACB-DFDDA2D2731F}" type="slidenum">
              <a:rPr lang="en-US" smtClean="0"/>
              <a:pPr/>
              <a:t>45</a:t>
            </a:fld>
            <a:endParaRPr lang="en-US"/>
          </a:p>
        </p:txBody>
      </p:sp>
    </p:spTree>
    <p:extLst>
      <p:ext uri="{BB962C8B-B14F-4D97-AF65-F5344CB8AC3E}">
        <p14:creationId xmlns:p14="http://schemas.microsoft.com/office/powerpoint/2010/main" val="5486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3260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p>
          <a:p>
            <a:pPr defTabSz="966529">
              <a:defRPr/>
            </a:pPr>
            <a:r>
              <a:rPr lang="en-US"/>
              <a:t>Some people</a:t>
            </a:r>
            <a:r>
              <a:rPr lang="en-US" baseline="0"/>
              <a:t> misuse prescription medications as a “quick fix” to deal with the pressures and demands of their lives.  However, they are only a “quick fix” – life will continually present demands, stresses, and pressures.  Learning healthy, positive ways to deal with stress, achieve academic success, or have fun safely is essential.  Isn’t college a time when you should cultivate sustainable habits for future professional success? Consider the examples in this slide.  What are other </a:t>
            </a:r>
            <a:r>
              <a:rPr lang="en-US"/>
              <a:t>positive alternatives to misusing</a:t>
            </a:r>
            <a:r>
              <a:rPr lang="en-US" baseline="0"/>
              <a:t> medications?  </a:t>
            </a:r>
          </a:p>
          <a:p>
            <a:pPr defTabSz="966529">
              <a:defRPr/>
            </a:pPr>
            <a:endParaRPr lang="en-US" b="1" i="0" u="sng"/>
          </a:p>
          <a:p>
            <a:pPr defTabSz="966529">
              <a:defRPr/>
            </a:pPr>
            <a:endParaRPr lang="en-US" b="1" i="0" u="sng"/>
          </a:p>
          <a:p>
            <a:pPr defTabSz="966529">
              <a:defRPr/>
            </a:pPr>
            <a:r>
              <a:rPr lang="en-US" b="1" i="0" u="sng"/>
              <a:t>Note to Presenters</a:t>
            </a:r>
            <a:endParaRPr lang="en-US" b="1" i="0" u="none"/>
          </a:p>
          <a:p>
            <a:pPr defTabSz="966529">
              <a:defRPr/>
            </a:pPr>
            <a:r>
              <a:rPr lang="en-US" baseline="0"/>
              <a:t>Encourage </a:t>
            </a:r>
            <a:r>
              <a:rPr lang="en-US"/>
              <a:t>participants to share their ideas.</a:t>
            </a:r>
            <a:r>
              <a:rPr lang="en-US" baseline="0"/>
              <a:t>  Alternatives in green provide sustainable approaches to studying.</a:t>
            </a:r>
            <a:endParaRPr lang="en-US"/>
          </a:p>
          <a:p>
            <a:endParaRPr lang="en-US"/>
          </a:p>
          <a:p>
            <a:endParaRPr lang="en-US"/>
          </a:p>
          <a:p>
            <a:endParaRPr lang="en-US" baseline="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0620" indent="-296392" eaLnBrk="0" hangingPunct="0">
              <a:spcBef>
                <a:spcPct val="30000"/>
              </a:spcBef>
              <a:defRPr sz="1200">
                <a:solidFill>
                  <a:schemeClr val="tx1"/>
                </a:solidFill>
                <a:latin typeface="Calibri" pitchFamily="34" charset="0"/>
              </a:defRPr>
            </a:lvl2pPr>
            <a:lvl3pPr marL="1185569" indent="-237113" eaLnBrk="0" hangingPunct="0">
              <a:spcBef>
                <a:spcPct val="30000"/>
              </a:spcBef>
              <a:defRPr sz="1200">
                <a:solidFill>
                  <a:schemeClr val="tx1"/>
                </a:solidFill>
                <a:latin typeface="Calibri" pitchFamily="34" charset="0"/>
              </a:defRPr>
            </a:lvl3pPr>
            <a:lvl4pPr marL="1659795" indent="-237113" eaLnBrk="0" hangingPunct="0">
              <a:spcBef>
                <a:spcPct val="30000"/>
              </a:spcBef>
              <a:defRPr sz="1200">
                <a:solidFill>
                  <a:schemeClr val="tx1"/>
                </a:solidFill>
                <a:latin typeface="Calibri" pitchFamily="34" charset="0"/>
              </a:defRPr>
            </a:lvl4pPr>
            <a:lvl5pPr marL="2134024" indent="-237113" eaLnBrk="0" hangingPunct="0">
              <a:spcBef>
                <a:spcPct val="30000"/>
              </a:spcBef>
              <a:defRPr sz="1200">
                <a:solidFill>
                  <a:schemeClr val="tx1"/>
                </a:solidFill>
                <a:latin typeface="Calibri" pitchFamily="34" charset="0"/>
              </a:defRPr>
            </a:lvl5pPr>
            <a:lvl6pPr marL="2608250" indent="-237113" eaLnBrk="0" fontAlgn="base" hangingPunct="0">
              <a:spcBef>
                <a:spcPct val="30000"/>
              </a:spcBef>
              <a:spcAft>
                <a:spcPct val="0"/>
              </a:spcAft>
              <a:defRPr sz="1200">
                <a:solidFill>
                  <a:schemeClr val="tx1"/>
                </a:solidFill>
                <a:latin typeface="Calibri" pitchFamily="34" charset="0"/>
              </a:defRPr>
            </a:lvl6pPr>
            <a:lvl7pPr marL="3082477" indent="-237113" eaLnBrk="0" fontAlgn="base" hangingPunct="0">
              <a:spcBef>
                <a:spcPct val="30000"/>
              </a:spcBef>
              <a:spcAft>
                <a:spcPct val="0"/>
              </a:spcAft>
              <a:defRPr sz="1200">
                <a:solidFill>
                  <a:schemeClr val="tx1"/>
                </a:solidFill>
                <a:latin typeface="Calibri" pitchFamily="34" charset="0"/>
              </a:defRPr>
            </a:lvl7pPr>
            <a:lvl8pPr marL="3556706" indent="-237113" eaLnBrk="0" fontAlgn="base" hangingPunct="0">
              <a:spcBef>
                <a:spcPct val="30000"/>
              </a:spcBef>
              <a:spcAft>
                <a:spcPct val="0"/>
              </a:spcAft>
              <a:defRPr sz="1200">
                <a:solidFill>
                  <a:schemeClr val="tx1"/>
                </a:solidFill>
                <a:latin typeface="Calibri" pitchFamily="34" charset="0"/>
              </a:defRPr>
            </a:lvl8pPr>
            <a:lvl9pPr marL="4030932" indent="-2371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47</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2419857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a:p>
            <a:pPr marL="241632" indent="-241632">
              <a:buAutoNum type="arabicPeriod"/>
            </a:pP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153254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dirty="0"/>
              <a:t>Presentation Talking Points</a:t>
            </a:r>
          </a:p>
          <a:p>
            <a:pPr defTabSz="966529">
              <a:defRPr/>
            </a:pPr>
            <a:r>
              <a:rPr lang="en-US" b="0" baseline="0" dirty="0">
                <a:solidFill>
                  <a:schemeClr val="tx1"/>
                </a:solidFill>
              </a:rPr>
              <a:t>Prescription medications can help us live longer and healthier lives, but any medication has the potential to do harm – especially when misused.  The misuse of prescription medications is one of our country’s most pressing public health problems, with drug overdose being our leading cause of accidental death.  And, while most college students do not misuse medication, many are impacted by this public health crisis.</a:t>
            </a:r>
          </a:p>
          <a:p>
            <a:pPr defTabSz="966529">
              <a:defRPr/>
            </a:pPr>
            <a:endParaRPr lang="en-US" b="0" baseline="0" dirty="0">
              <a:solidFill>
                <a:schemeClr val="tx1"/>
              </a:solidFill>
            </a:endParaRPr>
          </a:p>
          <a:p>
            <a:pPr defTabSz="966529">
              <a:defRPr/>
            </a:pPr>
            <a:r>
              <a:rPr lang="en-US" b="0" baseline="0" dirty="0">
                <a:solidFill>
                  <a:schemeClr val="tx1"/>
                </a:solidFill>
              </a:rPr>
              <a:t>We can prevent prescription drug misuse by engaging in safe medication practices for life.  This includes only using medications as directed by a health professional, not sharing or taking someone else’s medication, securing and safely disposing of medications, and lastly, by being a good role model.  This includes modeling these practices at home, and encouraging your family, friends, and others to do the same.  </a:t>
            </a:r>
          </a:p>
          <a:p>
            <a:pPr defTabSz="966529">
              <a:defRPr/>
            </a:pPr>
            <a:endParaRPr lang="en-US" b="0" baseline="0" dirty="0">
              <a:solidFill>
                <a:schemeClr val="tx1"/>
              </a:solidFill>
            </a:endParaRPr>
          </a:p>
          <a:p>
            <a:pPr defTabSz="966529">
              <a:defRPr/>
            </a:pPr>
            <a:endParaRPr lang="en-US" b="0" baseline="0" dirty="0">
              <a:solidFill>
                <a:schemeClr val="tx1"/>
              </a:solidFill>
            </a:endParaRPr>
          </a:p>
          <a:p>
            <a:pPr defTabSz="966529">
              <a:defRPr/>
            </a:pPr>
            <a:endParaRPr lang="en-US" baseline="0" dirty="0"/>
          </a:p>
          <a:p>
            <a:pPr defTabSz="966529">
              <a:defRPr/>
            </a:pPr>
            <a:endParaRPr lang="en-US" baseline="0" dirty="0"/>
          </a:p>
        </p:txBody>
      </p:sp>
      <p:sp>
        <p:nvSpPr>
          <p:cNvPr id="4" name="Slide Number Placeholder 3"/>
          <p:cNvSpPr>
            <a:spLocks noGrp="1"/>
          </p:cNvSpPr>
          <p:nvPr>
            <p:ph type="sldNum" sz="quarter" idx="10"/>
          </p:nvPr>
        </p:nvSpPr>
        <p:spPr/>
        <p:txBody>
          <a:bodyPr/>
          <a:lstStyle/>
          <a:p>
            <a:fld id="{348E8BAA-00EA-4556-A0F6-1265C930675F}" type="slidenum">
              <a:rPr lang="en-US" smtClean="0"/>
              <a:pPr/>
              <a:t>49</a:t>
            </a:fld>
            <a:endParaRPr lang="en-US"/>
          </a:p>
        </p:txBody>
      </p:sp>
    </p:spTree>
    <p:extLst>
      <p:ext uri="{BB962C8B-B14F-4D97-AF65-F5344CB8AC3E}">
        <p14:creationId xmlns:p14="http://schemas.microsoft.com/office/powerpoint/2010/main" val="1565564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baseline="0"/>
              <a:t>Presentation Talking Points</a:t>
            </a:r>
          </a:p>
          <a:p>
            <a:pPr defTabSz="966529">
              <a:defRPr/>
            </a:pPr>
            <a:r>
              <a:rPr lang="en-US"/>
              <a:t>This</a:t>
            </a:r>
            <a:r>
              <a:rPr lang="en-US" baseline="0"/>
              <a:t> program consists of four modules total - each module consists of watching </a:t>
            </a:r>
            <a:r>
              <a:rPr lang="en-US"/>
              <a:t>a short video, reviewing a few additional slides relating to the topic, and engaging in a brief discussion around some</a:t>
            </a:r>
            <a:r>
              <a:rPr lang="en-US" baseline="0"/>
              <a:t> thought-provoking questions</a:t>
            </a:r>
            <a:r>
              <a:rPr lang="en-US"/>
              <a:t>.  Module topics include the misuse</a:t>
            </a:r>
            <a:r>
              <a:rPr lang="en-US" baseline="0"/>
              <a:t> of</a:t>
            </a:r>
            <a:r>
              <a:rPr lang="en-US"/>
              <a:t> prescription</a:t>
            </a:r>
            <a:r>
              <a:rPr lang="en-US" baseline="0"/>
              <a:t> opioid pain relievers, prescription stimulants, and prescription sedatives, as well as consideration of a few general safe medication practices.</a:t>
            </a:r>
          </a:p>
          <a:p>
            <a:pPr defTabSz="966529">
              <a:defRPr/>
            </a:pPr>
            <a:endParaRPr lang="en-US" baseline="0"/>
          </a:p>
          <a:p>
            <a:pPr defTabSz="966529">
              <a:defRPr/>
            </a:pPr>
            <a:r>
              <a:rPr lang="en-US" b="1" u="sng" baseline="0"/>
              <a:t>Note to Presenters</a:t>
            </a:r>
          </a:p>
          <a:p>
            <a:pPr defTabSz="966529">
              <a:defRPr/>
            </a:pPr>
            <a:r>
              <a:rPr lang="en-US" baseline="0"/>
              <a:t>If you are not presenting all four modules in a single session, consider sharing with your audience the specific modules they will be working through in your program.</a:t>
            </a:r>
          </a:p>
          <a:p>
            <a:pPr defTabSz="966529">
              <a:defRPr/>
            </a:pPr>
            <a:endParaRPr lang="en-US" baseline="0"/>
          </a:p>
          <a:p>
            <a:pPr defTabSz="966529">
              <a:defRPr/>
            </a:pPr>
            <a:r>
              <a:rPr lang="en-US" baseline="0"/>
              <a:t>  </a:t>
            </a:r>
            <a:endParaRPr lang="en-US"/>
          </a:p>
        </p:txBody>
      </p:sp>
      <p:sp>
        <p:nvSpPr>
          <p:cNvPr id="4" name="Slide Number Placeholder 3"/>
          <p:cNvSpPr>
            <a:spLocks noGrp="1"/>
          </p:cNvSpPr>
          <p:nvPr>
            <p:ph type="sldNum" sz="quarter" idx="10"/>
          </p:nvPr>
        </p:nvSpPr>
        <p:spPr/>
        <p:txBody>
          <a:bodyPr/>
          <a:lstStyle/>
          <a:p>
            <a:fld id="{348E8BAA-00EA-4556-A0F6-1265C930675F}" type="slidenum">
              <a:rPr lang="en-US" smtClean="0"/>
              <a:pPr/>
              <a:t>5</a:t>
            </a:fld>
            <a:endParaRPr lang="en-US"/>
          </a:p>
        </p:txBody>
      </p:sp>
    </p:spTree>
    <p:extLst>
      <p:ext uri="{BB962C8B-B14F-4D97-AF65-F5344CB8AC3E}">
        <p14:creationId xmlns:p14="http://schemas.microsoft.com/office/powerpoint/2010/main" val="28410545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a:t>Presentation Talking Points</a:t>
            </a:r>
            <a:endParaRPr lang="en-US"/>
          </a:p>
          <a:p>
            <a:pPr defTabSz="966529">
              <a:defRPr/>
            </a:pPr>
            <a:r>
              <a:rPr lang="en-US" b="0" baseline="0"/>
              <a:t>In addition to following safe medication practices, be your own health advocate.  </a:t>
            </a:r>
          </a:p>
          <a:p>
            <a:pPr marL="181225" indent="-181225" defTabSz="966529">
              <a:buFont typeface="Arial" panose="020B0604020202020204" pitchFamily="34" charset="0"/>
              <a:buChar char="•"/>
              <a:defRPr/>
            </a:pPr>
            <a:r>
              <a:rPr lang="en-US" baseline="0"/>
              <a:t>If you have a health or medical need, talk with a healthcare provider about the best approach that supports your health and well-being.  Consider asking questions about both the medical and non-medical options available to manage your symptoms and condition.</a:t>
            </a:r>
            <a:endParaRPr lang="en-US" b="0" baseline="0"/>
          </a:p>
          <a:p>
            <a:pPr marL="181225" indent="-181225" defTabSz="966529">
              <a:buFont typeface="Arial" panose="020B0604020202020204" pitchFamily="34" charset="0"/>
              <a:buChar char="•"/>
              <a:defRPr/>
            </a:pPr>
            <a:r>
              <a:rPr lang="en-US" b="0" baseline="0"/>
              <a:t>Learn about your medications.  Ensure you understand the reason for the medication, the dosing instructions, and any potential adverse effects.  Don’t hesitate to ask questions when meeting with your healthcare providers.  </a:t>
            </a:r>
          </a:p>
          <a:p>
            <a:pPr marL="181225" indent="-181225" defTabSz="966529">
              <a:buFont typeface="Arial" panose="020B0604020202020204" pitchFamily="34" charset="0"/>
              <a:buChar char="•"/>
              <a:defRPr/>
            </a:pPr>
            <a:r>
              <a:rPr lang="en-US" b="0" baseline="0"/>
              <a:t>If you are taking a medication as instructed and your condition isn’t improving—avoid self-medicating.  Instead, talk with your healthcare provider.</a:t>
            </a:r>
          </a:p>
          <a:p>
            <a:pPr marL="181225" indent="-181225" defTabSz="966529">
              <a:buFont typeface="Arial" panose="020B0604020202020204" pitchFamily="34" charset="0"/>
              <a:buChar char="•"/>
              <a:defRPr/>
            </a:pPr>
            <a:r>
              <a:rPr lang="en-US" b="0" baseline="0"/>
              <a:t>Prioritize your health needs by not sharing your medication with others.  </a:t>
            </a:r>
            <a:r>
              <a:rPr lang="en-US" baseline="0"/>
              <a:t>If a friend or family member asks for some of your medication, encourage them to seek professional help from a healthcare provider.  </a:t>
            </a:r>
            <a:endParaRPr lang="en-US" b="0" baseline="0"/>
          </a:p>
          <a:p>
            <a:endParaRPr lang="en-US"/>
          </a:p>
        </p:txBody>
      </p:sp>
      <p:sp>
        <p:nvSpPr>
          <p:cNvPr id="4" name="Slide Number Placeholder 3"/>
          <p:cNvSpPr>
            <a:spLocks noGrp="1"/>
          </p:cNvSpPr>
          <p:nvPr>
            <p:ph type="sldNum" sz="quarter" idx="10"/>
          </p:nvPr>
        </p:nvSpPr>
        <p:spPr/>
        <p:txBody>
          <a:bodyPr/>
          <a:lstStyle/>
          <a:p>
            <a:fld id="{348E8BAA-00EA-4556-A0F6-1265C930675F}" type="slidenum">
              <a:rPr lang="en-US" smtClean="0"/>
              <a:pPr/>
              <a:t>50</a:t>
            </a:fld>
            <a:endParaRPr lang="en-US"/>
          </a:p>
        </p:txBody>
      </p:sp>
    </p:spTree>
    <p:extLst>
      <p:ext uri="{BB962C8B-B14F-4D97-AF65-F5344CB8AC3E}">
        <p14:creationId xmlns:p14="http://schemas.microsoft.com/office/powerpoint/2010/main" val="18758167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a:t>Presentation Talking Points</a:t>
            </a:r>
          </a:p>
          <a:p>
            <a:r>
              <a:rPr lang="en-US"/>
              <a:t>That concludes our program.  Let’s wrap-up by discussing where you can find help and learn more about these issues.</a:t>
            </a:r>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2915566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dirty="0"/>
              <a:t>Presentation Talking Points</a:t>
            </a:r>
            <a:endParaRPr lang="en-US" dirty="0"/>
          </a:p>
          <a:p>
            <a:pPr defTabSz="966529">
              <a:defRPr/>
            </a:pPr>
            <a:r>
              <a:rPr lang="en-US" dirty="0"/>
              <a:t>If you or someone you know needs</a:t>
            </a:r>
            <a:r>
              <a:rPr lang="en-US" baseline="0" dirty="0"/>
              <a:t> help, we encourage you to use the campus resources identified on this slide.  Visit your student health or wellness center, contact the campus recovery program (if available), utilize campus counseling services, or talk with your advisor. The first step to solving any problem like alcohol or drug misuse may be reaching out for help.</a:t>
            </a:r>
          </a:p>
          <a:p>
            <a:endParaRPr lang="en-US" baseline="0" dirty="0"/>
          </a:p>
          <a:p>
            <a:pPr defTabSz="966529">
              <a:defRPr/>
            </a:pPr>
            <a:r>
              <a:rPr lang="en-US" b="1" i="0" u="sng" dirty="0"/>
              <a:t>Note to Presenters</a:t>
            </a:r>
            <a:endParaRPr lang="en-US" b="1" i="0" u="none" dirty="0"/>
          </a:p>
          <a:p>
            <a:r>
              <a:rPr lang="en-US" dirty="0"/>
              <a:t>Prior to the presentation, we encourage you to customize this slide to</a:t>
            </a:r>
            <a:r>
              <a:rPr lang="en-US" baseline="0" dirty="0"/>
              <a:t> show the resources available at</a:t>
            </a:r>
            <a:r>
              <a:rPr lang="en-US" dirty="0"/>
              <a:t> your university.  Discuss each resource with participants, and</a:t>
            </a:r>
            <a:r>
              <a:rPr lang="en-US" baseline="0" dirty="0"/>
              <a:t> consider providing this information to participants through email or other digital platforms.  In addition, consider consulting the ‘Additional Resources’ section in the “Getting Started” facilitator guide for more information.</a:t>
            </a:r>
          </a:p>
        </p:txBody>
      </p:sp>
      <p:sp>
        <p:nvSpPr>
          <p:cNvPr id="4" name="Slide Number Placeholder 3"/>
          <p:cNvSpPr>
            <a:spLocks noGrp="1"/>
          </p:cNvSpPr>
          <p:nvPr>
            <p:ph type="sldNum" sz="quarter" idx="10"/>
          </p:nvPr>
        </p:nvSpPr>
        <p:spPr/>
        <p:txBody>
          <a:bodyPr/>
          <a:lstStyle/>
          <a:p>
            <a:fld id="{348E8BAA-00EA-4556-A0F6-1265C930675F}" type="slidenum">
              <a:rPr lang="en-US" smtClean="0"/>
              <a:pPr/>
              <a:t>52</a:t>
            </a:fld>
            <a:endParaRPr lang="en-US"/>
          </a:p>
        </p:txBody>
      </p:sp>
    </p:spTree>
    <p:extLst>
      <p:ext uri="{BB962C8B-B14F-4D97-AF65-F5344CB8AC3E}">
        <p14:creationId xmlns:p14="http://schemas.microsoft.com/office/powerpoint/2010/main" val="9972508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a:t>Presentation Talking Points</a:t>
            </a:r>
          </a:p>
          <a:p>
            <a:r>
              <a:rPr lang="en-US" baseline="0"/>
              <a:t>In addition, we encourage you to share these messages with others.</a:t>
            </a:r>
          </a:p>
          <a:p>
            <a:endParaRPr lang="en-US" baseline="0"/>
          </a:p>
          <a:p>
            <a:pPr>
              <a:defRPr/>
            </a:pPr>
            <a:r>
              <a:rPr lang="en-US" baseline="0"/>
              <a:t>This may consist of discussing Generation Rx messages with family and friends, or sharing them through</a:t>
            </a:r>
            <a:r>
              <a:rPr lang="en-US"/>
              <a:t> peer-to-peer education.  Visit our website, GenerationRx.org, to access free, ready-to-use resources designed to educate college</a:t>
            </a:r>
            <a:r>
              <a:rPr lang="en-US" baseline="0"/>
              <a:t> students (or people of any age)</a:t>
            </a:r>
            <a:r>
              <a:rPr lang="en-US"/>
              <a:t>.  You could present this program or a different activity.  You could also present similar educational programs to other audiences, like teens, using our age-appropriate resources. </a:t>
            </a:r>
          </a:p>
          <a:p>
            <a:endParaRPr lang="en-US" i="0" baseline="0"/>
          </a:p>
          <a:p>
            <a:endParaRPr lang="en-US" i="0" baseline="0"/>
          </a:p>
          <a:p>
            <a:endParaRPr lang="en-US" i="0" baseline="0"/>
          </a:p>
          <a:p>
            <a:endParaRPr lang="en-US" baseline="0"/>
          </a:p>
          <a:p>
            <a:endParaRPr lang="en-US" baseline="0"/>
          </a:p>
          <a:p>
            <a:pPr marL="241594" indent="-241594">
              <a:buFont typeface="+mj-lt"/>
              <a:buAutoNum type="arabicPeriod"/>
            </a:pPr>
            <a:endParaRPr lang="en-US" baseline="0"/>
          </a:p>
          <a:p>
            <a:pPr marL="241594" indent="-241594">
              <a:buFont typeface="+mj-lt"/>
              <a:buAutoNum type="arabicPeriod"/>
            </a:pPr>
            <a:endParaRPr lang="en-US" baseline="0"/>
          </a:p>
          <a:p>
            <a:pPr marL="241594" indent="-241594">
              <a:buFont typeface="+mj-lt"/>
              <a:buAutoNum type="arabicPeriod"/>
            </a:pPr>
            <a:endParaRPr lang="en-US" baseline="0"/>
          </a:p>
        </p:txBody>
      </p:sp>
      <p:sp>
        <p:nvSpPr>
          <p:cNvPr id="4" name="Slide Number Placeholder 3"/>
          <p:cNvSpPr>
            <a:spLocks noGrp="1"/>
          </p:cNvSpPr>
          <p:nvPr>
            <p:ph type="sldNum" sz="quarter" idx="10"/>
          </p:nvPr>
        </p:nvSpPr>
        <p:spPr/>
        <p:txBody>
          <a:bodyPr/>
          <a:lstStyle/>
          <a:p>
            <a:fld id="{1E756215-DC87-44C1-8A99-C198165AC598}" type="slidenum">
              <a:rPr lang="en-US" smtClean="0"/>
              <a:pPr/>
              <a:t>53</a:t>
            </a:fld>
            <a:endParaRPr lang="en-US"/>
          </a:p>
        </p:txBody>
      </p:sp>
    </p:spTree>
    <p:extLst>
      <p:ext uri="{BB962C8B-B14F-4D97-AF65-F5344CB8AC3E}">
        <p14:creationId xmlns:p14="http://schemas.microsoft.com/office/powerpoint/2010/main" val="21325779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dirty="0"/>
              <a:t>Presentation Talking Points</a:t>
            </a:r>
          </a:p>
          <a:p>
            <a:pPr defTabSz="966529">
              <a:defRPr/>
            </a:pPr>
            <a:r>
              <a:rPr lang="en-US" b="0" u="none" dirty="0"/>
              <a:t>This project was developed in collaboration with the following fraternity</a:t>
            </a:r>
            <a:r>
              <a:rPr lang="en-US" b="0" u="none" baseline="0" dirty="0"/>
              <a:t> and sorority </a:t>
            </a:r>
            <a:r>
              <a:rPr lang="en-US" dirty="0"/>
              <a:t>inter/national</a:t>
            </a:r>
            <a:r>
              <a:rPr lang="en-US" b="0" u="none" baseline="0" dirty="0"/>
              <a:t> organizations:</a:t>
            </a:r>
            <a:endParaRPr lang="en-US" b="0" u="none" baseline="0" dirty="0">
              <a:cs typeface="Calibri"/>
            </a:endParaRPr>
          </a:p>
          <a:p>
            <a:pPr marL="171450" indent="-171450" defTabSz="966529">
              <a:buFont typeface="Arial" panose="020B0604020202020204" pitchFamily="34" charset="0"/>
              <a:buChar char="•"/>
              <a:defRPr/>
            </a:pPr>
            <a:r>
              <a:rPr lang="en-US" b="0" u="none" baseline="0" dirty="0"/>
              <a:t>Alpha Chi Omega</a:t>
            </a:r>
          </a:p>
          <a:p>
            <a:pPr marL="171450" indent="-171450" defTabSz="966529">
              <a:buFont typeface="Arial" panose="020B0604020202020204" pitchFamily="34" charset="0"/>
              <a:buChar char="•"/>
              <a:defRPr/>
            </a:pPr>
            <a:r>
              <a:rPr lang="en-US" b="0" u="none" baseline="0" dirty="0"/>
              <a:t>Kappa </a:t>
            </a:r>
            <a:r>
              <a:rPr lang="en-US" b="0" u="none" baseline="0" dirty="0" err="1"/>
              <a:t>Kappa</a:t>
            </a:r>
            <a:r>
              <a:rPr lang="en-US" b="0" u="none" baseline="0" dirty="0"/>
              <a:t> Gamma</a:t>
            </a:r>
          </a:p>
          <a:p>
            <a:pPr marL="171450" indent="-171450" defTabSz="966529">
              <a:buFont typeface="Arial" panose="020B0604020202020204" pitchFamily="34" charset="0"/>
              <a:buChar char="•"/>
              <a:defRPr/>
            </a:pPr>
            <a:r>
              <a:rPr lang="en-US" b="0" u="none" baseline="0" dirty="0"/>
              <a:t>Sigma Nu</a:t>
            </a:r>
          </a:p>
          <a:p>
            <a:pPr marL="171450" indent="-171450" defTabSz="966529">
              <a:buFont typeface="Arial" panose="020B0604020202020204" pitchFamily="34" charset="0"/>
              <a:buChar char="•"/>
              <a:defRPr/>
            </a:pPr>
            <a:r>
              <a:rPr lang="en-US" b="0" u="none" baseline="0" dirty="0"/>
              <a:t>Pi Kappa Alpha</a:t>
            </a:r>
          </a:p>
          <a:p>
            <a:pPr marL="171450" indent="-171450" defTabSz="966529">
              <a:buFont typeface="Arial" panose="020B0604020202020204" pitchFamily="34" charset="0"/>
              <a:buChar char="•"/>
              <a:defRPr/>
            </a:pPr>
            <a:r>
              <a:rPr lang="en-US" b="0" u="none" baseline="0" dirty="0"/>
              <a:t>Pi Kappa Phi</a:t>
            </a:r>
          </a:p>
          <a:p>
            <a:pPr marL="171450" indent="-171450" defTabSz="966529">
              <a:buFont typeface="Arial" panose="020B0604020202020204" pitchFamily="34" charset="0"/>
              <a:buChar char="•"/>
              <a:defRPr/>
            </a:pPr>
            <a:r>
              <a:rPr lang="en-US" b="0" u="none" baseline="0" dirty="0"/>
              <a:t>Zeta Tau Alpha</a:t>
            </a:r>
          </a:p>
          <a:p>
            <a:pPr marL="171450" indent="-171450" defTabSz="966529">
              <a:buFont typeface="Arial" panose="020B0604020202020204" pitchFamily="34" charset="0"/>
              <a:buChar char="•"/>
              <a:defRPr/>
            </a:pPr>
            <a:endParaRPr lang="en-US" b="0" u="none" baseline="0" dirty="0"/>
          </a:p>
          <a:p>
            <a:pPr marL="0" indent="0" defTabSz="966529">
              <a:buFont typeface="Arial" panose="020B0604020202020204" pitchFamily="34" charset="0"/>
              <a:buNone/>
              <a:defRPr/>
            </a:pPr>
            <a:r>
              <a:rPr lang="en-US" b="0" u="none" baseline="0" dirty="0"/>
              <a:t>Generation Rx is grateful for their collaboration and their support of cultivating safe medication practices within campus communities.</a:t>
            </a:r>
            <a:endParaRPr lang="en-US" b="0" u="none" dirty="0"/>
          </a:p>
        </p:txBody>
      </p:sp>
      <p:sp>
        <p:nvSpPr>
          <p:cNvPr id="4" name="Slide Number Placeholder 3"/>
          <p:cNvSpPr>
            <a:spLocks noGrp="1"/>
          </p:cNvSpPr>
          <p:nvPr>
            <p:ph type="sldNum" sz="quarter" idx="10"/>
          </p:nvPr>
        </p:nvSpPr>
        <p:spPr/>
        <p:txBody>
          <a:bodyPr/>
          <a:lstStyle/>
          <a:p>
            <a:fld id="{348E8BAA-00EA-4556-A0F6-1265C930675F}" type="slidenum">
              <a:rPr lang="en-US" smtClean="0"/>
              <a:pPr/>
              <a:t>54</a:t>
            </a:fld>
            <a:endParaRPr lang="en-US"/>
          </a:p>
        </p:txBody>
      </p:sp>
    </p:spTree>
    <p:extLst>
      <p:ext uri="{BB962C8B-B14F-4D97-AF65-F5344CB8AC3E}">
        <p14:creationId xmlns:p14="http://schemas.microsoft.com/office/powerpoint/2010/main" val="67769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66529">
              <a:defRPr/>
            </a:pPr>
            <a:r>
              <a:rPr lang="en-US" b="1" u="sng" dirty="0"/>
              <a:t>Presentation Talking Points</a:t>
            </a:r>
          </a:p>
          <a:p>
            <a:r>
              <a:rPr lang="en-US" dirty="0"/>
              <a:t>Does anyone have any questions or comments?</a:t>
            </a:r>
            <a:r>
              <a:rPr lang="en-US" baseline="0" dirty="0"/>
              <a:t> Before we end, we encourage you to stay connected by following Generation Rx @</a:t>
            </a:r>
            <a:r>
              <a:rPr lang="en-US" baseline="0" dirty="0" err="1"/>
              <a:t>TheGenRx</a:t>
            </a:r>
            <a:r>
              <a:rPr lang="en-US" baseline="0" dirty="0"/>
              <a:t> on Twitter and Facebook.</a:t>
            </a:r>
          </a:p>
          <a:p>
            <a:endParaRPr lang="en-US" baseline="0" dirty="0"/>
          </a:p>
          <a:p>
            <a:pPr defTabSz="966529">
              <a:defRPr/>
            </a:pPr>
            <a:r>
              <a:rPr lang="en-US" b="1" i="0" u="sng" dirty="0"/>
              <a:t>Note to Presenters</a:t>
            </a:r>
          </a:p>
          <a:p>
            <a:r>
              <a:rPr lang="en-US" baseline="0" dirty="0"/>
              <a:t>We also encourage you to share your experience with us.  Consider submitting your tips and personal experiences about how you advocate safe medication practices at home or in your community.  To do this, visit the ‘Contact’ section of GenerationRx.org.  In this same section, you can also submit any questions you may have regarding how to use these educational resources.  </a:t>
            </a:r>
          </a:p>
          <a:p>
            <a:pPr defTabSz="966529">
              <a:defRPr/>
            </a:pPr>
            <a:endParaRPr lang="en-US" baseline="0" dirty="0"/>
          </a:p>
          <a:p>
            <a:pPr defTabSz="966529">
              <a:defRPr/>
            </a:pPr>
            <a:r>
              <a:rPr lang="en-US" b="1" u="sng" baseline="0" dirty="0"/>
              <a:t>References</a:t>
            </a:r>
          </a:p>
          <a:p>
            <a:pPr marL="241632" indent="-241632" defTabSz="966529">
              <a:buFontTx/>
              <a:buAutoNum type="arabicPeriod"/>
              <a:defRPr/>
            </a:pPr>
            <a:r>
              <a:rPr lang="en-US" dirty="0"/>
              <a:t>Substance Abuse and Mental Health Services Administration. (2019). </a:t>
            </a:r>
            <a:r>
              <a:rPr lang="en-US" i="1" dirty="0"/>
              <a:t>Key substance use and mental health indicators in the United States: Results from the 2018 National Survey on Drug Use and Health</a:t>
            </a:r>
            <a:r>
              <a:rPr lang="en-US" dirty="0"/>
              <a:t>, (HHS Publication No. PEP19-5068, NSDUH Series H-54).  Rockville, MD: Center for Behavioral Health Statistics and Quality, Substance Abuse and Mental Health Services Administration, Retrieved from </a:t>
            </a:r>
            <a:r>
              <a:rPr lang="en-US" u="sng" dirty="0">
                <a:hlinkClick r:id="rId4"/>
              </a:rPr>
              <a:t>http://www.samhsa.gov/data/</a:t>
            </a:r>
            <a:endParaRPr lang="en-US" u="sng" dirty="0"/>
          </a:p>
          <a:p>
            <a:pPr marL="241632" indent="-241632" defTabSz="966529">
              <a:buFont typeface="+mj-lt"/>
              <a:buAutoNum type="arabicPeriod"/>
              <a:defRPr/>
            </a:pPr>
            <a:r>
              <a:rPr lang="en-US" b="0" u="none" baseline="0" dirty="0"/>
              <a:t>Compton WM, Jones CM, and Baldwin GT (2016) Relationship between Nonmedical Prescription-Opioid Use and Heroin Use. </a:t>
            </a:r>
            <a:r>
              <a:rPr lang="en-US" b="0" i="1" u="none" baseline="0" dirty="0"/>
              <a:t>N </a:t>
            </a:r>
            <a:r>
              <a:rPr lang="en-US" b="0" i="1" u="none" baseline="0" dirty="0" err="1"/>
              <a:t>Engl</a:t>
            </a:r>
            <a:r>
              <a:rPr lang="en-US" b="0" i="1" u="none" baseline="0" dirty="0"/>
              <a:t> J Med, </a:t>
            </a:r>
            <a:r>
              <a:rPr lang="en-US" b="0" u="none" baseline="0" dirty="0"/>
              <a:t>374:154-63, DOI:</a:t>
            </a:r>
            <a:r>
              <a:rPr lang="en-US" dirty="0"/>
              <a:t>10.1056/NEJMra1508490</a:t>
            </a:r>
            <a:r>
              <a:rPr lang="en-US" b="0" u="none" baseline="0" dirty="0"/>
              <a:t>.</a:t>
            </a:r>
          </a:p>
          <a:p>
            <a:pPr marL="241632" indent="-241632" defTabSz="966529">
              <a:buFont typeface="+mj-lt"/>
              <a:buAutoNum type="arabicPeriod"/>
              <a:defRPr/>
            </a:pPr>
            <a:r>
              <a:rPr lang="en-US" baseline="0" dirty="0"/>
              <a:t>Center for Disease Control and Prevention, National Center for Injury Prevention and Control (2019, May 31). Fentanyl. </a:t>
            </a:r>
            <a:r>
              <a:rPr lang="en-US" i="1" baseline="0" dirty="0"/>
              <a:t>Centers for Disease Control and Prevention</a:t>
            </a:r>
            <a:r>
              <a:rPr lang="en-US" i="0" baseline="0" dirty="0"/>
              <a:t>. Retrieved September 23, 2019, from </a:t>
            </a:r>
            <a:r>
              <a:rPr lang="en-US" dirty="0">
                <a:hlinkClick r:id="rId5"/>
              </a:rPr>
              <a:t>https://www.cdc.gov/drugoverdose/opioids/fentanyl.html</a:t>
            </a:r>
            <a:endParaRPr lang="en-US" b="0" u="none" baseline="0" dirty="0"/>
          </a:p>
          <a:p>
            <a:pPr marL="241632" indent="-241632">
              <a:buFont typeface="+mj-lt"/>
              <a:buAutoNum type="arabicPeriod"/>
            </a:pPr>
            <a:r>
              <a:rPr lang="en-US" dirty="0"/>
              <a:t>Amelia M. </a:t>
            </a:r>
            <a:r>
              <a:rPr lang="en-US" dirty="0" err="1"/>
              <a:t>Arria</a:t>
            </a:r>
            <a:r>
              <a:rPr lang="en-US" dirty="0"/>
              <a:t> PhD &amp; Robert L. DuPont MD (2010) Nonmedical Prescription Stimulant Use Among College Students: Why We Need to Do Something and What We Need to Do, </a:t>
            </a:r>
            <a:r>
              <a:rPr lang="en-US" i="1" dirty="0"/>
              <a:t>Journal of Addictive Diseases</a:t>
            </a:r>
            <a:r>
              <a:rPr lang="en-US" dirty="0"/>
              <a:t>, 29:4, 417-426, DOI:10.1080/10550887.2010.509273</a:t>
            </a:r>
          </a:p>
          <a:p>
            <a:pPr marL="241632" indent="-241632">
              <a:buFont typeface="+mj-lt"/>
              <a:buAutoNum type="arabicPeriod"/>
            </a:pPr>
            <a:r>
              <a:rPr lang="en-US" dirty="0"/>
              <a:t>Phillips and McDaniel (2018). </a:t>
            </a:r>
            <a:r>
              <a:rPr lang="en-US" i="1" dirty="0"/>
              <a:t>College Prescription Drug Study Key Findings: Fraternity &amp; Sorority Life</a:t>
            </a:r>
            <a:r>
              <a:rPr lang="en-US" dirty="0"/>
              <a:t>. Center for the Study of Student Life, The Ohio State University.  Visit </a:t>
            </a:r>
            <a:r>
              <a:rPr lang="en-US" dirty="0">
                <a:hlinkClick r:id="rId6"/>
              </a:rPr>
              <a:t>https://cssl.osu.edu/research-projects/college-prescription-drug-study/results</a:t>
            </a:r>
            <a:endParaRPr lang="en-US" dirty="0"/>
          </a:p>
          <a:p>
            <a:pPr marL="241632" indent="-241632" defTabSz="966529">
              <a:buFont typeface="+mj-lt"/>
              <a:buAutoNum type="arabicPeriod"/>
              <a:defRPr/>
            </a:pPr>
            <a:endParaRPr lang="en-US" dirty="0"/>
          </a:p>
          <a:p>
            <a:pPr defTabSz="966529">
              <a:defRPr/>
            </a:pPr>
            <a:endParaRPr lang="en-US" dirty="0"/>
          </a:p>
          <a:p>
            <a:pPr marL="241632" indent="-241632" defTabSz="966529">
              <a:buFontTx/>
              <a:buAutoNum type="arabicPeriod"/>
              <a:defRPr/>
            </a:pPr>
            <a:endParaRPr lang="en-US" i="0" baseline="0" dirty="0"/>
          </a:p>
          <a:p>
            <a:pPr marL="241632" indent="-241632" defTabSz="966529">
              <a:buFontTx/>
              <a:buAutoNum type="arabicPeriod"/>
              <a:defRPr/>
            </a:pPr>
            <a:endParaRPr lang="en-US" baseline="30000" dirty="0"/>
          </a:p>
          <a:p>
            <a:pPr defTabSz="966529">
              <a:defRPr/>
            </a:pP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CE2B812-F48A-40F0-9E3E-E64B17BDF71A}" type="slidenum">
              <a:rPr lang="en-US" smtClean="0"/>
              <a:pPr/>
              <a:t>55</a:t>
            </a:fld>
            <a:endParaRPr lang="en-US"/>
          </a:p>
        </p:txBody>
      </p:sp>
    </p:spTree>
    <p:extLst>
      <p:ext uri="{BB962C8B-B14F-4D97-AF65-F5344CB8AC3E}">
        <p14:creationId xmlns:p14="http://schemas.microsoft.com/office/powerpoint/2010/main" val="119194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b="1" u="sng" baseline="0" dirty="0"/>
              <a:t>Presentation Talking Points</a:t>
            </a:r>
          </a:p>
          <a:p>
            <a:pPr defTabSz="966529">
              <a:defRPr/>
            </a:pPr>
            <a:r>
              <a:rPr lang="en-US" b="0" baseline="0" dirty="0"/>
              <a:t>We have an opioid epidemic in America - the misuse of opioid pain medications (e.g., OxyContin®, Vicodin®</a:t>
            </a:r>
            <a:r>
              <a:rPr lang="en-US" b="0" baseline="0" dirty="0">
                <a:latin typeface="Times New Roman"/>
                <a:cs typeface="Times New Roman"/>
              </a:rPr>
              <a:t>, </a:t>
            </a:r>
            <a:r>
              <a:rPr lang="en-US" b="0" baseline="0" dirty="0"/>
              <a:t>Percocet®) has increased, along with the use of illegal drugs like heroin and illicitly manufactured fentanyl.  </a:t>
            </a:r>
          </a:p>
          <a:p>
            <a:pPr defTabSz="966529">
              <a:defRPr/>
            </a:pPr>
            <a:endParaRPr lang="en-US" b="0" baseline="0" dirty="0"/>
          </a:p>
          <a:p>
            <a:pPr marL="241632" indent="-241632" defTabSz="966529">
              <a:buFont typeface="+mj-lt"/>
              <a:buAutoNum type="arabicPeriod"/>
              <a:defRPr/>
            </a:pPr>
            <a:r>
              <a:rPr lang="en-US" b="0" baseline="0" dirty="0"/>
              <a:t>As we think about college students specifically, the 2018 College Prescription Drug Study reported around 9% of college students had misused a prescription opioid in their lifetime</a:t>
            </a:r>
            <a:r>
              <a:rPr lang="en-US" b="0" baseline="30000" dirty="0"/>
              <a:t>5</a:t>
            </a:r>
            <a:r>
              <a:rPr lang="en-US" b="0" baseline="0" dirty="0"/>
              <a:t>.  </a:t>
            </a:r>
          </a:p>
          <a:p>
            <a:pPr marL="241632" indent="-241632" defTabSz="966529">
              <a:buFont typeface="+mj-lt"/>
              <a:buAutoNum type="arabicPeriod"/>
              <a:defRPr/>
            </a:pPr>
            <a:r>
              <a:rPr lang="en-US" b="0" baseline="0" dirty="0"/>
              <a:t>While most students report having never misused a prescription opioid medication, many are impacted by the opioid epidemic.  Thus, understanding the risks associated with prescription opioid misuse and knowing how to help others is important.  Let’s discuss these topics further in Module 1.</a:t>
            </a:r>
            <a:endParaRPr lang="en-US" baseline="0" dirty="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96776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custDataLst>
              <p:tags r:id="rId1"/>
            </p:custDataLst>
          </p:nvPr>
        </p:nvSpPr>
        <p:spPr/>
        <p:txBody>
          <a:bodyPr/>
          <a:lstStyle/>
          <a:p>
            <a:r>
              <a:rPr lang="en-US" b="1" u="sng"/>
              <a:t>Presentation Talking Points</a:t>
            </a:r>
          </a:p>
          <a:p>
            <a:r>
              <a:rPr lang="en-US"/>
              <a:t>Let’s begin by watching a short video that addresses risks inherent to</a:t>
            </a:r>
            <a:r>
              <a:rPr lang="en-US" baseline="0"/>
              <a:t> the </a:t>
            </a:r>
            <a:r>
              <a:rPr lang="en-US"/>
              <a:t>misuse of prescription opioids.</a:t>
            </a:r>
          </a:p>
          <a:p>
            <a:endParaRPr lang="en-US" baseline="0"/>
          </a:p>
          <a:p>
            <a:r>
              <a:rPr lang="en-US" b="1" i="0" u="sng" baseline="0"/>
              <a:t>Note to Presenters</a:t>
            </a:r>
            <a:endParaRPr lang="en-US" b="1" i="0" baseline="0"/>
          </a:p>
          <a:p>
            <a:r>
              <a:rPr lang="en-US" baseline="0"/>
              <a:t>The video is posted online at: https://generationrx.org/toolkits/university/.  When you are ready to play the video, minimize this presentation. Once the video is complete, resume the presentation.</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0620" indent="-296392" eaLnBrk="0" hangingPunct="0">
              <a:spcBef>
                <a:spcPct val="30000"/>
              </a:spcBef>
              <a:defRPr sz="1200">
                <a:solidFill>
                  <a:schemeClr val="tx1"/>
                </a:solidFill>
                <a:latin typeface="Calibri" pitchFamily="34" charset="0"/>
              </a:defRPr>
            </a:lvl2pPr>
            <a:lvl3pPr marL="1185569" indent="-237113" eaLnBrk="0" hangingPunct="0">
              <a:spcBef>
                <a:spcPct val="30000"/>
              </a:spcBef>
              <a:defRPr sz="1200">
                <a:solidFill>
                  <a:schemeClr val="tx1"/>
                </a:solidFill>
                <a:latin typeface="Calibri" pitchFamily="34" charset="0"/>
              </a:defRPr>
            </a:lvl3pPr>
            <a:lvl4pPr marL="1659795" indent="-237113" eaLnBrk="0" hangingPunct="0">
              <a:spcBef>
                <a:spcPct val="30000"/>
              </a:spcBef>
              <a:defRPr sz="1200">
                <a:solidFill>
                  <a:schemeClr val="tx1"/>
                </a:solidFill>
                <a:latin typeface="Calibri" pitchFamily="34" charset="0"/>
              </a:defRPr>
            </a:lvl4pPr>
            <a:lvl5pPr marL="2134024" indent="-237113" eaLnBrk="0" hangingPunct="0">
              <a:spcBef>
                <a:spcPct val="30000"/>
              </a:spcBef>
              <a:defRPr sz="1200">
                <a:solidFill>
                  <a:schemeClr val="tx1"/>
                </a:solidFill>
                <a:latin typeface="Calibri" pitchFamily="34" charset="0"/>
              </a:defRPr>
            </a:lvl5pPr>
            <a:lvl6pPr marL="2608250" indent="-237113" eaLnBrk="0" fontAlgn="base" hangingPunct="0">
              <a:spcBef>
                <a:spcPct val="30000"/>
              </a:spcBef>
              <a:spcAft>
                <a:spcPct val="0"/>
              </a:spcAft>
              <a:defRPr sz="1200">
                <a:solidFill>
                  <a:schemeClr val="tx1"/>
                </a:solidFill>
                <a:latin typeface="Calibri" pitchFamily="34" charset="0"/>
              </a:defRPr>
            </a:lvl6pPr>
            <a:lvl7pPr marL="3082477" indent="-237113" eaLnBrk="0" fontAlgn="base" hangingPunct="0">
              <a:spcBef>
                <a:spcPct val="30000"/>
              </a:spcBef>
              <a:spcAft>
                <a:spcPct val="0"/>
              </a:spcAft>
              <a:defRPr sz="1200">
                <a:solidFill>
                  <a:schemeClr val="tx1"/>
                </a:solidFill>
                <a:latin typeface="Calibri" pitchFamily="34" charset="0"/>
              </a:defRPr>
            </a:lvl7pPr>
            <a:lvl8pPr marL="3556706" indent="-237113" eaLnBrk="0" fontAlgn="base" hangingPunct="0">
              <a:spcBef>
                <a:spcPct val="30000"/>
              </a:spcBef>
              <a:spcAft>
                <a:spcPct val="0"/>
              </a:spcAft>
              <a:defRPr sz="1200">
                <a:solidFill>
                  <a:schemeClr val="tx1"/>
                </a:solidFill>
                <a:latin typeface="Calibri" pitchFamily="34" charset="0"/>
              </a:defRPr>
            </a:lvl8pPr>
            <a:lvl9pPr marL="4030932" indent="-2371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7</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389130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Presentation Talking Points</a:t>
            </a:r>
          </a:p>
          <a:p>
            <a:r>
              <a:rPr lang="en-US"/>
              <a:t>Let’s engage in a brief discussion about some of the points addressed in this video.  Here are three discussion questions – based on the video and your own understanding of this issue,</a:t>
            </a:r>
            <a:r>
              <a:rPr lang="en-US" baseline="0"/>
              <a:t> try developing a response to these questions.</a:t>
            </a:r>
          </a:p>
          <a:p>
            <a:endParaRPr lang="en-US" baseline="0"/>
          </a:p>
          <a:p>
            <a:pPr defTabSz="914189">
              <a:defRPr/>
            </a:pPr>
            <a:endParaRPr lang="en-US" i="0"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792195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9">
              <a:defRPr/>
            </a:pPr>
            <a:r>
              <a:rPr lang="en-US" b="1" i="0" u="sng"/>
              <a:t>Note to Presenters</a:t>
            </a:r>
            <a:endParaRPr lang="en-US" b="1" i="0"/>
          </a:p>
          <a:p>
            <a:pPr defTabSz="914189">
              <a:defRPr/>
            </a:pPr>
            <a:r>
              <a:rPr lang="en-US"/>
              <a:t>You can utilize this slide</a:t>
            </a:r>
            <a:r>
              <a:rPr lang="en-US" baseline="0"/>
              <a:t> as a placeholder for 1-2 group leaders to share a summary of their small group conversation.  Advance the slide to provide additional content and talking points that can help reinforce or elaborate upon the ideas shar</a:t>
            </a:r>
            <a:r>
              <a:rPr lang="en-US"/>
              <a:t>ed.</a:t>
            </a:r>
            <a:endParaRPr lang="en-US" baseline="0"/>
          </a:p>
          <a:p>
            <a:pPr defTabSz="914189">
              <a:defRPr/>
            </a:pPr>
            <a:endParaRPr lang="en-US" baseline="0"/>
          </a:p>
          <a:p>
            <a:pPr marL="241632" indent="-241632" defTabSz="914189">
              <a:buFont typeface="+mj-lt"/>
              <a:buAutoNum type="arabicPeriod"/>
              <a:defRPr/>
            </a:pPr>
            <a:endParaRPr lang="en-US" baseline="0"/>
          </a:p>
          <a:p>
            <a:pPr defTabSz="914189">
              <a:defRPr/>
            </a:pPr>
            <a:endParaRPr lang="en-US" baseline="0"/>
          </a:p>
          <a:p>
            <a:pPr defTabSz="914189">
              <a:defRPr/>
            </a:pPr>
            <a:endParaRPr lang="en-US" i="0" baseline="0"/>
          </a:p>
        </p:txBody>
      </p:sp>
      <p:sp>
        <p:nvSpPr>
          <p:cNvPr id="4" name="Slide Number Placeholder 3"/>
          <p:cNvSpPr>
            <a:spLocks noGrp="1"/>
          </p:cNvSpPr>
          <p:nvPr>
            <p:ph type="sldNum" sz="quarter" idx="10"/>
          </p:nvPr>
        </p:nvSpPr>
        <p:spPr/>
        <p:txBody>
          <a:bodyPr/>
          <a:lstStyle/>
          <a:p>
            <a:fld id="{1E756215-DC87-44C1-8A99-C198165AC59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72270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a:t>GenerationRx.org  </a:t>
            </a:r>
            <a:fld id="{A9D08C3E-74CE-4F95-B426-E90F7E2ED6EF}" type="slidenum">
              <a:rPr lang="en-US" smtClean="0"/>
              <a:pPr/>
              <a:t>‹#›</a:t>
            </a:fld>
            <a:endParaRPr lang="en-US"/>
          </a:p>
        </p:txBody>
      </p:sp>
    </p:spTree>
    <p:custDataLst>
      <p:tags r:id="rId1"/>
    </p:custDataLst>
    <p:extLst>
      <p:ext uri="{BB962C8B-B14F-4D97-AF65-F5344CB8AC3E}">
        <p14:creationId xmlns:p14="http://schemas.microsoft.com/office/powerpoint/2010/main" val="287715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a:t>GenerationRx.org  </a:t>
            </a:r>
            <a:fld id="{A9D08C3E-74CE-4F95-B426-E90F7E2ED6EF}" type="slidenum">
              <a:rPr lang="en-US" smtClean="0"/>
              <a:pPr/>
              <a:t>‹#›</a:t>
            </a:fld>
            <a:endParaRPr lang="en-US"/>
          </a:p>
        </p:txBody>
      </p:sp>
    </p:spTree>
    <p:extLst>
      <p:ext uri="{BB962C8B-B14F-4D97-AF65-F5344CB8AC3E}">
        <p14:creationId xmlns:p14="http://schemas.microsoft.com/office/powerpoint/2010/main" val="1628784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a:t>GenerationRx.org  </a:t>
            </a:r>
            <a:fld id="{A9D08C3E-74CE-4F95-B426-E90F7E2ED6EF}" type="slidenum">
              <a:rPr lang="en-US" smtClean="0"/>
              <a:pPr/>
              <a:t>‹#›</a:t>
            </a:fld>
            <a:endParaRPr lang="en-US"/>
          </a:p>
        </p:txBody>
      </p:sp>
    </p:spTree>
    <p:extLst>
      <p:ext uri="{BB962C8B-B14F-4D97-AF65-F5344CB8AC3E}">
        <p14:creationId xmlns:p14="http://schemas.microsoft.com/office/powerpoint/2010/main" val="1631113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a:t>
            </a:r>
            <a:fld id="{A9D08C3E-74CE-4F95-B426-E90F7E2ED6EF}" type="slidenum">
              <a:rPr lang="en-US" smtClean="0"/>
              <a:pPr/>
              <a:t>‹#›</a:t>
            </a:fld>
            <a:endParaRPr lang="en-US"/>
          </a:p>
        </p:txBody>
      </p:sp>
    </p:spTree>
    <p:extLst>
      <p:ext uri="{BB962C8B-B14F-4D97-AF65-F5344CB8AC3E}">
        <p14:creationId xmlns:p14="http://schemas.microsoft.com/office/powerpoint/2010/main" val="2755179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a:t>
            </a:r>
            <a:fld id="{A9D08C3E-74CE-4F95-B426-E90F7E2ED6EF}" type="slidenum">
              <a:rPr lang="en-US" smtClean="0"/>
              <a:pPr/>
              <a:t>‹#›</a:t>
            </a:fld>
            <a:endParaRPr lang="en-US"/>
          </a:p>
        </p:txBody>
      </p:sp>
    </p:spTree>
    <p:extLst>
      <p:ext uri="{BB962C8B-B14F-4D97-AF65-F5344CB8AC3E}">
        <p14:creationId xmlns:p14="http://schemas.microsoft.com/office/powerpoint/2010/main" val="806210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a:t>
            </a:r>
            <a:fld id="{A9D08C3E-74CE-4F95-B426-E90F7E2ED6EF}" type="slidenum">
              <a:rPr lang="en-US" smtClean="0"/>
              <a:pPr/>
              <a:t>‹#›</a:t>
            </a:fld>
            <a:endParaRPr lang="en-US"/>
          </a:p>
        </p:txBody>
      </p:sp>
    </p:spTree>
    <p:extLst>
      <p:ext uri="{BB962C8B-B14F-4D97-AF65-F5344CB8AC3E}">
        <p14:creationId xmlns:p14="http://schemas.microsoft.com/office/powerpoint/2010/main" val="9309404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tags" Target="../tags/tag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PPT footer.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5615019"/>
            <a:ext cx="9144000" cy="1243584"/>
          </a:xfrm>
          <a:prstGeom prst="rect">
            <a:avLst/>
          </a:prstGeom>
        </p:spPr>
      </p:pic>
      <p:sp>
        <p:nvSpPr>
          <p:cNvPr id="3"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a:t>GenerationRx.org  </a:t>
            </a:r>
            <a:fld id="{A9D08C3E-74CE-4F95-B426-E90F7E2ED6EF}" type="slidenum">
              <a:rPr lang="en-US" smtClean="0"/>
              <a:pPr/>
              <a:t>‹#›</a:t>
            </a:fld>
            <a:endParaRPr lang="en-US"/>
          </a:p>
        </p:txBody>
      </p:sp>
    </p:spTree>
    <p:extLst>
      <p:ext uri="{BB962C8B-B14F-4D97-AF65-F5344CB8AC3E}">
        <p14:creationId xmlns:p14="http://schemas.microsoft.com/office/powerpoint/2010/main" val="3481871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PPT foot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615019"/>
            <a:ext cx="9144000" cy="1243584"/>
          </a:xfrm>
          <a:prstGeom prst="rect">
            <a:avLst/>
          </a:prstGeom>
        </p:spPr>
      </p:pic>
      <p:sp>
        <p:nvSpPr>
          <p:cNvPr id="3"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a:t>
            </a:r>
            <a:fld id="{A9D08C3E-74CE-4F95-B426-E90F7E2ED6EF}" type="slidenum">
              <a:rPr lang="en-US" smtClean="0"/>
              <a:pPr/>
              <a:t>‹#›</a:t>
            </a:fld>
            <a:endParaRPr lang="en-US"/>
          </a:p>
        </p:txBody>
      </p:sp>
    </p:spTree>
    <p:custDataLst>
      <p:tags r:id="rId5"/>
    </p:custDataLst>
    <p:extLst>
      <p:ext uri="{BB962C8B-B14F-4D97-AF65-F5344CB8AC3E}">
        <p14:creationId xmlns:p14="http://schemas.microsoft.com/office/powerpoint/2010/main" val="1730314439"/>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5.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5.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5.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5.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26.xml"/><Relationship Id="rId5" Type="http://schemas.openxmlformats.org/officeDocument/2006/relationships/image" Target="../media/image5.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5.png"/><Relationship Id="rId5" Type="http://schemas.openxmlformats.org/officeDocument/2006/relationships/image" Target="../media/image21.jpe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5.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5.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5.pn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5.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5.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5.pn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39.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29.jpeg"/><Relationship Id="rId5" Type="http://schemas.openxmlformats.org/officeDocument/2006/relationships/image" Target="../media/image5.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31.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31.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33.jpe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image" Target="../media/image31.jpe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50.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31.jpe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5.pn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9.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58.xml"/><Relationship Id="rId5" Type="http://schemas.openxmlformats.org/officeDocument/2006/relationships/image" Target="../media/image5.png"/><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44.jpeg"/><Relationship Id="rId5" Type="http://schemas.openxmlformats.org/officeDocument/2006/relationships/image" Target="../media/image5.pn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60.xml"/><Relationship Id="rId5" Type="http://schemas.openxmlformats.org/officeDocument/2006/relationships/image" Target="../media/image5.png"/><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emf"/><Relationship Id="rId3" Type="http://schemas.openxmlformats.org/officeDocument/2006/relationships/notesSlide" Target="../notesSlides/notesSlide43.xml"/><Relationship Id="rId7" Type="http://schemas.openxmlformats.org/officeDocument/2006/relationships/image" Target="../media/image48.png"/><Relationship Id="rId12" Type="http://schemas.openxmlformats.org/officeDocument/2006/relationships/image" Target="../media/image7.emf"/><Relationship Id="rId2" Type="http://schemas.openxmlformats.org/officeDocument/2006/relationships/slideLayout" Target="../slideLayouts/slideLayout3.xml"/><Relationship Id="rId1" Type="http://schemas.openxmlformats.org/officeDocument/2006/relationships/tags" Target="../tags/tag61.xml"/><Relationship Id="rId6" Type="http://schemas.microsoft.com/office/2007/relationships/hdphoto" Target="../media/hdphoto1.wdp"/><Relationship Id="rId11" Type="http://schemas.openxmlformats.org/officeDocument/2006/relationships/image" Target="../media/image6.emf"/><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5.pn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5.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5.png"/><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6.xml"/><Relationship Id="rId5" Type="http://schemas.openxmlformats.org/officeDocument/2006/relationships/image" Target="../media/image5.png"/><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68.xml"/><Relationship Id="rId5" Type="http://schemas.openxmlformats.org/officeDocument/2006/relationships/image" Target="../media/image5.pn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50.xml"/><Relationship Id="rId7"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1.emf"/><Relationship Id="rId9"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53.jpeg"/><Relationship Id="rId5" Type="http://schemas.openxmlformats.org/officeDocument/2006/relationships/image" Target="../media/image5.pn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72.xml"/><Relationship Id="rId5" Type="http://schemas.openxmlformats.org/officeDocument/2006/relationships/image" Target="../media/image5.png"/><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73.xml"/><Relationship Id="rId5" Type="http://schemas.openxmlformats.org/officeDocument/2006/relationships/image" Target="../media/image5.pn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54.xml"/><Relationship Id="rId7"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65.png"/><Relationship Id="rId2" Type="http://schemas.openxmlformats.org/officeDocument/2006/relationships/slideLayout" Target="../slideLayouts/slideLayout3.xml"/><Relationship Id="rId1" Type="http://schemas.openxmlformats.org/officeDocument/2006/relationships/tags" Target="../tags/tag7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5.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5.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Slide Number Placeholder 1"/>
          <p:cNvSpPr>
            <a:spLocks noGrp="1"/>
          </p:cNvSpPr>
          <p:nvPr>
            <p:ph type="sldNum" sz="quarter" idx="4"/>
          </p:nvPr>
        </p:nvSpPr>
        <p:spPr>
          <a:xfrm>
            <a:off x="7239000" y="6324600"/>
            <a:ext cx="1600200" cy="304800"/>
          </a:xfrm>
        </p:spPr>
        <p:txBody>
          <a:bodyPr/>
          <a:lstStyle/>
          <a:p>
            <a:r>
              <a:rPr lang="en-US"/>
              <a:t>GenerationRx.org  </a:t>
            </a:r>
            <a:fld id="{A9D08C3E-74CE-4F95-B426-E90F7E2ED6EF}" type="slidenum">
              <a:rPr lang="en-US" smtClean="0"/>
              <a:pPr/>
              <a:t>1</a:t>
            </a:fld>
            <a:endParaRPr lang="en-US"/>
          </a:p>
        </p:txBody>
      </p:sp>
      <p:sp>
        <p:nvSpPr>
          <p:cNvPr id="11" name="TextBox 10"/>
          <p:cNvSpPr txBox="1"/>
          <p:nvPr/>
        </p:nvSpPr>
        <p:spPr>
          <a:xfrm>
            <a:off x="5943600" y="649069"/>
            <a:ext cx="3200400" cy="646331"/>
          </a:xfrm>
          <a:prstGeom prst="rect">
            <a:avLst/>
          </a:prstGeom>
          <a:noFill/>
        </p:spPr>
        <p:txBody>
          <a:bodyPr wrap="square" rtlCol="0">
            <a:spAutoFit/>
          </a:bodyPr>
          <a:lstStyle/>
          <a:p>
            <a:r>
              <a:rPr lang="en-US" b="1">
                <a:solidFill>
                  <a:schemeClr val="bg1"/>
                </a:solidFill>
                <a:latin typeface="Arial"/>
                <a:cs typeface="Arial"/>
              </a:rPr>
              <a:t>Presenter Name</a:t>
            </a:r>
          </a:p>
          <a:p>
            <a:r>
              <a:rPr lang="en-US">
                <a:solidFill>
                  <a:schemeClr val="bg1"/>
                </a:solidFill>
                <a:latin typeface="Arial"/>
                <a:cs typeface="Arial"/>
              </a:rPr>
              <a:t>Presenter Organization</a:t>
            </a:r>
          </a:p>
        </p:txBody>
      </p:sp>
      <p:sp>
        <p:nvSpPr>
          <p:cNvPr id="12" name="Rectangle 11"/>
          <p:cNvSpPr/>
          <p:nvPr/>
        </p:nvSpPr>
        <p:spPr>
          <a:xfrm>
            <a:off x="5943600" y="5715000"/>
            <a:ext cx="31242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4647" y="5943600"/>
            <a:ext cx="2794553" cy="624026"/>
          </a:xfrm>
          <a:prstGeom prst="rect">
            <a:avLst/>
          </a:prstGeom>
        </p:spPr>
      </p:pic>
      <p:sp>
        <p:nvSpPr>
          <p:cNvPr id="14" name="Rectangle 13"/>
          <p:cNvSpPr/>
          <p:nvPr/>
        </p:nvSpPr>
        <p:spPr>
          <a:xfrm>
            <a:off x="152400" y="4800600"/>
            <a:ext cx="7620000" cy="381000"/>
          </a:xfrm>
          <a:prstGeom prst="rect">
            <a:avLst/>
          </a:prstGeom>
          <a:solidFill>
            <a:srgbClr val="FBA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90600" y="4819650"/>
            <a:ext cx="8572500" cy="369332"/>
          </a:xfrm>
          <a:prstGeom prst="rect">
            <a:avLst/>
          </a:prstGeom>
          <a:noFill/>
        </p:spPr>
        <p:txBody>
          <a:bodyPr wrap="square" rtlCol="0">
            <a:spAutoFit/>
          </a:bodyPr>
          <a:lstStyle/>
          <a:p>
            <a:r>
              <a:rPr lang="en-US" b="1" dirty="0">
                <a:solidFill>
                  <a:schemeClr val="bg1"/>
                </a:solidFill>
              </a:rPr>
              <a:t>An Orientation to Generation Rx University</a:t>
            </a:r>
          </a:p>
        </p:txBody>
      </p:sp>
    </p:spTree>
    <p:custDataLst>
      <p:tags r:id="rId1"/>
    </p:custDataLst>
    <p:extLst>
      <p:ext uri="{BB962C8B-B14F-4D97-AF65-F5344CB8AC3E}">
        <p14:creationId xmlns:p14="http://schemas.microsoft.com/office/powerpoint/2010/main" val="449576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stretch>
            <a:fillRect/>
          </a:stretch>
        </p:blipFill>
        <p:spPr>
          <a:xfrm rot="16200000" flipH="1">
            <a:off x="2169158" y="-1244598"/>
            <a:ext cx="4775201" cy="9144000"/>
          </a:xfrm>
          <a:prstGeom prst="rect">
            <a:avLst/>
          </a:prstGeom>
        </p:spPr>
      </p:pic>
      <p:sp>
        <p:nvSpPr>
          <p:cNvPr id="2" name="TextBox 1"/>
          <p:cNvSpPr txBox="1"/>
          <p:nvPr/>
        </p:nvSpPr>
        <p:spPr>
          <a:xfrm>
            <a:off x="406400" y="1371600"/>
            <a:ext cx="5334000" cy="3477875"/>
          </a:xfrm>
          <a:prstGeom prst="rect">
            <a:avLst/>
          </a:prstGeom>
          <a:noFill/>
        </p:spPr>
        <p:txBody>
          <a:bodyPr wrap="square" rtlCol="0">
            <a:spAutoFit/>
          </a:bodyPr>
          <a:lstStyle/>
          <a:p>
            <a:r>
              <a:rPr lang="en-US" sz="4400">
                <a:solidFill>
                  <a:srgbClr val="36647E"/>
                </a:solidFill>
                <a:latin typeface="Arial" panose="020B0604020202020204" pitchFamily="34" charset="0"/>
                <a:cs typeface="Arial" panose="020B0604020202020204" pitchFamily="34" charset="0"/>
              </a:rPr>
              <a:t>Mixing Rx opioids with alcohol or with     Rx sedatives can cause dangerously       </a:t>
            </a:r>
            <a:r>
              <a:rPr lang="en-US" sz="4400" b="1">
                <a:solidFill>
                  <a:srgbClr val="00B0F0"/>
                </a:solidFill>
                <a:latin typeface="Arial" panose="020B0604020202020204" pitchFamily="34" charset="0"/>
                <a:cs typeface="Arial" panose="020B0604020202020204" pitchFamily="34" charset="0"/>
              </a:rPr>
              <a:t>slow breathing</a:t>
            </a:r>
            <a:endParaRPr lang="en-US" sz="4400" b="1">
              <a:solidFill>
                <a:srgbClr val="00B0F0"/>
              </a:solidFill>
            </a:endParaRPr>
          </a:p>
        </p:txBody>
      </p:sp>
      <p:sp>
        <p:nvSpPr>
          <p:cNvPr id="8"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9</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0400" y="163904"/>
            <a:ext cx="3493320" cy="5486400"/>
          </a:xfrm>
          <a:prstGeom prst="rect">
            <a:avLst/>
          </a:prstGeom>
        </p:spPr>
      </p:pic>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582557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10</a:t>
            </a:r>
          </a:p>
        </p:txBody>
      </p:sp>
      <p:sp>
        <p:nvSpPr>
          <p:cNvPr id="7" name="Content Placeholder 6"/>
          <p:cNvSpPr txBox="1">
            <a:spLocks/>
          </p:cNvSpPr>
          <p:nvPr/>
        </p:nvSpPr>
        <p:spPr>
          <a:xfrm>
            <a:off x="533400" y="2825571"/>
            <a:ext cx="8001000" cy="3124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a:solidFill>
                  <a:srgbClr val="7F7F7F"/>
                </a:solidFill>
                <a:latin typeface="Arial"/>
                <a:cs typeface="Arial"/>
              </a:rPr>
              <a:t>Am I putting myself at risk if I take prescription opioids and drink alcohol at the same time?</a:t>
            </a:r>
          </a:p>
          <a:p>
            <a:pPr marL="514350" indent="-514350">
              <a:buFont typeface="+mj-lt"/>
              <a:buAutoNum type="arabicPeriod"/>
            </a:pPr>
            <a:r>
              <a:rPr lang="en-US" sz="2400">
                <a:solidFill>
                  <a:srgbClr val="7F7F7F"/>
                </a:solidFill>
                <a:latin typeface="Arial"/>
                <a:cs typeface="Arial"/>
              </a:rPr>
              <a:t>Is a transition to using heroin common for those who misuse prescription opioids?</a:t>
            </a:r>
          </a:p>
          <a:p>
            <a:pPr marL="514350" indent="-514350">
              <a:buFont typeface="+mj-lt"/>
              <a:buAutoNum type="arabicPeriod"/>
            </a:pPr>
            <a:endParaRPr lang="en-US" sz="2400">
              <a:solidFill>
                <a:schemeClr val="tx1">
                  <a:lumMod val="65000"/>
                  <a:lumOff val="35000"/>
                </a:schemeClr>
              </a:solidFill>
            </a:endParaRPr>
          </a:p>
        </p:txBody>
      </p:sp>
      <p:sp>
        <p:nvSpPr>
          <p:cNvPr id="9" name="TextBox 8"/>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5810" y="0"/>
            <a:ext cx="3746246" cy="2495423"/>
          </a:xfrm>
          <a:prstGeom prst="rect">
            <a:avLst/>
          </a:prstGeom>
        </p:spPr>
      </p:pic>
      <p:sp>
        <p:nvSpPr>
          <p:cNvPr id="17"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2"/>
          <p:cNvSpPr txBox="1">
            <a:spLocks/>
          </p:cNvSpPr>
          <p:nvPr/>
        </p:nvSpPr>
        <p:spPr>
          <a:xfrm>
            <a:off x="381000" y="1066800"/>
            <a:ext cx="49882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92D050"/>
                </a:solidFill>
                <a:latin typeface="Arial"/>
                <a:cs typeface="Arial"/>
              </a:rPr>
              <a:t>Module 1:</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9"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2" name="Group 11"/>
          <p:cNvGrpSpPr/>
          <p:nvPr/>
        </p:nvGrpSpPr>
        <p:grpSpPr>
          <a:xfrm>
            <a:off x="232936" y="6324600"/>
            <a:ext cx="7001728" cy="458755"/>
            <a:chOff x="232936" y="6324600"/>
            <a:chExt cx="7001728" cy="458755"/>
          </a:xfrm>
        </p:grpSpPr>
        <p:sp>
          <p:nvSpPr>
            <p:cNvPr id="13" name="TextBox 12"/>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3138024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12</a:t>
            </a:fld>
            <a:endParaRPr lang="en-US"/>
          </a:p>
        </p:txBody>
      </p:sp>
      <p:sp>
        <p:nvSpPr>
          <p:cNvPr id="7" name="TextBox 6"/>
          <p:cNvSpPr txBox="1"/>
          <p:nvPr/>
        </p:nvSpPr>
        <p:spPr>
          <a:xfrm>
            <a:off x="406400" y="358551"/>
            <a:ext cx="8432800" cy="1938992"/>
          </a:xfrm>
          <a:prstGeom prst="rect">
            <a:avLst/>
          </a:prstGeom>
          <a:noFill/>
        </p:spPr>
        <p:txBody>
          <a:bodyPr wrap="square" rtlCol="0">
            <a:spAutoFit/>
          </a:bodyPr>
          <a:lstStyle/>
          <a:p>
            <a:r>
              <a:rPr lang="en-US" sz="4000">
                <a:solidFill>
                  <a:srgbClr val="36647E"/>
                </a:solidFill>
                <a:latin typeface="Arial" panose="020B0604020202020204" pitchFamily="34" charset="0"/>
                <a:cs typeface="Arial" panose="020B0604020202020204" pitchFamily="34" charset="0"/>
              </a:rPr>
              <a:t>Some individuals who misuse prescription opioids may transition to using heroin…</a:t>
            </a:r>
            <a:endParaRPr lang="en-US" sz="4000" b="1">
              <a:solidFill>
                <a:srgbClr val="00B0F0"/>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5465"/>
          <a:stretch/>
        </p:blipFill>
        <p:spPr>
          <a:xfrm>
            <a:off x="685800" y="2635272"/>
            <a:ext cx="5620512" cy="2535415"/>
          </a:xfrm>
          <a:prstGeom prst="rect">
            <a:avLst/>
          </a:prstGeom>
        </p:spPr>
      </p:pic>
      <p:sp>
        <p:nvSpPr>
          <p:cNvPr id="8" name="Rounded Rectangular Callout 7"/>
          <p:cNvSpPr/>
          <p:nvPr/>
        </p:nvSpPr>
        <p:spPr>
          <a:xfrm>
            <a:off x="5715000" y="1828800"/>
            <a:ext cx="3276600" cy="1198592"/>
          </a:xfrm>
          <a:prstGeom prst="wedgeRoundRectCallout">
            <a:avLst>
              <a:gd name="adj1" fmla="val -37192"/>
              <a:gd name="adj2" fmla="val 80367"/>
              <a:gd name="adj3" fmla="val 16667"/>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65000"/>
                    <a:lumOff val="35000"/>
                  </a:schemeClr>
                </a:solidFill>
                <a:latin typeface="Arial" panose="020B0604020202020204" pitchFamily="34" charset="0"/>
                <a:cs typeface="Arial" panose="020B0604020202020204" pitchFamily="34" charset="0"/>
              </a:rPr>
              <a:t>Drugs with </a:t>
            </a:r>
            <a:r>
              <a:rPr lang="en-US" b="1">
                <a:solidFill>
                  <a:srgbClr val="00B0F0"/>
                </a:solidFill>
                <a:latin typeface="Arial" panose="020B0604020202020204" pitchFamily="34" charset="0"/>
                <a:cs typeface="Arial" panose="020B0604020202020204" pitchFamily="34" charset="0"/>
              </a:rPr>
              <a:t>similar chemistry</a:t>
            </a:r>
            <a:r>
              <a:rPr lang="en-US">
                <a:solidFill>
                  <a:schemeClr val="tx1">
                    <a:lumMod val="65000"/>
                    <a:lumOff val="35000"/>
                  </a:schemeClr>
                </a:solidFill>
                <a:latin typeface="Arial" panose="020B0604020202020204" pitchFamily="34" charset="0"/>
                <a:cs typeface="Arial" panose="020B0604020202020204" pitchFamily="34" charset="0"/>
              </a:rPr>
              <a:t> may produce </a:t>
            </a:r>
            <a:r>
              <a:rPr lang="en-US" b="1">
                <a:solidFill>
                  <a:srgbClr val="00B0F0"/>
                </a:solidFill>
                <a:latin typeface="Arial" panose="020B0604020202020204" pitchFamily="34" charset="0"/>
                <a:cs typeface="Arial" panose="020B0604020202020204" pitchFamily="34" charset="0"/>
              </a:rPr>
              <a:t>similar effects </a:t>
            </a:r>
            <a:r>
              <a:rPr lang="en-US">
                <a:solidFill>
                  <a:schemeClr val="tx1">
                    <a:lumMod val="65000"/>
                    <a:lumOff val="35000"/>
                  </a:schemeClr>
                </a:solidFill>
                <a:latin typeface="Arial" panose="020B0604020202020204" pitchFamily="34" charset="0"/>
                <a:cs typeface="Arial" panose="020B0604020202020204" pitchFamily="34" charset="0"/>
              </a:rPr>
              <a:t>in the body…</a:t>
            </a:r>
          </a:p>
        </p:txBody>
      </p:sp>
      <p:sp>
        <p:nvSpPr>
          <p:cNvPr id="5" name="TextBox 4"/>
          <p:cNvSpPr txBox="1"/>
          <p:nvPr/>
        </p:nvSpPr>
        <p:spPr>
          <a:xfrm>
            <a:off x="1066800" y="5277583"/>
            <a:ext cx="1859805" cy="461665"/>
          </a:xfrm>
          <a:prstGeom prst="rect">
            <a:avLst/>
          </a:prstGeom>
          <a:noFill/>
        </p:spPr>
        <p:txBody>
          <a:bodyPr wrap="none" rtlCol="0">
            <a:spAutoFit/>
          </a:bodyPr>
          <a:lstStyle/>
          <a:p>
            <a:r>
              <a:rPr lang="en-US" sz="2400" b="1">
                <a:solidFill>
                  <a:srgbClr val="305480"/>
                </a:solidFill>
                <a:latin typeface="Arial" panose="020B0604020202020204" pitchFamily="34" charset="0"/>
                <a:cs typeface="Arial" panose="020B0604020202020204" pitchFamily="34" charset="0"/>
              </a:rPr>
              <a:t>Oxycodone</a:t>
            </a:r>
          </a:p>
        </p:txBody>
      </p:sp>
      <p:sp>
        <p:nvSpPr>
          <p:cNvPr id="9" name="TextBox 8"/>
          <p:cNvSpPr txBox="1"/>
          <p:nvPr/>
        </p:nvSpPr>
        <p:spPr>
          <a:xfrm>
            <a:off x="4343400" y="5277583"/>
            <a:ext cx="1159292" cy="461665"/>
          </a:xfrm>
          <a:prstGeom prst="rect">
            <a:avLst/>
          </a:prstGeom>
          <a:noFill/>
        </p:spPr>
        <p:txBody>
          <a:bodyPr wrap="none" rtlCol="0">
            <a:spAutoFit/>
          </a:bodyPr>
          <a:lstStyle/>
          <a:p>
            <a:r>
              <a:rPr lang="en-US" sz="2400" b="1">
                <a:solidFill>
                  <a:srgbClr val="FFC000"/>
                </a:solidFill>
                <a:latin typeface="Arial" panose="020B0604020202020204" pitchFamily="34" charset="0"/>
                <a:cs typeface="Arial" panose="020B0604020202020204" pitchFamily="34" charset="0"/>
              </a:rPr>
              <a:t>Heroin</a:t>
            </a:r>
          </a:p>
        </p:txBody>
      </p:sp>
      <p:grpSp>
        <p:nvGrpSpPr>
          <p:cNvPr id="11" name="Group 10"/>
          <p:cNvGrpSpPr/>
          <p:nvPr/>
        </p:nvGrpSpPr>
        <p:grpSpPr>
          <a:xfrm>
            <a:off x="232936" y="6324600"/>
            <a:ext cx="7001728" cy="458755"/>
            <a:chOff x="232936" y="6324600"/>
            <a:chExt cx="7001728" cy="458755"/>
          </a:xfrm>
        </p:grpSpPr>
        <p:sp>
          <p:nvSpPr>
            <p:cNvPr id="12" name="TextBox 11"/>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955158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12</a:t>
            </a:r>
          </a:p>
        </p:txBody>
      </p:sp>
      <p:sp>
        <p:nvSpPr>
          <p:cNvPr id="7" name="Content Placeholder 6"/>
          <p:cNvSpPr txBox="1">
            <a:spLocks/>
          </p:cNvSpPr>
          <p:nvPr/>
        </p:nvSpPr>
        <p:spPr>
          <a:xfrm>
            <a:off x="533400" y="2825571"/>
            <a:ext cx="8001000" cy="3124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a:solidFill>
                  <a:srgbClr val="7F7F7F"/>
                </a:solidFill>
                <a:latin typeface="Arial"/>
                <a:cs typeface="Arial"/>
              </a:rPr>
              <a:t>Am I putting myself at risk if I take prescription opioids and drink alcohol at the same time?</a:t>
            </a:r>
          </a:p>
          <a:p>
            <a:pPr marL="514350" indent="-514350">
              <a:buFont typeface="+mj-lt"/>
              <a:buAutoNum type="arabicPeriod"/>
            </a:pPr>
            <a:r>
              <a:rPr lang="en-US" sz="2400">
                <a:solidFill>
                  <a:srgbClr val="7F7F7F"/>
                </a:solidFill>
                <a:latin typeface="Arial"/>
                <a:cs typeface="Arial"/>
              </a:rPr>
              <a:t>Is a transition to using heroin common for those who misuse prescription opioids?</a:t>
            </a:r>
          </a:p>
          <a:p>
            <a:pPr marL="514350" indent="-514350">
              <a:buFont typeface="+mj-lt"/>
              <a:buAutoNum type="arabicPeriod"/>
            </a:pPr>
            <a:r>
              <a:rPr lang="en-US" sz="2400">
                <a:solidFill>
                  <a:srgbClr val="7F7F7F"/>
                </a:solidFill>
                <a:latin typeface="Arial"/>
                <a:cs typeface="Arial"/>
              </a:rPr>
              <a:t>What other problems may arise from misusing          prescription opioids?</a:t>
            </a:r>
          </a:p>
          <a:p>
            <a:pPr marL="514350" indent="-514350">
              <a:buFont typeface="+mj-lt"/>
              <a:buAutoNum type="arabicPeriod"/>
            </a:pPr>
            <a:endParaRPr lang="en-US" sz="2400">
              <a:solidFill>
                <a:schemeClr val="tx1">
                  <a:lumMod val="65000"/>
                  <a:lumOff val="35000"/>
                </a:schemeClr>
              </a:solidFill>
            </a:endParaRPr>
          </a:p>
        </p:txBody>
      </p:sp>
      <p:sp>
        <p:nvSpPr>
          <p:cNvPr id="9" name="TextBox 8"/>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5810" y="0"/>
            <a:ext cx="3746246" cy="2495423"/>
          </a:xfrm>
          <a:prstGeom prst="rect">
            <a:avLst/>
          </a:prstGeom>
        </p:spPr>
      </p:pic>
      <p:sp>
        <p:nvSpPr>
          <p:cNvPr id="17"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2"/>
          <p:cNvSpPr txBox="1">
            <a:spLocks/>
          </p:cNvSpPr>
          <p:nvPr/>
        </p:nvSpPr>
        <p:spPr>
          <a:xfrm>
            <a:off x="381000" y="1066800"/>
            <a:ext cx="49882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92D050"/>
                </a:solidFill>
                <a:latin typeface="Arial"/>
                <a:cs typeface="Arial"/>
              </a:rPr>
              <a:t>Module 1:</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9"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2" name="Group 11"/>
          <p:cNvGrpSpPr/>
          <p:nvPr/>
        </p:nvGrpSpPr>
        <p:grpSpPr>
          <a:xfrm>
            <a:off x="232936" y="6324600"/>
            <a:ext cx="7001728" cy="458755"/>
            <a:chOff x="232936" y="6324600"/>
            <a:chExt cx="7001728" cy="458755"/>
          </a:xfrm>
        </p:grpSpPr>
        <p:sp>
          <p:nvSpPr>
            <p:cNvPr id="13" name="TextBox 12"/>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868392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13</a:t>
            </a:r>
          </a:p>
        </p:txBody>
      </p:sp>
      <p:sp>
        <p:nvSpPr>
          <p:cNvPr id="4" name="TextBox 3"/>
          <p:cNvSpPr txBox="1"/>
          <p:nvPr/>
        </p:nvSpPr>
        <p:spPr>
          <a:xfrm>
            <a:off x="2192733" y="3871785"/>
            <a:ext cx="3493800" cy="738664"/>
          </a:xfrm>
          <a:prstGeom prst="rect">
            <a:avLst/>
          </a:prstGeom>
          <a:noFill/>
        </p:spPr>
        <p:txBody>
          <a:bodyPr wrap="square" rtlCol="0">
            <a:spAutoFit/>
          </a:bodyPr>
          <a:lstStyle/>
          <a:p>
            <a:r>
              <a:rPr lang="en-US" sz="4200" b="1">
                <a:solidFill>
                  <a:srgbClr val="92D050"/>
                </a:solidFill>
                <a:latin typeface="Arial" charset="0"/>
                <a:ea typeface="Arial" charset="0"/>
                <a:cs typeface="Arial" charset="0"/>
              </a:rPr>
              <a:t>dependency</a:t>
            </a:r>
          </a:p>
        </p:txBody>
      </p:sp>
      <p:sp>
        <p:nvSpPr>
          <p:cNvPr id="5" name="TextBox 4"/>
          <p:cNvSpPr txBox="1"/>
          <p:nvPr/>
        </p:nvSpPr>
        <p:spPr>
          <a:xfrm>
            <a:off x="3410533" y="1852164"/>
            <a:ext cx="2943860" cy="861774"/>
          </a:xfrm>
          <a:prstGeom prst="rect">
            <a:avLst/>
          </a:prstGeom>
          <a:noFill/>
        </p:spPr>
        <p:txBody>
          <a:bodyPr wrap="square" rtlCol="0">
            <a:spAutoFit/>
          </a:bodyPr>
          <a:lstStyle/>
          <a:p>
            <a:r>
              <a:rPr lang="en-US" sz="5000">
                <a:solidFill>
                  <a:schemeClr val="accent1">
                    <a:lumMod val="75000"/>
                  </a:schemeClr>
                </a:solidFill>
                <a:latin typeface="Arial" charset="0"/>
                <a:ea typeface="Arial" charset="0"/>
                <a:cs typeface="Arial" charset="0"/>
              </a:rPr>
              <a:t>addiction</a:t>
            </a:r>
          </a:p>
        </p:txBody>
      </p:sp>
      <p:sp>
        <p:nvSpPr>
          <p:cNvPr id="7" name="TextBox 6"/>
          <p:cNvSpPr txBox="1"/>
          <p:nvPr/>
        </p:nvSpPr>
        <p:spPr>
          <a:xfrm>
            <a:off x="1486244" y="2565737"/>
            <a:ext cx="3430669" cy="646331"/>
          </a:xfrm>
          <a:prstGeom prst="rect">
            <a:avLst/>
          </a:prstGeom>
          <a:noFill/>
        </p:spPr>
        <p:txBody>
          <a:bodyPr wrap="square" rtlCol="0">
            <a:spAutoFit/>
          </a:bodyPr>
          <a:lstStyle/>
          <a:p>
            <a:r>
              <a:rPr lang="en-US" sz="3600">
                <a:solidFill>
                  <a:srgbClr val="FFC000"/>
                </a:solidFill>
                <a:latin typeface="Arial" charset="0"/>
                <a:ea typeface="Arial" charset="0"/>
                <a:cs typeface="Arial" charset="0"/>
              </a:rPr>
              <a:t>felony offense</a:t>
            </a:r>
          </a:p>
        </p:txBody>
      </p:sp>
      <p:sp>
        <p:nvSpPr>
          <p:cNvPr id="8" name="TextBox 7"/>
          <p:cNvSpPr txBox="1"/>
          <p:nvPr/>
        </p:nvSpPr>
        <p:spPr>
          <a:xfrm>
            <a:off x="5637626" y="3856419"/>
            <a:ext cx="2956560" cy="646331"/>
          </a:xfrm>
          <a:prstGeom prst="rect">
            <a:avLst/>
          </a:prstGeom>
          <a:noFill/>
        </p:spPr>
        <p:txBody>
          <a:bodyPr wrap="square" rtlCol="0">
            <a:spAutoFit/>
          </a:bodyPr>
          <a:lstStyle/>
          <a:p>
            <a:r>
              <a:rPr lang="en-US">
                <a:solidFill>
                  <a:srgbClr val="FFC000"/>
                </a:solidFill>
                <a:latin typeface="Arial" charset="0"/>
                <a:ea typeface="Arial" charset="0"/>
                <a:cs typeface="Arial" charset="0"/>
              </a:rPr>
              <a:t>damaged relationships with family members or friends</a:t>
            </a:r>
            <a:endParaRPr lang="en-US" b="1">
              <a:solidFill>
                <a:srgbClr val="FFC000"/>
              </a:solidFill>
              <a:latin typeface="Arial" charset="0"/>
              <a:ea typeface="Arial" charset="0"/>
              <a:cs typeface="Arial" charset="0"/>
            </a:endParaRPr>
          </a:p>
        </p:txBody>
      </p:sp>
      <p:sp>
        <p:nvSpPr>
          <p:cNvPr id="9" name="TextBox 8"/>
          <p:cNvSpPr txBox="1"/>
          <p:nvPr/>
        </p:nvSpPr>
        <p:spPr>
          <a:xfrm>
            <a:off x="1600200" y="965537"/>
            <a:ext cx="2717218" cy="369332"/>
          </a:xfrm>
          <a:prstGeom prst="rect">
            <a:avLst/>
          </a:prstGeom>
          <a:noFill/>
        </p:spPr>
        <p:txBody>
          <a:bodyPr wrap="square" rtlCol="0">
            <a:spAutoFit/>
          </a:bodyPr>
          <a:lstStyle/>
          <a:p>
            <a:r>
              <a:rPr lang="en-US" b="1">
                <a:solidFill>
                  <a:srgbClr val="FFC000"/>
                </a:solidFill>
                <a:latin typeface="Arial" charset="0"/>
                <a:ea typeface="Arial" charset="0"/>
                <a:cs typeface="Arial" charset="0"/>
              </a:rPr>
              <a:t>expulsion from school</a:t>
            </a:r>
          </a:p>
        </p:txBody>
      </p:sp>
      <p:sp>
        <p:nvSpPr>
          <p:cNvPr id="10" name="TextBox 9"/>
          <p:cNvSpPr txBox="1"/>
          <p:nvPr/>
        </p:nvSpPr>
        <p:spPr>
          <a:xfrm>
            <a:off x="821756" y="3754371"/>
            <a:ext cx="1447800" cy="1015663"/>
          </a:xfrm>
          <a:prstGeom prst="rect">
            <a:avLst/>
          </a:prstGeom>
          <a:noFill/>
        </p:spPr>
        <p:txBody>
          <a:bodyPr wrap="square" rtlCol="0">
            <a:spAutoFit/>
          </a:bodyPr>
          <a:lstStyle/>
          <a:p>
            <a:r>
              <a:rPr lang="en-US" sz="6000" b="1">
                <a:solidFill>
                  <a:schemeClr val="accent1">
                    <a:lumMod val="75000"/>
                  </a:schemeClr>
                </a:solidFill>
                <a:latin typeface="Arial" charset="0"/>
                <a:ea typeface="Arial" charset="0"/>
                <a:cs typeface="Arial" charset="0"/>
              </a:rPr>
              <a:t>jail</a:t>
            </a:r>
          </a:p>
        </p:txBody>
      </p:sp>
      <p:sp>
        <p:nvSpPr>
          <p:cNvPr id="11" name="TextBox 10"/>
          <p:cNvSpPr txBox="1"/>
          <p:nvPr/>
        </p:nvSpPr>
        <p:spPr>
          <a:xfrm>
            <a:off x="6245116" y="1498937"/>
            <a:ext cx="1815286" cy="430887"/>
          </a:xfrm>
          <a:prstGeom prst="rect">
            <a:avLst/>
          </a:prstGeom>
          <a:noFill/>
        </p:spPr>
        <p:txBody>
          <a:bodyPr wrap="square" rtlCol="0">
            <a:spAutoFit/>
          </a:bodyPr>
          <a:lstStyle/>
          <a:p>
            <a:r>
              <a:rPr lang="en-US" sz="2200">
                <a:solidFill>
                  <a:schemeClr val="tx1">
                    <a:lumMod val="50000"/>
                    <a:lumOff val="50000"/>
                  </a:schemeClr>
                </a:solidFill>
                <a:latin typeface="Arial" charset="0"/>
                <a:ea typeface="Arial" charset="0"/>
                <a:cs typeface="Arial" charset="0"/>
              </a:rPr>
              <a:t>legal fines</a:t>
            </a:r>
          </a:p>
        </p:txBody>
      </p:sp>
      <p:sp>
        <p:nvSpPr>
          <p:cNvPr id="13" name="TextBox 12"/>
          <p:cNvSpPr txBox="1"/>
          <p:nvPr/>
        </p:nvSpPr>
        <p:spPr>
          <a:xfrm>
            <a:off x="1048464" y="3192343"/>
            <a:ext cx="4005269" cy="646331"/>
          </a:xfrm>
          <a:prstGeom prst="rect">
            <a:avLst/>
          </a:prstGeom>
          <a:noFill/>
        </p:spPr>
        <p:txBody>
          <a:bodyPr wrap="square" rtlCol="0">
            <a:spAutoFit/>
          </a:bodyPr>
          <a:lstStyle/>
          <a:p>
            <a:r>
              <a:rPr lang="en-US" sz="3600" b="1">
                <a:solidFill>
                  <a:srgbClr val="00B0F0"/>
                </a:solidFill>
                <a:latin typeface="Arial" charset="0"/>
                <a:ea typeface="Arial" charset="0"/>
                <a:cs typeface="Arial" charset="0"/>
              </a:rPr>
              <a:t>decline in grades</a:t>
            </a:r>
          </a:p>
        </p:txBody>
      </p:sp>
      <p:sp>
        <p:nvSpPr>
          <p:cNvPr id="14" name="TextBox 13"/>
          <p:cNvSpPr txBox="1"/>
          <p:nvPr/>
        </p:nvSpPr>
        <p:spPr>
          <a:xfrm>
            <a:off x="4629733" y="2565737"/>
            <a:ext cx="1828800" cy="646331"/>
          </a:xfrm>
          <a:prstGeom prst="rect">
            <a:avLst/>
          </a:prstGeom>
          <a:noFill/>
        </p:spPr>
        <p:txBody>
          <a:bodyPr wrap="square" rtlCol="0">
            <a:spAutoFit/>
          </a:bodyPr>
          <a:lstStyle/>
          <a:p>
            <a:r>
              <a:rPr lang="en-US" sz="3600" b="1">
                <a:solidFill>
                  <a:srgbClr val="92D050"/>
                </a:solidFill>
                <a:latin typeface="Arial" charset="0"/>
                <a:ea typeface="Arial" charset="0"/>
                <a:cs typeface="Arial" charset="0"/>
              </a:rPr>
              <a:t>nausea</a:t>
            </a:r>
          </a:p>
        </p:txBody>
      </p:sp>
      <p:sp>
        <p:nvSpPr>
          <p:cNvPr id="15" name="TextBox 14"/>
          <p:cNvSpPr txBox="1"/>
          <p:nvPr/>
        </p:nvSpPr>
        <p:spPr>
          <a:xfrm>
            <a:off x="6166160" y="2108537"/>
            <a:ext cx="2901640" cy="461665"/>
          </a:xfrm>
          <a:prstGeom prst="rect">
            <a:avLst/>
          </a:prstGeom>
          <a:noFill/>
        </p:spPr>
        <p:txBody>
          <a:bodyPr wrap="square" rtlCol="0">
            <a:spAutoFit/>
          </a:bodyPr>
          <a:lstStyle/>
          <a:p>
            <a:r>
              <a:rPr lang="en-US" sz="2400" b="1">
                <a:solidFill>
                  <a:srgbClr val="00B0F0"/>
                </a:solidFill>
                <a:latin typeface="Arial" charset="0"/>
                <a:ea typeface="Arial" charset="0"/>
                <a:cs typeface="Arial" charset="0"/>
              </a:rPr>
              <a:t>shallow breathing</a:t>
            </a:r>
          </a:p>
        </p:txBody>
      </p:sp>
      <p:sp>
        <p:nvSpPr>
          <p:cNvPr id="16" name="TextBox 15"/>
          <p:cNvSpPr txBox="1"/>
          <p:nvPr/>
        </p:nvSpPr>
        <p:spPr>
          <a:xfrm>
            <a:off x="694054" y="1956137"/>
            <a:ext cx="2811146" cy="646331"/>
          </a:xfrm>
          <a:prstGeom prst="rect">
            <a:avLst/>
          </a:prstGeom>
          <a:noFill/>
        </p:spPr>
        <p:txBody>
          <a:bodyPr wrap="square" rtlCol="0">
            <a:spAutoFit/>
          </a:bodyPr>
          <a:lstStyle/>
          <a:p>
            <a:r>
              <a:rPr lang="en-US" sz="3600" b="1">
                <a:solidFill>
                  <a:srgbClr val="92D050"/>
                </a:solidFill>
                <a:latin typeface="Arial" charset="0"/>
                <a:ea typeface="Arial" charset="0"/>
                <a:cs typeface="Arial" charset="0"/>
              </a:rPr>
              <a:t>drowsiness</a:t>
            </a:r>
          </a:p>
        </p:txBody>
      </p:sp>
      <p:sp>
        <p:nvSpPr>
          <p:cNvPr id="17" name="TextBox 16"/>
          <p:cNvSpPr txBox="1"/>
          <p:nvPr/>
        </p:nvSpPr>
        <p:spPr>
          <a:xfrm>
            <a:off x="5239333" y="3133038"/>
            <a:ext cx="2438400" cy="707886"/>
          </a:xfrm>
          <a:prstGeom prst="rect">
            <a:avLst/>
          </a:prstGeom>
          <a:noFill/>
        </p:spPr>
        <p:txBody>
          <a:bodyPr wrap="square" rtlCol="0">
            <a:spAutoFit/>
          </a:bodyPr>
          <a:lstStyle/>
          <a:p>
            <a:r>
              <a:rPr lang="en-US" sz="4000">
                <a:solidFill>
                  <a:schemeClr val="tx1">
                    <a:lumMod val="50000"/>
                    <a:lumOff val="50000"/>
                  </a:schemeClr>
                </a:solidFill>
                <a:latin typeface="Arial" charset="0"/>
                <a:ea typeface="Arial" charset="0"/>
                <a:cs typeface="Arial" charset="0"/>
              </a:rPr>
              <a:t>confusion</a:t>
            </a:r>
          </a:p>
        </p:txBody>
      </p:sp>
      <p:sp>
        <p:nvSpPr>
          <p:cNvPr id="18" name="TextBox 17"/>
          <p:cNvSpPr txBox="1"/>
          <p:nvPr/>
        </p:nvSpPr>
        <p:spPr>
          <a:xfrm>
            <a:off x="1283736" y="4623137"/>
            <a:ext cx="3135864" cy="1015663"/>
          </a:xfrm>
          <a:prstGeom prst="rect">
            <a:avLst/>
          </a:prstGeom>
          <a:noFill/>
        </p:spPr>
        <p:txBody>
          <a:bodyPr wrap="square" rtlCol="0">
            <a:spAutoFit/>
          </a:bodyPr>
          <a:lstStyle/>
          <a:p>
            <a:pPr algn="ctr"/>
            <a:r>
              <a:rPr lang="en-US" sz="3000">
                <a:solidFill>
                  <a:schemeClr val="tx1">
                    <a:lumMod val="50000"/>
                    <a:lumOff val="50000"/>
                  </a:schemeClr>
                </a:solidFill>
                <a:latin typeface="Arial" charset="0"/>
                <a:ea typeface="Arial" charset="0"/>
                <a:cs typeface="Arial" charset="0"/>
              </a:rPr>
              <a:t>Emergency department visits</a:t>
            </a:r>
          </a:p>
        </p:txBody>
      </p:sp>
      <p:sp>
        <p:nvSpPr>
          <p:cNvPr id="19" name="TextBox 18"/>
          <p:cNvSpPr txBox="1"/>
          <p:nvPr/>
        </p:nvSpPr>
        <p:spPr>
          <a:xfrm>
            <a:off x="4304060" y="4445674"/>
            <a:ext cx="4621501" cy="1015663"/>
          </a:xfrm>
          <a:prstGeom prst="rect">
            <a:avLst/>
          </a:prstGeom>
          <a:noFill/>
        </p:spPr>
        <p:txBody>
          <a:bodyPr wrap="square" rtlCol="0">
            <a:spAutoFit/>
          </a:bodyPr>
          <a:lstStyle/>
          <a:p>
            <a:r>
              <a:rPr lang="en-US" sz="6000" b="1">
                <a:solidFill>
                  <a:schemeClr val="accent1">
                    <a:lumMod val="75000"/>
                  </a:schemeClr>
                </a:solidFill>
                <a:latin typeface="Arial" charset="0"/>
                <a:ea typeface="Arial" charset="0"/>
                <a:cs typeface="Arial" charset="0"/>
              </a:rPr>
              <a:t>loss of job</a:t>
            </a:r>
          </a:p>
        </p:txBody>
      </p:sp>
      <p:sp>
        <p:nvSpPr>
          <p:cNvPr id="20" name="TextBox 19"/>
          <p:cNvSpPr txBox="1"/>
          <p:nvPr/>
        </p:nvSpPr>
        <p:spPr>
          <a:xfrm>
            <a:off x="2057400" y="1270337"/>
            <a:ext cx="4153838" cy="769441"/>
          </a:xfrm>
          <a:prstGeom prst="rect">
            <a:avLst/>
          </a:prstGeom>
          <a:noFill/>
        </p:spPr>
        <p:txBody>
          <a:bodyPr wrap="square" rtlCol="0">
            <a:spAutoFit/>
          </a:bodyPr>
          <a:lstStyle/>
          <a:p>
            <a:r>
              <a:rPr lang="en-US" sz="4400" b="1">
                <a:solidFill>
                  <a:srgbClr val="00B0F0"/>
                </a:solidFill>
                <a:latin typeface="Arial" charset="0"/>
                <a:ea typeface="Arial" charset="0"/>
                <a:cs typeface="Arial" charset="0"/>
              </a:rPr>
              <a:t>drug overdose</a:t>
            </a:r>
          </a:p>
        </p:txBody>
      </p:sp>
      <p:sp>
        <p:nvSpPr>
          <p:cNvPr id="2" name="TextBox 1"/>
          <p:cNvSpPr txBox="1"/>
          <p:nvPr/>
        </p:nvSpPr>
        <p:spPr>
          <a:xfrm>
            <a:off x="4572000" y="584537"/>
            <a:ext cx="3430669" cy="923330"/>
          </a:xfrm>
          <a:prstGeom prst="rect">
            <a:avLst/>
          </a:prstGeom>
          <a:noFill/>
        </p:spPr>
        <p:txBody>
          <a:bodyPr wrap="square" rtlCol="0">
            <a:spAutoFit/>
          </a:bodyPr>
          <a:lstStyle/>
          <a:p>
            <a:r>
              <a:rPr lang="en-US" sz="5400" b="1">
                <a:solidFill>
                  <a:schemeClr val="accent1">
                    <a:lumMod val="75000"/>
                  </a:schemeClr>
                </a:solidFill>
              </a:rPr>
              <a:t>drug rehab</a:t>
            </a:r>
          </a:p>
        </p:txBody>
      </p:sp>
      <p:grpSp>
        <p:nvGrpSpPr>
          <p:cNvPr id="22" name="Group 21"/>
          <p:cNvGrpSpPr/>
          <p:nvPr/>
        </p:nvGrpSpPr>
        <p:grpSpPr>
          <a:xfrm>
            <a:off x="232936" y="6324600"/>
            <a:ext cx="7001728" cy="458755"/>
            <a:chOff x="232936" y="6324600"/>
            <a:chExt cx="7001728" cy="458755"/>
          </a:xfrm>
        </p:grpSpPr>
        <p:sp>
          <p:nvSpPr>
            <p:cNvPr id="23" name="TextBox 22"/>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3223890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idx="4294967295"/>
          </p:nvPr>
        </p:nvSpPr>
        <p:spPr>
          <a:xfrm>
            <a:off x="264886" y="304800"/>
            <a:ext cx="8610600" cy="1143000"/>
          </a:xfrm>
          <a:prstGeom prst="rect">
            <a:avLst/>
          </a:prstGeom>
        </p:spPr>
        <p:txBody>
          <a:bodyPr>
            <a:noAutofit/>
          </a:bodyPr>
          <a:lstStyle/>
          <a:p>
            <a:pPr algn="l"/>
            <a:r>
              <a:rPr lang="en-US">
                <a:solidFill>
                  <a:schemeClr val="accent1">
                    <a:lumMod val="75000"/>
                  </a:schemeClr>
                </a:solidFill>
                <a:latin typeface="Arial"/>
                <a:cs typeface="Arial"/>
              </a:rPr>
              <a:t>Take action in a drug </a:t>
            </a:r>
            <a:br>
              <a:rPr lang="en-US">
                <a:solidFill>
                  <a:schemeClr val="accent1">
                    <a:lumMod val="75000"/>
                  </a:schemeClr>
                </a:solidFill>
                <a:latin typeface="Arial"/>
                <a:cs typeface="Arial"/>
              </a:rPr>
            </a:br>
            <a:r>
              <a:rPr lang="en-US">
                <a:solidFill>
                  <a:schemeClr val="accent1">
                    <a:lumMod val="75000"/>
                  </a:schemeClr>
                </a:solidFill>
                <a:latin typeface="Arial"/>
                <a:cs typeface="Arial"/>
              </a:rPr>
              <a:t>overdose situation:</a:t>
            </a:r>
          </a:p>
        </p:txBody>
      </p:sp>
      <p:sp>
        <p:nvSpPr>
          <p:cNvPr id="7" name="Content Placeholder 6"/>
          <p:cNvSpPr>
            <a:spLocks noGrp="1"/>
          </p:cNvSpPr>
          <p:nvPr>
            <p:ph idx="4294967295"/>
          </p:nvPr>
        </p:nvSpPr>
        <p:spPr>
          <a:xfrm>
            <a:off x="381000" y="2021840"/>
            <a:ext cx="7391400" cy="2778760"/>
          </a:xfrm>
          <a:prstGeom prst="rect">
            <a:avLst/>
          </a:prstGeom>
        </p:spPr>
        <p:txBody>
          <a:bodyPr>
            <a:normAutofit/>
          </a:bodyPr>
          <a:lstStyle/>
          <a:p>
            <a:pPr marL="514350" indent="-514350">
              <a:buFont typeface="+mj-lt"/>
              <a:buAutoNum type="arabicPeriod"/>
            </a:pPr>
            <a:r>
              <a:rPr lang="en-US" sz="2800">
                <a:solidFill>
                  <a:srgbClr val="7F7F7F"/>
                </a:solidFill>
                <a:latin typeface="Arial"/>
                <a:cs typeface="Arial"/>
              </a:rPr>
              <a:t>Call 9-1-1</a:t>
            </a:r>
          </a:p>
          <a:p>
            <a:pPr marL="514350" indent="-514350">
              <a:buFont typeface="+mj-lt"/>
              <a:buAutoNum type="arabicPeriod"/>
            </a:pPr>
            <a:r>
              <a:rPr lang="en-US" sz="2800">
                <a:solidFill>
                  <a:srgbClr val="7F7F7F"/>
                </a:solidFill>
                <a:latin typeface="Arial"/>
                <a:cs typeface="Arial"/>
              </a:rPr>
              <a:t>If available, administer naloxone</a:t>
            </a:r>
          </a:p>
          <a:p>
            <a:pPr marL="514350" indent="-514350">
              <a:buFont typeface="+mj-lt"/>
              <a:buAutoNum type="arabicPeriod"/>
            </a:pPr>
            <a:r>
              <a:rPr lang="en-US" sz="2800">
                <a:solidFill>
                  <a:srgbClr val="7F7F7F"/>
                </a:solidFill>
                <a:latin typeface="Arial"/>
                <a:cs typeface="Arial"/>
              </a:rPr>
              <a:t>Move individual to recovery position</a:t>
            </a:r>
          </a:p>
          <a:p>
            <a:pPr marL="514350" indent="-514350">
              <a:buFont typeface="+mj-lt"/>
              <a:buAutoNum type="arabicPeriod"/>
            </a:pPr>
            <a:r>
              <a:rPr lang="en-US" sz="2800">
                <a:solidFill>
                  <a:srgbClr val="7F7F7F"/>
                </a:solidFill>
                <a:latin typeface="Arial"/>
                <a:cs typeface="Arial"/>
              </a:rPr>
              <a:t>Stay with the person until                            help arrives</a:t>
            </a:r>
          </a:p>
          <a:p>
            <a:pPr marL="514350" indent="-514350">
              <a:buFont typeface="+mj-lt"/>
              <a:buAutoNum type="arabicPeriod"/>
            </a:pPr>
            <a:endParaRPr lang="en-US" sz="2800">
              <a:solidFill>
                <a:schemeClr val="tx1">
                  <a:lumMod val="65000"/>
                  <a:lumOff val="35000"/>
                </a:schemeClr>
              </a:solidFill>
            </a:endParaRPr>
          </a:p>
        </p:txBody>
      </p:sp>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a:t>GenerationRx.org  14</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3357" y="3114121"/>
            <a:ext cx="4466336" cy="2788839"/>
          </a:xfrm>
          <a:prstGeom prst="rect">
            <a:avLst/>
          </a:prstGeom>
        </p:spPr>
      </p:pic>
      <p:sp>
        <p:nvSpPr>
          <p:cNvPr id="4" name="TextBox 3"/>
          <p:cNvSpPr txBox="1"/>
          <p:nvPr/>
        </p:nvSpPr>
        <p:spPr>
          <a:xfrm>
            <a:off x="7638230" y="4592784"/>
            <a:ext cx="1200970" cy="1015663"/>
          </a:xfrm>
          <a:prstGeom prst="rect">
            <a:avLst/>
          </a:prstGeom>
          <a:noFill/>
        </p:spPr>
        <p:txBody>
          <a:bodyPr wrap="none" rtlCol="0">
            <a:spAutoFit/>
          </a:bodyPr>
          <a:lstStyle/>
          <a:p>
            <a:pPr algn="ctr"/>
            <a:r>
              <a:rPr lang="en-US" sz="1500">
                <a:latin typeface="Arial" charset="0"/>
                <a:ea typeface="Arial" charset="0"/>
                <a:cs typeface="Arial" charset="0"/>
              </a:rPr>
              <a:t>Knee stops </a:t>
            </a:r>
          </a:p>
          <a:p>
            <a:pPr algn="ctr"/>
            <a:r>
              <a:rPr lang="en-US" sz="1500">
                <a:latin typeface="Arial" charset="0"/>
                <a:ea typeface="Arial" charset="0"/>
                <a:cs typeface="Arial" charset="0"/>
              </a:rPr>
              <a:t>body from </a:t>
            </a:r>
          </a:p>
          <a:p>
            <a:pPr algn="ctr"/>
            <a:r>
              <a:rPr lang="en-US" sz="1500">
                <a:latin typeface="Arial" charset="0"/>
                <a:ea typeface="Arial" charset="0"/>
                <a:cs typeface="Arial" charset="0"/>
              </a:rPr>
              <a:t>rolling onto </a:t>
            </a:r>
          </a:p>
          <a:p>
            <a:pPr algn="ctr"/>
            <a:r>
              <a:rPr lang="en-US" sz="1500">
                <a:latin typeface="Arial" charset="0"/>
                <a:ea typeface="Arial" charset="0"/>
                <a:cs typeface="Arial" charset="0"/>
              </a:rPr>
              <a:t>stomach</a:t>
            </a:r>
          </a:p>
        </p:txBody>
      </p:sp>
      <p:sp>
        <p:nvSpPr>
          <p:cNvPr id="9" name="TextBox 8"/>
          <p:cNvSpPr txBox="1"/>
          <p:nvPr/>
        </p:nvSpPr>
        <p:spPr>
          <a:xfrm>
            <a:off x="8132840" y="2194705"/>
            <a:ext cx="976549" cy="784830"/>
          </a:xfrm>
          <a:prstGeom prst="rect">
            <a:avLst/>
          </a:prstGeom>
          <a:noFill/>
        </p:spPr>
        <p:txBody>
          <a:bodyPr wrap="none" rtlCol="0">
            <a:spAutoFit/>
          </a:bodyPr>
          <a:lstStyle/>
          <a:p>
            <a:pPr algn="ctr"/>
            <a:r>
              <a:rPr lang="en-US" sz="1500">
                <a:latin typeface="Arial" charset="0"/>
                <a:ea typeface="Arial" charset="0"/>
                <a:cs typeface="Arial" charset="0"/>
              </a:rPr>
              <a:t>Hand </a:t>
            </a:r>
          </a:p>
          <a:p>
            <a:pPr algn="ctr"/>
            <a:r>
              <a:rPr lang="en-US" sz="1500">
                <a:latin typeface="Arial" charset="0"/>
                <a:ea typeface="Arial" charset="0"/>
                <a:cs typeface="Arial" charset="0"/>
              </a:rPr>
              <a:t>supports </a:t>
            </a:r>
          </a:p>
          <a:p>
            <a:pPr algn="ctr"/>
            <a:r>
              <a:rPr lang="en-US" sz="1500">
                <a:latin typeface="Arial" charset="0"/>
                <a:ea typeface="Arial" charset="0"/>
                <a:cs typeface="Arial" charset="0"/>
              </a:rPr>
              <a:t>head</a:t>
            </a:r>
          </a:p>
        </p:txBody>
      </p:sp>
      <p:cxnSp>
        <p:nvCxnSpPr>
          <p:cNvPr id="12" name="Straight Arrow Connector 11"/>
          <p:cNvCxnSpPr/>
          <p:nvPr/>
        </p:nvCxnSpPr>
        <p:spPr>
          <a:xfrm flipH="1">
            <a:off x="8316315" y="2965239"/>
            <a:ext cx="304800" cy="608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086600" y="4800600"/>
            <a:ext cx="558962" cy="144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232936" y="6324600"/>
            <a:ext cx="7001728" cy="458755"/>
            <a:chOff x="232936" y="6324600"/>
            <a:chExt cx="7001728" cy="458755"/>
          </a:xfrm>
        </p:grpSpPr>
        <p:sp>
          <p:nvSpPr>
            <p:cNvPr id="14" name="TextBox 13"/>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548399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idx="4294967295"/>
          </p:nvPr>
        </p:nvSpPr>
        <p:spPr>
          <a:xfrm>
            <a:off x="228600" y="457200"/>
            <a:ext cx="8610600" cy="1143000"/>
          </a:xfrm>
          <a:prstGeom prst="rect">
            <a:avLst/>
          </a:prstGeom>
        </p:spPr>
        <p:txBody>
          <a:bodyPr>
            <a:noAutofit/>
          </a:bodyPr>
          <a:lstStyle/>
          <a:p>
            <a:pPr algn="l"/>
            <a:r>
              <a:rPr lang="en-US">
                <a:solidFill>
                  <a:schemeClr val="accent1">
                    <a:lumMod val="75000"/>
                  </a:schemeClr>
                </a:solidFill>
                <a:latin typeface="Arial"/>
                <a:cs typeface="Arial"/>
              </a:rPr>
              <a:t>Naloxone reverses                opioid drug overdoses</a:t>
            </a:r>
          </a:p>
        </p:txBody>
      </p:sp>
      <p:sp>
        <p:nvSpPr>
          <p:cNvPr id="7" name="Content Placeholder 6"/>
          <p:cNvSpPr>
            <a:spLocks noGrp="1"/>
          </p:cNvSpPr>
          <p:nvPr>
            <p:ph idx="4294967295"/>
          </p:nvPr>
        </p:nvSpPr>
        <p:spPr>
          <a:xfrm>
            <a:off x="4114800" y="2286000"/>
            <a:ext cx="4343400" cy="3621740"/>
          </a:xfrm>
          <a:prstGeom prst="rect">
            <a:avLst/>
          </a:prstGeom>
        </p:spPr>
        <p:txBody>
          <a:bodyPr>
            <a:normAutofit lnSpcReduction="10000"/>
          </a:bodyPr>
          <a:lstStyle/>
          <a:p>
            <a:r>
              <a:rPr lang="en-US" sz="2800">
                <a:solidFill>
                  <a:srgbClr val="7F7F7F"/>
                </a:solidFill>
                <a:latin typeface="Arial"/>
                <a:cs typeface="Arial"/>
              </a:rPr>
              <a:t>Delivery as an intranasal spray increasingly common</a:t>
            </a:r>
          </a:p>
          <a:p>
            <a:r>
              <a:rPr lang="en-US" sz="2800">
                <a:solidFill>
                  <a:srgbClr val="7F7F7F"/>
                </a:solidFill>
                <a:latin typeface="Arial"/>
                <a:cs typeface="Arial"/>
              </a:rPr>
              <a:t>Naloxone access varies from state to state</a:t>
            </a:r>
          </a:p>
          <a:p>
            <a:r>
              <a:rPr lang="en-US" sz="2800">
                <a:solidFill>
                  <a:schemeClr val="tx1">
                    <a:lumMod val="50000"/>
                    <a:lumOff val="50000"/>
                  </a:schemeClr>
                </a:solidFill>
                <a:latin typeface="Arial"/>
                <a:cs typeface="Arial"/>
              </a:rPr>
              <a:t>Naloxone training sessions provide important information</a:t>
            </a:r>
            <a:endParaRPr lang="en-US" sz="2400">
              <a:solidFill>
                <a:schemeClr val="tx1">
                  <a:lumMod val="50000"/>
                  <a:lumOff val="50000"/>
                </a:schemeClr>
              </a:solidFill>
              <a:latin typeface="Arial"/>
              <a:cs typeface="Arial"/>
            </a:endParaRPr>
          </a:p>
          <a:p>
            <a:pPr marL="514350" indent="-514350">
              <a:buFont typeface="+mj-lt"/>
              <a:buAutoNum type="arabicPeriod"/>
            </a:pPr>
            <a:endParaRPr lang="en-US" sz="2800">
              <a:solidFill>
                <a:schemeClr val="tx1">
                  <a:lumMod val="65000"/>
                  <a:lumOff val="35000"/>
                </a:schemeClr>
              </a:solidFill>
            </a:endParaRPr>
          </a:p>
        </p:txBody>
      </p:sp>
      <p:sp>
        <p:nvSpPr>
          <p:cNvPr id="5"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err="1">
                <a:ln>
                  <a:noFill/>
                </a:ln>
                <a:solidFill>
                  <a:prstClr val="white"/>
                </a:solidFill>
                <a:effectLst/>
                <a:uLnTx/>
                <a:uFillTx/>
                <a:latin typeface="Arial"/>
                <a:ea typeface="+mn-ea"/>
                <a:cs typeface="Arial"/>
              </a:rPr>
              <a:t>GenerationRx.org</a:t>
            </a:r>
            <a:r>
              <a:rPr kumimoji="0" lang="en-US" sz="950" b="0" i="0" u="none" strike="noStrike" kern="1200" cap="none" spc="0" normalizeH="0" baseline="0" noProof="0">
                <a:ln>
                  <a:noFill/>
                </a:ln>
                <a:solidFill>
                  <a:prstClr val="white"/>
                </a:solidFill>
                <a:effectLst/>
                <a:uLnTx/>
                <a:uFillTx/>
                <a:latin typeface="Arial"/>
                <a:ea typeface="+mn-ea"/>
                <a:cs typeface="Arial"/>
              </a:rPr>
              <a:t>  15</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938089"/>
            <a:ext cx="3581400" cy="4002741"/>
          </a:xfrm>
          <a:prstGeom prst="rect">
            <a:avLst/>
          </a:prstGeom>
        </p:spPr>
      </p:pic>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903487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flipH="1">
            <a:off x="721880" y="-237685"/>
            <a:ext cx="3352799" cy="4742572"/>
          </a:xfrm>
          <a:prstGeom prst="rect">
            <a:avLst/>
          </a:prstGeom>
        </p:spPr>
      </p:pic>
      <p:sp>
        <p:nvSpPr>
          <p:cNvPr id="8" name="Title 2"/>
          <p:cNvSpPr>
            <a:spLocks noGrp="1"/>
          </p:cNvSpPr>
          <p:nvPr>
            <p:ph type="title" idx="4294967295"/>
          </p:nvPr>
        </p:nvSpPr>
        <p:spPr>
          <a:xfrm>
            <a:off x="228600" y="990600"/>
            <a:ext cx="4191000" cy="1981200"/>
          </a:xfrm>
          <a:prstGeom prst="rect">
            <a:avLst/>
          </a:prstGeom>
        </p:spPr>
        <p:txBody>
          <a:bodyPr>
            <a:noAutofit/>
          </a:bodyPr>
          <a:lstStyle/>
          <a:p>
            <a:pPr algn="l"/>
            <a:r>
              <a:rPr lang="en-US" b="1">
                <a:solidFill>
                  <a:srgbClr val="FFC000"/>
                </a:solidFill>
                <a:latin typeface="Arial"/>
                <a:cs typeface="Arial"/>
              </a:rPr>
              <a:t>Module 2:</a:t>
            </a:r>
            <a:br>
              <a:rPr lang="en-US" b="1">
                <a:solidFill>
                  <a:srgbClr val="FFC000"/>
                </a:solidFill>
                <a:latin typeface="Arial"/>
                <a:cs typeface="Arial"/>
              </a:rPr>
            </a:br>
            <a:r>
              <a:rPr lang="en-US" b="1">
                <a:solidFill>
                  <a:srgbClr val="FFC000"/>
                </a:solidFill>
                <a:latin typeface="Arial"/>
                <a:cs typeface="Arial"/>
              </a:rPr>
              <a:t>Prescription</a:t>
            </a:r>
            <a:br>
              <a:rPr lang="en-US" b="1">
                <a:solidFill>
                  <a:srgbClr val="FFC000"/>
                </a:solidFill>
                <a:latin typeface="Arial"/>
                <a:cs typeface="Arial"/>
              </a:rPr>
            </a:br>
            <a:r>
              <a:rPr lang="en-US" b="1">
                <a:solidFill>
                  <a:srgbClr val="FFC000"/>
                </a:solidFill>
                <a:latin typeface="Arial"/>
                <a:cs typeface="Arial"/>
              </a:rPr>
              <a:t>Stimulants</a:t>
            </a:r>
            <a:br>
              <a:rPr lang="en-US">
                <a:solidFill>
                  <a:schemeClr val="accent1">
                    <a:lumMod val="75000"/>
                  </a:schemeClr>
                </a:solidFill>
                <a:latin typeface="Arial"/>
                <a:cs typeface="Arial"/>
              </a:rPr>
            </a:br>
            <a:br>
              <a:rPr lang="en-US">
                <a:solidFill>
                  <a:schemeClr val="accent1">
                    <a:lumMod val="75000"/>
                  </a:schemeClr>
                </a:solidFill>
                <a:latin typeface="Arial"/>
                <a:cs typeface="Arial"/>
              </a:rPr>
            </a:br>
            <a:endParaRPr lang="en-US">
              <a:solidFill>
                <a:schemeClr val="accent1">
                  <a:lumMod val="75000"/>
                </a:schemeClr>
              </a:solidFill>
              <a:latin typeface="Arial"/>
              <a:cs typeface="Arial"/>
            </a:endParaRPr>
          </a:p>
        </p:txBody>
      </p:sp>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16</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0006" y="546847"/>
            <a:ext cx="4903994" cy="4939553"/>
          </a:xfrm>
          <a:prstGeom prst="rect">
            <a:avLst/>
          </a:prstGeom>
        </p:spPr>
      </p:pic>
      <p:grpSp>
        <p:nvGrpSpPr>
          <p:cNvPr id="7" name="Group 6"/>
          <p:cNvGrpSpPr/>
          <p:nvPr/>
        </p:nvGrpSpPr>
        <p:grpSpPr>
          <a:xfrm>
            <a:off x="232936" y="6324600"/>
            <a:ext cx="7001728" cy="458755"/>
            <a:chOff x="232936" y="6324600"/>
            <a:chExt cx="7001728" cy="458755"/>
          </a:xfrm>
        </p:grpSpPr>
        <p:sp>
          <p:nvSpPr>
            <p:cNvPr id="9" name="TextBox 8"/>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576726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stretch>
            <a:fillRect/>
          </a:stretch>
        </p:blipFill>
        <p:spPr>
          <a:xfrm rot="16200000" flipH="1">
            <a:off x="2171703" y="-1673155"/>
            <a:ext cx="3809999" cy="8153395"/>
          </a:xfrm>
          <a:prstGeom prst="rect">
            <a:avLst/>
          </a:prstGeom>
        </p:spPr>
      </p:pic>
      <p:sp>
        <p:nvSpPr>
          <p:cNvPr id="12" name="Title 2"/>
          <p:cNvSpPr>
            <a:spLocks noGrp="1"/>
          </p:cNvSpPr>
          <p:nvPr>
            <p:ph type="title" idx="4294967295"/>
          </p:nvPr>
        </p:nvSpPr>
        <p:spPr>
          <a:xfrm>
            <a:off x="533399" y="803343"/>
            <a:ext cx="7620001" cy="3200400"/>
          </a:xfrm>
          <a:prstGeom prst="rect">
            <a:avLst/>
          </a:prstGeom>
        </p:spPr>
        <p:txBody>
          <a:bodyPr>
            <a:noAutofit/>
          </a:bodyPr>
          <a:lstStyle/>
          <a:p>
            <a:pPr algn="l" eaLnBrk="1" hangingPunct="1"/>
            <a:r>
              <a:rPr lang="en-US" altLang="en-US" sz="4800" b="1">
                <a:solidFill>
                  <a:srgbClr val="FFC000"/>
                </a:solidFill>
                <a:latin typeface="Arial"/>
                <a:cs typeface="Arial"/>
              </a:rPr>
              <a:t>Video:</a:t>
            </a:r>
            <a:br>
              <a:rPr lang="en-US" altLang="en-US" sz="4800" b="1">
                <a:solidFill>
                  <a:srgbClr val="FFC000"/>
                </a:solidFill>
                <a:latin typeface="Arial"/>
                <a:cs typeface="Arial"/>
              </a:rPr>
            </a:br>
            <a:r>
              <a:rPr lang="en-US" altLang="en-US" sz="4800" b="1">
                <a:solidFill>
                  <a:srgbClr val="FFC000"/>
                </a:solidFill>
                <a:latin typeface="Arial"/>
                <a:cs typeface="Arial"/>
              </a:rPr>
              <a:t>The Impact of Misusing Prescription Stimulants</a:t>
            </a:r>
          </a:p>
        </p:txBody>
      </p:sp>
      <p:sp>
        <p:nvSpPr>
          <p:cNvPr id="7"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17</a:t>
            </a: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09800" y="3429000"/>
            <a:ext cx="4061044" cy="2600493"/>
          </a:xfrm>
          <a:prstGeom prst="rect">
            <a:avLst/>
          </a:prstGeom>
          <a:ln>
            <a:solidFill>
              <a:schemeClr val="tx1">
                <a:lumMod val="65000"/>
                <a:lumOff val="35000"/>
              </a:schemeClr>
            </a:solidFill>
          </a:ln>
        </p:spPr>
      </p:pic>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3846186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702" y="0"/>
            <a:ext cx="3783394" cy="2520168"/>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22</a:t>
            </a:r>
          </a:p>
        </p:txBody>
      </p:sp>
      <p:sp>
        <p:nvSpPr>
          <p:cNvPr id="7" name="Content Placeholder 6"/>
          <p:cNvSpPr txBox="1">
            <a:spLocks/>
          </p:cNvSpPr>
          <p:nvPr/>
        </p:nvSpPr>
        <p:spPr>
          <a:xfrm>
            <a:off x="533400" y="2819400"/>
            <a:ext cx="7391400" cy="3429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dirty="0">
                <a:solidFill>
                  <a:srgbClr val="7F7F7F"/>
                </a:solidFill>
                <a:latin typeface="Arial"/>
                <a:cs typeface="Arial"/>
              </a:rPr>
              <a:t>Can the misuse of prescription stimulants improve your grades?</a:t>
            </a:r>
          </a:p>
          <a:p>
            <a:pPr marL="514350" indent="-514350">
              <a:buFont typeface="+mj-lt"/>
              <a:buAutoNum type="arabicPeriod"/>
            </a:pPr>
            <a:r>
              <a:rPr lang="en-US" sz="2400" dirty="0">
                <a:solidFill>
                  <a:srgbClr val="7F7F7F"/>
                </a:solidFill>
                <a:latin typeface="Arial"/>
                <a:cs typeface="Arial"/>
              </a:rPr>
              <a:t>When you ask a friend or peer for their medication, how do you think this request makes them feel?</a:t>
            </a:r>
          </a:p>
          <a:p>
            <a:pPr marL="514350" indent="-514350">
              <a:buFont typeface="+mj-lt"/>
              <a:buAutoNum type="arabicPeriod"/>
            </a:pPr>
            <a:r>
              <a:rPr lang="en-US" sz="2400" dirty="0">
                <a:solidFill>
                  <a:srgbClr val="7F7F7F"/>
                </a:solidFill>
                <a:latin typeface="Arial"/>
                <a:cs typeface="Arial"/>
              </a:rPr>
              <a:t>Is mixing alcohol with prescription stimulants       a big deal?</a:t>
            </a:r>
          </a:p>
          <a:p>
            <a:pPr marL="514350" indent="-514350">
              <a:buFont typeface="+mj-lt"/>
              <a:buAutoNum type="arabicPeriod"/>
            </a:pPr>
            <a:endParaRPr lang="en-US" sz="2400" dirty="0">
              <a:solidFill>
                <a:schemeClr val="tx1">
                  <a:lumMod val="65000"/>
                  <a:lumOff val="35000"/>
                </a:schemeClr>
              </a:solidFill>
            </a:endParaRPr>
          </a:p>
        </p:txBody>
      </p:sp>
      <p:sp>
        <p:nvSpPr>
          <p:cNvPr id="12" name="TextBox 11"/>
          <p:cNvSpPr txBox="1"/>
          <p:nvPr/>
        </p:nvSpPr>
        <p:spPr>
          <a:xfrm>
            <a:off x="533400" y="2143780"/>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14"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p:cNvSpPr txBox="1">
            <a:spLocks/>
          </p:cNvSpPr>
          <p:nvPr/>
        </p:nvSpPr>
        <p:spPr>
          <a:xfrm>
            <a:off x="381000" y="990600"/>
            <a:ext cx="49882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C000"/>
                </a:solidFill>
                <a:latin typeface="Arial"/>
                <a:cs typeface="Arial"/>
              </a:rPr>
              <a:t>Module 2: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6"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3" name="Group 12"/>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652502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2</a:t>
            </a:fld>
            <a:endParaRPr lang="en-US"/>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0" y="2130068"/>
            <a:ext cx="7924800" cy="3359864"/>
          </a:xfrm>
          <a:prstGeom prst="rect">
            <a:avLst/>
          </a:prstGeom>
        </p:spPr>
      </p:pic>
      <p:sp>
        <p:nvSpPr>
          <p:cNvPr id="4" name="Title 2"/>
          <p:cNvSpPr txBox="1">
            <a:spLocks/>
          </p:cNvSpPr>
          <p:nvPr/>
        </p:nvSpPr>
        <p:spPr>
          <a:xfrm>
            <a:off x="304800" y="455434"/>
            <a:ext cx="86106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chemeClr val="accent1">
                    <a:lumMod val="75000"/>
                  </a:schemeClr>
                </a:solidFill>
                <a:latin typeface="Arial"/>
                <a:cs typeface="Arial"/>
              </a:rPr>
              <a:t>Prescription drug misuse is a </a:t>
            </a:r>
            <a:r>
              <a:rPr lang="en-US" b="1">
                <a:solidFill>
                  <a:srgbClr val="FFC000"/>
                </a:solidFill>
                <a:latin typeface="Arial"/>
                <a:cs typeface="Arial"/>
              </a:rPr>
              <a:t>national epidemic</a:t>
            </a:r>
          </a:p>
        </p:txBody>
      </p:sp>
      <p:grpSp>
        <p:nvGrpSpPr>
          <p:cNvPr id="6" name="Group 5"/>
          <p:cNvGrpSpPr/>
          <p:nvPr/>
        </p:nvGrpSpPr>
        <p:grpSpPr>
          <a:xfrm>
            <a:off x="232936" y="6324600"/>
            <a:ext cx="7001728" cy="458755"/>
            <a:chOff x="232936" y="6324600"/>
            <a:chExt cx="7001728" cy="458755"/>
          </a:xfrm>
        </p:grpSpPr>
        <p:sp>
          <p:nvSpPr>
            <p:cNvPr id="7" name="TextBox 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646246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702" y="0"/>
            <a:ext cx="3783394" cy="2520168"/>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18</a:t>
            </a:r>
          </a:p>
        </p:txBody>
      </p:sp>
      <p:sp>
        <p:nvSpPr>
          <p:cNvPr id="7" name="Content Placeholder 6"/>
          <p:cNvSpPr txBox="1">
            <a:spLocks/>
          </p:cNvSpPr>
          <p:nvPr/>
        </p:nvSpPr>
        <p:spPr>
          <a:xfrm>
            <a:off x="533400" y="2819400"/>
            <a:ext cx="7391400" cy="3429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a:solidFill>
                  <a:srgbClr val="7F7F7F"/>
                </a:solidFill>
                <a:latin typeface="Arial"/>
                <a:cs typeface="Arial"/>
              </a:rPr>
              <a:t>Can the misuse of prescription stimulants improve your grades?</a:t>
            </a:r>
          </a:p>
          <a:p>
            <a:pPr marL="514350" indent="-514350">
              <a:buFont typeface="+mj-lt"/>
              <a:buAutoNum type="arabicPeriod"/>
            </a:pPr>
            <a:endParaRPr lang="en-US" sz="2400">
              <a:solidFill>
                <a:schemeClr val="tx1">
                  <a:lumMod val="65000"/>
                  <a:lumOff val="35000"/>
                </a:schemeClr>
              </a:solidFill>
            </a:endParaRPr>
          </a:p>
        </p:txBody>
      </p:sp>
      <p:sp>
        <p:nvSpPr>
          <p:cNvPr id="14" name="TextBox 13"/>
          <p:cNvSpPr txBox="1"/>
          <p:nvPr/>
        </p:nvSpPr>
        <p:spPr>
          <a:xfrm>
            <a:off x="533400" y="2143780"/>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17"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2"/>
          <p:cNvSpPr txBox="1">
            <a:spLocks/>
          </p:cNvSpPr>
          <p:nvPr/>
        </p:nvSpPr>
        <p:spPr>
          <a:xfrm>
            <a:off x="381000" y="990600"/>
            <a:ext cx="49882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C000"/>
                </a:solidFill>
                <a:latin typeface="Arial"/>
                <a:cs typeface="Arial"/>
              </a:rPr>
              <a:t>Module 2: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9"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0" name="Group 9"/>
          <p:cNvGrpSpPr/>
          <p:nvPr/>
        </p:nvGrpSpPr>
        <p:grpSpPr>
          <a:xfrm>
            <a:off x="232936" y="6324600"/>
            <a:ext cx="7001728" cy="458755"/>
            <a:chOff x="232936" y="6324600"/>
            <a:chExt cx="7001728" cy="458755"/>
          </a:xfrm>
        </p:grpSpPr>
        <p:sp>
          <p:nvSpPr>
            <p:cNvPr id="12" name="TextBox 11"/>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39423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21</a:t>
            </a:fld>
            <a:endParaRPr lang="en-US"/>
          </a:p>
        </p:txBody>
      </p:sp>
      <p:grpSp>
        <p:nvGrpSpPr>
          <p:cNvPr id="9" name="Group 8"/>
          <p:cNvGrpSpPr/>
          <p:nvPr/>
        </p:nvGrpSpPr>
        <p:grpSpPr>
          <a:xfrm>
            <a:off x="3505200" y="76200"/>
            <a:ext cx="5018532" cy="5962650"/>
            <a:chOff x="2743200" y="57150"/>
            <a:chExt cx="5018532" cy="5962650"/>
          </a:xfrm>
        </p:grpSpPr>
        <p:sp>
          <p:nvSpPr>
            <p:cNvPr id="4" name="Rounded Rectangle 3"/>
            <p:cNvSpPr/>
            <p:nvPr/>
          </p:nvSpPr>
          <p:spPr>
            <a:xfrm>
              <a:off x="2743200" y="533400"/>
              <a:ext cx="5018532" cy="5486400"/>
            </a:xfrm>
            <a:prstGeom prst="roundRect">
              <a:avLst/>
            </a:prstGeom>
            <a:solidFill>
              <a:srgbClr val="305480"/>
            </a:solidFill>
            <a:ln>
              <a:solidFill>
                <a:srgbClr val="30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928366" y="685800"/>
              <a:ext cx="4648200" cy="5181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4528566" y="57150"/>
              <a:ext cx="1447800" cy="1104900"/>
              <a:chOff x="914400" y="1638300"/>
              <a:chExt cx="1447800" cy="1104900"/>
            </a:xfrm>
          </p:grpSpPr>
          <p:sp>
            <p:nvSpPr>
              <p:cNvPr id="6" name="Rounded Rectangle 5"/>
              <p:cNvSpPr/>
              <p:nvPr/>
            </p:nvSpPr>
            <p:spPr>
              <a:xfrm>
                <a:off x="914400" y="2057400"/>
                <a:ext cx="1447800" cy="68580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30059" y="1638300"/>
                <a:ext cx="816483" cy="8382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ounded Rectangular Callout 11"/>
          <p:cNvSpPr/>
          <p:nvPr/>
        </p:nvSpPr>
        <p:spPr>
          <a:xfrm>
            <a:off x="165809" y="495300"/>
            <a:ext cx="3154225" cy="1768614"/>
          </a:xfrm>
          <a:prstGeom prst="wedgeRoundRectCallout">
            <a:avLst>
              <a:gd name="adj1" fmla="val 44516"/>
              <a:gd name="adj2" fmla="val 76774"/>
              <a:gd name="adj3" fmla="val 16667"/>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solidFill>
                  <a:schemeClr val="tx1">
                    <a:lumMod val="50000"/>
                    <a:lumOff val="50000"/>
                  </a:schemeClr>
                </a:solidFill>
                <a:latin typeface="Arial" panose="020B0604020202020204" pitchFamily="34" charset="0"/>
                <a:cs typeface="Arial" panose="020B0604020202020204" pitchFamily="34" charset="0"/>
              </a:rPr>
              <a:t>Students who misuse prescription stimulants typically have lower grade-point averages, and they…</a:t>
            </a:r>
          </a:p>
        </p:txBody>
      </p:sp>
      <p:sp>
        <p:nvSpPr>
          <p:cNvPr id="14" name="TextBox 13"/>
          <p:cNvSpPr txBox="1"/>
          <p:nvPr/>
        </p:nvSpPr>
        <p:spPr>
          <a:xfrm>
            <a:off x="4473463" y="1730514"/>
            <a:ext cx="3497058" cy="707886"/>
          </a:xfrm>
          <a:prstGeom prst="rect">
            <a:avLst/>
          </a:prstGeom>
          <a:noFill/>
        </p:spPr>
        <p:txBody>
          <a:bodyPr wrap="square" rtlCol="0">
            <a:spAutoFit/>
          </a:bodyPr>
          <a:lstStyle/>
          <a:p>
            <a:r>
              <a:rPr lang="en-US" sz="2000">
                <a:solidFill>
                  <a:schemeClr val="tx1">
                    <a:lumMod val="50000"/>
                    <a:lumOff val="50000"/>
                  </a:schemeClr>
                </a:solidFill>
                <a:latin typeface="Arial" panose="020B0604020202020204" pitchFamily="34" charset="0"/>
                <a:cs typeface="Arial" panose="020B0604020202020204" pitchFamily="34" charset="0"/>
              </a:rPr>
              <a:t>Have fewer academic achievements</a:t>
            </a:r>
          </a:p>
        </p:txBody>
      </p:sp>
      <p:sp>
        <p:nvSpPr>
          <p:cNvPr id="15" name="Rectangle 14"/>
          <p:cNvSpPr/>
          <p:nvPr/>
        </p:nvSpPr>
        <p:spPr>
          <a:xfrm>
            <a:off x="3888104" y="1828800"/>
            <a:ext cx="457200" cy="4572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86200" y="2895600"/>
            <a:ext cx="457200" cy="4572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473462" y="2743200"/>
            <a:ext cx="3679937" cy="707886"/>
          </a:xfrm>
          <a:prstGeom prst="rect">
            <a:avLst/>
          </a:prstGeom>
          <a:noFill/>
        </p:spPr>
        <p:txBody>
          <a:bodyPr wrap="square" rtlCol="0">
            <a:spAutoFit/>
          </a:bodyPr>
          <a:lstStyle/>
          <a:p>
            <a:r>
              <a:rPr lang="en-US" sz="2000">
                <a:solidFill>
                  <a:schemeClr val="tx1">
                    <a:lumMod val="50000"/>
                    <a:lumOff val="50000"/>
                  </a:schemeClr>
                </a:solidFill>
                <a:latin typeface="Arial" panose="020B0604020202020204" pitchFamily="34" charset="0"/>
                <a:cs typeface="Arial" panose="020B0604020202020204" pitchFamily="34" charset="0"/>
              </a:rPr>
              <a:t>Commit an illegal act that places several people at risk</a:t>
            </a:r>
          </a:p>
        </p:txBody>
      </p:sp>
      <p:sp>
        <p:nvSpPr>
          <p:cNvPr id="18" name="Rectangle 17"/>
          <p:cNvSpPr/>
          <p:nvPr/>
        </p:nvSpPr>
        <p:spPr>
          <a:xfrm>
            <a:off x="3886200" y="3886200"/>
            <a:ext cx="457200" cy="4572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886200" y="4876800"/>
            <a:ext cx="457200" cy="4572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473463" y="4724400"/>
            <a:ext cx="3497058" cy="1015663"/>
          </a:xfrm>
          <a:prstGeom prst="rect">
            <a:avLst/>
          </a:prstGeom>
          <a:noFill/>
        </p:spPr>
        <p:txBody>
          <a:bodyPr wrap="square" rtlCol="0">
            <a:spAutoFit/>
          </a:bodyPr>
          <a:lstStyle/>
          <a:p>
            <a:r>
              <a:rPr lang="en-US" sz="2000">
                <a:solidFill>
                  <a:schemeClr val="tx1">
                    <a:lumMod val="50000"/>
                    <a:lumOff val="50000"/>
                  </a:schemeClr>
                </a:solidFill>
                <a:latin typeface="Arial" panose="020B0604020202020204" pitchFamily="34" charset="0"/>
                <a:cs typeface="Arial" panose="020B0604020202020204" pitchFamily="34" charset="0"/>
              </a:rPr>
              <a:t>Jeopardize scholarships, internships, and membership standing</a:t>
            </a:r>
          </a:p>
        </p:txBody>
      </p:sp>
      <p:sp>
        <p:nvSpPr>
          <p:cNvPr id="21" name="TextBox 20"/>
          <p:cNvSpPr txBox="1"/>
          <p:nvPr/>
        </p:nvSpPr>
        <p:spPr>
          <a:xfrm>
            <a:off x="4473463" y="3787914"/>
            <a:ext cx="3375137" cy="707886"/>
          </a:xfrm>
          <a:prstGeom prst="rect">
            <a:avLst/>
          </a:prstGeom>
          <a:noFill/>
        </p:spPr>
        <p:txBody>
          <a:bodyPr wrap="square" rtlCol="0">
            <a:spAutoFit/>
          </a:bodyPr>
          <a:lstStyle/>
          <a:p>
            <a:r>
              <a:rPr lang="en-US" sz="2000">
                <a:solidFill>
                  <a:schemeClr val="tx1">
                    <a:lumMod val="50000"/>
                    <a:lumOff val="50000"/>
                  </a:schemeClr>
                </a:solidFill>
                <a:latin typeface="Arial" panose="020B0604020202020204" pitchFamily="34" charset="0"/>
                <a:cs typeface="Arial" panose="020B0604020202020204" pitchFamily="34" charset="0"/>
              </a:rPr>
              <a:t>Violate codes of student conduct</a:t>
            </a:r>
          </a:p>
        </p:txBody>
      </p:sp>
      <p:grpSp>
        <p:nvGrpSpPr>
          <p:cNvPr id="30" name="Group 29"/>
          <p:cNvGrpSpPr/>
          <p:nvPr/>
        </p:nvGrpSpPr>
        <p:grpSpPr>
          <a:xfrm>
            <a:off x="3931046" y="1676400"/>
            <a:ext cx="457588" cy="533400"/>
            <a:chOff x="3937313" y="1386078"/>
            <a:chExt cx="457588" cy="533400"/>
          </a:xfrm>
        </p:grpSpPr>
        <p:cxnSp>
          <p:nvCxnSpPr>
            <p:cNvPr id="31" name="Straight Connector 30"/>
            <p:cNvCxnSpPr/>
            <p:nvPr/>
          </p:nvCxnSpPr>
          <p:spPr>
            <a:xfrm>
              <a:off x="3937313" y="1576578"/>
              <a:ext cx="177800" cy="3429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092006" y="1386078"/>
              <a:ext cx="302895" cy="5334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3930805" y="2667000"/>
            <a:ext cx="449834" cy="533400"/>
            <a:chOff x="3937313" y="1386078"/>
            <a:chExt cx="449834" cy="533400"/>
          </a:xfrm>
        </p:grpSpPr>
        <p:cxnSp>
          <p:nvCxnSpPr>
            <p:cNvPr id="34" name="Straight Connector 33"/>
            <p:cNvCxnSpPr/>
            <p:nvPr/>
          </p:nvCxnSpPr>
          <p:spPr>
            <a:xfrm>
              <a:off x="3937313" y="1576578"/>
              <a:ext cx="177800" cy="3429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084252" y="1386078"/>
              <a:ext cx="302895" cy="5334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3910345" y="3733800"/>
            <a:ext cx="449834" cy="533400"/>
            <a:chOff x="3937313" y="1386078"/>
            <a:chExt cx="449834" cy="533400"/>
          </a:xfrm>
        </p:grpSpPr>
        <p:cxnSp>
          <p:nvCxnSpPr>
            <p:cNvPr id="37" name="Straight Connector 36"/>
            <p:cNvCxnSpPr/>
            <p:nvPr/>
          </p:nvCxnSpPr>
          <p:spPr>
            <a:xfrm>
              <a:off x="3937313" y="1576578"/>
              <a:ext cx="177800" cy="3429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084252" y="1386078"/>
              <a:ext cx="302895" cy="5334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3917980" y="4731639"/>
            <a:ext cx="449834" cy="533400"/>
            <a:chOff x="3937313" y="1386078"/>
            <a:chExt cx="449834" cy="533400"/>
          </a:xfrm>
        </p:grpSpPr>
        <p:cxnSp>
          <p:nvCxnSpPr>
            <p:cNvPr id="40" name="Straight Connector 39"/>
            <p:cNvCxnSpPr/>
            <p:nvPr/>
          </p:nvCxnSpPr>
          <p:spPr>
            <a:xfrm>
              <a:off x="3937313" y="1576578"/>
              <a:ext cx="177800" cy="3429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084252" y="1386078"/>
              <a:ext cx="302895" cy="5334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232936" y="6324600"/>
            <a:ext cx="7001728" cy="458755"/>
            <a:chOff x="232936" y="6324600"/>
            <a:chExt cx="7001728" cy="458755"/>
          </a:xfrm>
        </p:grpSpPr>
        <p:sp>
          <p:nvSpPr>
            <p:cNvPr id="44" name="TextBox 43"/>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828382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702" y="0"/>
            <a:ext cx="3783394" cy="2520168"/>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20</a:t>
            </a:r>
          </a:p>
        </p:txBody>
      </p:sp>
      <p:sp>
        <p:nvSpPr>
          <p:cNvPr id="7" name="Content Placeholder 6"/>
          <p:cNvSpPr txBox="1">
            <a:spLocks/>
          </p:cNvSpPr>
          <p:nvPr/>
        </p:nvSpPr>
        <p:spPr>
          <a:xfrm>
            <a:off x="533400" y="2819400"/>
            <a:ext cx="7391400" cy="3429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dirty="0">
                <a:solidFill>
                  <a:srgbClr val="7F7F7F"/>
                </a:solidFill>
                <a:latin typeface="Arial"/>
                <a:cs typeface="Arial"/>
              </a:rPr>
              <a:t>Can the misuse of prescription stimulants improve your grades?</a:t>
            </a:r>
          </a:p>
          <a:p>
            <a:pPr marL="514350" indent="-514350">
              <a:buFont typeface="+mj-lt"/>
              <a:buAutoNum type="arabicPeriod"/>
            </a:pPr>
            <a:r>
              <a:rPr lang="en-US" sz="2400" dirty="0">
                <a:solidFill>
                  <a:srgbClr val="7F7F7F"/>
                </a:solidFill>
                <a:latin typeface="Arial"/>
                <a:cs typeface="Arial"/>
              </a:rPr>
              <a:t>When you ask a friend or peer for their medication, how do you think this request makes them feel?</a:t>
            </a:r>
          </a:p>
          <a:p>
            <a:pPr marL="514350" indent="-514350">
              <a:buFont typeface="+mj-lt"/>
              <a:buAutoNum type="arabicPeriod"/>
            </a:pPr>
            <a:endParaRPr lang="en-US" sz="2400" dirty="0">
              <a:solidFill>
                <a:schemeClr val="tx1">
                  <a:lumMod val="65000"/>
                  <a:lumOff val="35000"/>
                </a:schemeClr>
              </a:solidFill>
            </a:endParaRPr>
          </a:p>
        </p:txBody>
      </p:sp>
      <p:sp>
        <p:nvSpPr>
          <p:cNvPr id="12" name="TextBox 11"/>
          <p:cNvSpPr txBox="1"/>
          <p:nvPr/>
        </p:nvSpPr>
        <p:spPr>
          <a:xfrm>
            <a:off x="533400" y="2143780"/>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14"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p:cNvSpPr txBox="1">
            <a:spLocks/>
          </p:cNvSpPr>
          <p:nvPr/>
        </p:nvSpPr>
        <p:spPr>
          <a:xfrm>
            <a:off x="381000" y="990600"/>
            <a:ext cx="49882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C000"/>
                </a:solidFill>
                <a:latin typeface="Arial"/>
                <a:cs typeface="Arial"/>
              </a:rPr>
              <a:t>Module 2: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6"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3" name="Group 12"/>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67219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23</a:t>
            </a:fld>
            <a:endParaRPr lang="en-US"/>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56708" y="1295400"/>
            <a:ext cx="4239491" cy="4738255"/>
          </a:xfrm>
          <a:prstGeom prst="rect">
            <a:avLst/>
          </a:prstGeom>
        </p:spPr>
      </p:pic>
      <p:sp>
        <p:nvSpPr>
          <p:cNvPr id="5" name="Rounded Rectangular Callout 4"/>
          <p:cNvSpPr/>
          <p:nvPr/>
        </p:nvSpPr>
        <p:spPr>
          <a:xfrm>
            <a:off x="457200" y="838200"/>
            <a:ext cx="3610873" cy="1524000"/>
          </a:xfrm>
          <a:prstGeom prst="wedgeRoundRectCallout">
            <a:avLst>
              <a:gd name="adj1" fmla="val -46500"/>
              <a:gd name="adj2" fmla="val -81015"/>
              <a:gd name="adj3" fmla="val 16667"/>
            </a:avLst>
          </a:prstGeom>
          <a:solidFill>
            <a:schemeClr val="bg1">
              <a:lumMod val="8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2">
                    <a:lumMod val="75000"/>
                  </a:schemeClr>
                </a:solidFill>
                <a:latin typeface="Arial" panose="020B0604020202020204" pitchFamily="34" charset="0"/>
                <a:cs typeface="Arial" panose="020B0604020202020204" pitchFamily="34" charset="0"/>
              </a:rPr>
              <a:t>When we ask someone to share their medication, they may perceive it as you…</a:t>
            </a:r>
          </a:p>
        </p:txBody>
      </p:sp>
      <p:sp>
        <p:nvSpPr>
          <p:cNvPr id="6" name="Rounded Rectangular Callout 5"/>
          <p:cNvSpPr/>
          <p:nvPr/>
        </p:nvSpPr>
        <p:spPr>
          <a:xfrm>
            <a:off x="609599" y="3272118"/>
            <a:ext cx="2847109" cy="842682"/>
          </a:xfrm>
          <a:prstGeom prst="wedgeRoundRectCallout">
            <a:avLst>
              <a:gd name="adj1" fmla="val 66767"/>
              <a:gd name="adj2" fmla="val -39071"/>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lumMod val="50000"/>
                    <a:lumOff val="50000"/>
                  </a:schemeClr>
                </a:solidFill>
                <a:latin typeface="Arial" panose="020B0604020202020204" pitchFamily="34" charset="0"/>
                <a:cs typeface="Arial" panose="020B0604020202020204" pitchFamily="34" charset="0"/>
              </a:rPr>
              <a:t>Using our friendship to obtain drugs…</a:t>
            </a:r>
          </a:p>
        </p:txBody>
      </p:sp>
      <p:sp>
        <p:nvSpPr>
          <p:cNvPr id="7" name="Rounded Rectangular Callout 6"/>
          <p:cNvSpPr/>
          <p:nvPr/>
        </p:nvSpPr>
        <p:spPr>
          <a:xfrm>
            <a:off x="1046899" y="4865595"/>
            <a:ext cx="2431473" cy="842682"/>
          </a:xfrm>
          <a:prstGeom prst="wedgeRoundRectCallout">
            <a:avLst>
              <a:gd name="adj1" fmla="val 66767"/>
              <a:gd name="adj2" fmla="val -39071"/>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lumMod val="50000"/>
                    <a:lumOff val="50000"/>
                  </a:schemeClr>
                </a:solidFill>
                <a:latin typeface="Arial" panose="020B0604020202020204" pitchFamily="34" charset="0"/>
                <a:cs typeface="Arial" panose="020B0604020202020204" pitchFamily="34" charset="0"/>
              </a:rPr>
              <a:t>Disrespecting my health needs…</a:t>
            </a:r>
          </a:p>
        </p:txBody>
      </p:sp>
      <p:sp>
        <p:nvSpPr>
          <p:cNvPr id="8" name="Rounded Rectangular Callout 7"/>
          <p:cNvSpPr/>
          <p:nvPr/>
        </p:nvSpPr>
        <p:spPr>
          <a:xfrm>
            <a:off x="6712527" y="1011382"/>
            <a:ext cx="2126673" cy="1066800"/>
          </a:xfrm>
          <a:prstGeom prst="wedgeRoundRectCallout">
            <a:avLst>
              <a:gd name="adj1" fmla="val -45484"/>
              <a:gd name="adj2" fmla="val 103966"/>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tx1">
                    <a:lumMod val="50000"/>
                    <a:lumOff val="50000"/>
                  </a:schemeClr>
                </a:solidFill>
                <a:latin typeface="Arial" panose="020B0604020202020204" pitchFamily="34" charset="0"/>
                <a:cs typeface="Arial" panose="020B0604020202020204" pitchFamily="34" charset="0"/>
              </a:rPr>
              <a:t>Putting me at risk for getting in trouble…</a:t>
            </a:r>
          </a:p>
        </p:txBody>
      </p:sp>
      <p:grpSp>
        <p:nvGrpSpPr>
          <p:cNvPr id="10" name="Group 9"/>
          <p:cNvGrpSpPr/>
          <p:nvPr/>
        </p:nvGrpSpPr>
        <p:grpSpPr>
          <a:xfrm>
            <a:off x="232936" y="6324600"/>
            <a:ext cx="7001728" cy="458755"/>
            <a:chOff x="232936" y="6324600"/>
            <a:chExt cx="7001728" cy="458755"/>
          </a:xfrm>
        </p:grpSpPr>
        <p:sp>
          <p:nvSpPr>
            <p:cNvPr id="11" name="TextBox 10"/>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690598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702" y="0"/>
            <a:ext cx="3783394" cy="2520168"/>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22</a:t>
            </a:r>
          </a:p>
        </p:txBody>
      </p:sp>
      <p:sp>
        <p:nvSpPr>
          <p:cNvPr id="7" name="Content Placeholder 6"/>
          <p:cNvSpPr txBox="1">
            <a:spLocks/>
          </p:cNvSpPr>
          <p:nvPr/>
        </p:nvSpPr>
        <p:spPr>
          <a:xfrm>
            <a:off x="533400" y="2819400"/>
            <a:ext cx="7391400" cy="3429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dirty="0">
                <a:solidFill>
                  <a:srgbClr val="7F7F7F"/>
                </a:solidFill>
                <a:latin typeface="Arial"/>
                <a:cs typeface="Arial"/>
              </a:rPr>
              <a:t>Can the misuse of prescription stimulants improve your grades?</a:t>
            </a:r>
          </a:p>
          <a:p>
            <a:pPr marL="514350" indent="-514350">
              <a:buFont typeface="+mj-lt"/>
              <a:buAutoNum type="arabicPeriod"/>
            </a:pPr>
            <a:r>
              <a:rPr lang="en-US" sz="2400" dirty="0">
                <a:solidFill>
                  <a:srgbClr val="7F7F7F"/>
                </a:solidFill>
                <a:latin typeface="Arial"/>
                <a:cs typeface="Arial"/>
              </a:rPr>
              <a:t>When you ask a friend or peer for their medication, how do you think this request makes them feel?</a:t>
            </a:r>
          </a:p>
          <a:p>
            <a:pPr marL="514350" indent="-514350">
              <a:buFont typeface="+mj-lt"/>
              <a:buAutoNum type="arabicPeriod"/>
            </a:pPr>
            <a:r>
              <a:rPr lang="en-US" sz="2400" dirty="0">
                <a:solidFill>
                  <a:srgbClr val="7F7F7F"/>
                </a:solidFill>
                <a:latin typeface="Arial"/>
                <a:cs typeface="Arial"/>
              </a:rPr>
              <a:t>Is mixing alcohol with prescription stimulants       a big deal?</a:t>
            </a:r>
          </a:p>
          <a:p>
            <a:pPr marL="514350" indent="-514350">
              <a:buFont typeface="+mj-lt"/>
              <a:buAutoNum type="arabicPeriod"/>
            </a:pPr>
            <a:endParaRPr lang="en-US" sz="2400" dirty="0">
              <a:solidFill>
                <a:schemeClr val="tx1">
                  <a:lumMod val="65000"/>
                  <a:lumOff val="35000"/>
                </a:schemeClr>
              </a:solidFill>
            </a:endParaRPr>
          </a:p>
        </p:txBody>
      </p:sp>
      <p:sp>
        <p:nvSpPr>
          <p:cNvPr id="12" name="TextBox 11"/>
          <p:cNvSpPr txBox="1"/>
          <p:nvPr/>
        </p:nvSpPr>
        <p:spPr>
          <a:xfrm>
            <a:off x="533400" y="2143780"/>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14"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p:cNvSpPr txBox="1">
            <a:spLocks/>
          </p:cNvSpPr>
          <p:nvPr/>
        </p:nvSpPr>
        <p:spPr>
          <a:xfrm>
            <a:off x="381000" y="990600"/>
            <a:ext cx="49882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C000"/>
                </a:solidFill>
                <a:latin typeface="Arial"/>
                <a:cs typeface="Arial"/>
              </a:rPr>
              <a:t>Module 2: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6"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3" name="Group 12"/>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38202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25</a:t>
            </a:fld>
            <a:endParaRPr lang="en-US"/>
          </a:p>
        </p:txBody>
      </p:sp>
      <p:sp>
        <p:nvSpPr>
          <p:cNvPr id="4" name="TextBox 3"/>
          <p:cNvSpPr txBox="1"/>
          <p:nvPr/>
        </p:nvSpPr>
        <p:spPr>
          <a:xfrm>
            <a:off x="217604" y="221240"/>
            <a:ext cx="8153400" cy="1077218"/>
          </a:xfrm>
          <a:prstGeom prst="rect">
            <a:avLst/>
          </a:prstGeom>
          <a:noFill/>
        </p:spPr>
        <p:txBody>
          <a:bodyPr wrap="square" rtlCol="0">
            <a:spAutoFit/>
          </a:bodyPr>
          <a:lstStyle/>
          <a:p>
            <a:r>
              <a:rPr lang="en-US" sz="3200">
                <a:solidFill>
                  <a:schemeClr val="tx1">
                    <a:lumMod val="50000"/>
                    <a:lumOff val="50000"/>
                  </a:schemeClr>
                </a:solidFill>
                <a:latin typeface="Arial" panose="020B0604020202020204" pitchFamily="34" charset="0"/>
                <a:cs typeface="Arial" panose="020B0604020202020204" pitchFamily="34" charset="0"/>
              </a:rPr>
              <a:t>Mixing alcohol and prescription stimulants sends the body mixed messages…</a:t>
            </a:r>
            <a:endParaRPr lang="en-US" sz="3200" b="1">
              <a:solidFill>
                <a:schemeClr val="tx1">
                  <a:lumMod val="50000"/>
                  <a:lumOff val="50000"/>
                </a:schemeClr>
              </a:solidFill>
            </a:endParaRPr>
          </a:p>
        </p:txBody>
      </p:sp>
      <p:pic>
        <p:nvPicPr>
          <p:cNvPr id="13" name="Picture 7" descr="Pill bottle and alcoh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62627" y="1700070"/>
            <a:ext cx="2368677" cy="31586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pic>
      <p:sp>
        <p:nvSpPr>
          <p:cNvPr id="14" name="Rounded Rectangular Callout 13"/>
          <p:cNvSpPr/>
          <p:nvPr/>
        </p:nvSpPr>
        <p:spPr>
          <a:xfrm>
            <a:off x="5823204" y="1786110"/>
            <a:ext cx="2482596" cy="607130"/>
          </a:xfrm>
          <a:prstGeom prst="wedgeRoundRectCallout">
            <a:avLst>
              <a:gd name="adj1" fmla="val -43365"/>
              <a:gd name="adj2" fmla="val 104606"/>
              <a:gd name="adj3" fmla="val 16667"/>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65000"/>
                    <a:lumOff val="35000"/>
                  </a:schemeClr>
                </a:solidFill>
                <a:latin typeface="Arial" panose="020B0604020202020204" pitchFamily="34" charset="0"/>
                <a:cs typeface="Arial" panose="020B0604020202020204" pitchFamily="34" charset="0"/>
              </a:rPr>
              <a:t>Decreases heart rate</a:t>
            </a:r>
          </a:p>
        </p:txBody>
      </p:sp>
      <p:sp>
        <p:nvSpPr>
          <p:cNvPr id="15" name="Rounded Rectangular Callout 14"/>
          <p:cNvSpPr/>
          <p:nvPr/>
        </p:nvSpPr>
        <p:spPr>
          <a:xfrm>
            <a:off x="5998332" y="3352800"/>
            <a:ext cx="2993268" cy="753179"/>
          </a:xfrm>
          <a:prstGeom prst="wedgeRoundRectCallout">
            <a:avLst>
              <a:gd name="adj1" fmla="val -60892"/>
              <a:gd name="adj2" fmla="val -47884"/>
              <a:gd name="adj3" fmla="val 16667"/>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65000"/>
                    <a:lumOff val="35000"/>
                  </a:schemeClr>
                </a:solidFill>
                <a:latin typeface="Arial" panose="020B0604020202020204" pitchFamily="34" charset="0"/>
                <a:cs typeface="Arial" panose="020B0604020202020204" pitchFamily="34" charset="0"/>
              </a:rPr>
              <a:t>Slows messages between body and brain…</a:t>
            </a:r>
          </a:p>
        </p:txBody>
      </p:sp>
      <p:sp>
        <p:nvSpPr>
          <p:cNvPr id="16" name="Rounded Rectangular Callout 15"/>
          <p:cNvSpPr/>
          <p:nvPr/>
        </p:nvSpPr>
        <p:spPr>
          <a:xfrm>
            <a:off x="891407" y="2799188"/>
            <a:ext cx="2289048" cy="525621"/>
          </a:xfrm>
          <a:prstGeom prst="wedgeRoundRectCallout">
            <a:avLst>
              <a:gd name="adj1" fmla="val 48182"/>
              <a:gd name="adj2" fmla="val 121391"/>
              <a:gd name="adj3" fmla="val 16667"/>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65000"/>
                    <a:lumOff val="35000"/>
                  </a:schemeClr>
                </a:solidFill>
                <a:latin typeface="Arial" panose="020B0604020202020204" pitchFamily="34" charset="0"/>
                <a:cs typeface="Arial" panose="020B0604020202020204" pitchFamily="34" charset="0"/>
              </a:rPr>
              <a:t>Increases heart rate</a:t>
            </a:r>
          </a:p>
        </p:txBody>
      </p:sp>
      <p:sp>
        <p:nvSpPr>
          <p:cNvPr id="17" name="Rounded Rectangular Callout 16"/>
          <p:cNvSpPr/>
          <p:nvPr/>
        </p:nvSpPr>
        <p:spPr>
          <a:xfrm>
            <a:off x="1001135" y="3969471"/>
            <a:ext cx="2069592" cy="753179"/>
          </a:xfrm>
          <a:prstGeom prst="wedgeRoundRectCallout">
            <a:avLst>
              <a:gd name="adj1" fmla="val 62536"/>
              <a:gd name="adj2" fmla="val -30232"/>
              <a:gd name="adj3" fmla="val 16667"/>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65000"/>
                    <a:lumOff val="35000"/>
                  </a:schemeClr>
                </a:solidFill>
                <a:latin typeface="Arial" panose="020B0604020202020204" pitchFamily="34" charset="0"/>
                <a:cs typeface="Arial" panose="020B0604020202020204" pitchFamily="34" charset="0"/>
              </a:rPr>
              <a:t>Triggers “fight or flight” response…</a:t>
            </a:r>
          </a:p>
        </p:txBody>
      </p:sp>
      <p:sp>
        <p:nvSpPr>
          <p:cNvPr id="19" name="TextBox 18"/>
          <p:cNvSpPr txBox="1"/>
          <p:nvPr/>
        </p:nvSpPr>
        <p:spPr>
          <a:xfrm>
            <a:off x="1447800" y="4993055"/>
            <a:ext cx="6858000" cy="1077218"/>
          </a:xfrm>
          <a:prstGeom prst="rect">
            <a:avLst/>
          </a:prstGeom>
          <a:noFill/>
        </p:spPr>
        <p:txBody>
          <a:bodyPr wrap="square" rtlCol="0">
            <a:spAutoFit/>
          </a:bodyPr>
          <a:lstStyle/>
          <a:p>
            <a:pPr algn="r"/>
            <a:r>
              <a:rPr lang="en-US" sz="3200">
                <a:solidFill>
                  <a:schemeClr val="tx1">
                    <a:lumMod val="50000"/>
                    <a:lumOff val="50000"/>
                  </a:schemeClr>
                </a:solidFill>
                <a:latin typeface="Arial" panose="020B0604020202020204" pitchFamily="34" charset="0"/>
                <a:cs typeface="Arial" panose="020B0604020202020204" pitchFamily="34" charset="0"/>
              </a:rPr>
              <a:t>…and increases your risk for dangerous levels of intoxication</a:t>
            </a:r>
            <a:endParaRPr lang="en-US" sz="3200" b="1">
              <a:solidFill>
                <a:schemeClr val="tx1">
                  <a:lumMod val="50000"/>
                  <a:lumOff val="50000"/>
                </a:schemeClr>
              </a:solidFill>
            </a:endParaRPr>
          </a:p>
        </p:txBody>
      </p:sp>
      <p:grpSp>
        <p:nvGrpSpPr>
          <p:cNvPr id="11" name="Group 10"/>
          <p:cNvGrpSpPr/>
          <p:nvPr/>
        </p:nvGrpSpPr>
        <p:grpSpPr>
          <a:xfrm>
            <a:off x="232936" y="6324600"/>
            <a:ext cx="7001728" cy="458755"/>
            <a:chOff x="232936" y="6324600"/>
            <a:chExt cx="7001728" cy="458755"/>
          </a:xfrm>
        </p:grpSpPr>
        <p:sp>
          <p:nvSpPr>
            <p:cNvPr id="12" name="TextBox 11"/>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3861540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26</a:t>
            </a:fld>
            <a:endParaRPr lang="en-US"/>
          </a:p>
        </p:txBody>
      </p:sp>
      <p:grpSp>
        <p:nvGrpSpPr>
          <p:cNvPr id="11" name="Group 10"/>
          <p:cNvGrpSpPr/>
          <p:nvPr/>
        </p:nvGrpSpPr>
        <p:grpSpPr>
          <a:xfrm>
            <a:off x="232936" y="6324600"/>
            <a:ext cx="7001728" cy="458755"/>
            <a:chOff x="232936" y="6324600"/>
            <a:chExt cx="7001728" cy="458755"/>
          </a:xfrm>
        </p:grpSpPr>
        <p:sp>
          <p:nvSpPr>
            <p:cNvPr id="12" name="TextBox 11"/>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
        <p:nvSpPr>
          <p:cNvPr id="20" name="Title 2"/>
          <p:cNvSpPr txBox="1">
            <a:spLocks/>
          </p:cNvSpPr>
          <p:nvPr/>
        </p:nvSpPr>
        <p:spPr>
          <a:xfrm>
            <a:off x="803060" y="873312"/>
            <a:ext cx="4249366" cy="367805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solidFill>
                  <a:srgbClr val="36647E"/>
                </a:solidFill>
                <a:latin typeface="Arial"/>
                <a:cs typeface="Arial"/>
              </a:rPr>
              <a:t>Caffeine can also interact with prescription stimulants</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r="19428"/>
          <a:stretch/>
        </p:blipFill>
        <p:spPr>
          <a:xfrm>
            <a:off x="6452684" y="838200"/>
            <a:ext cx="2691316" cy="464820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7346" t="48667" r="59328" b="36674"/>
          <a:stretch/>
        </p:blipFill>
        <p:spPr>
          <a:xfrm>
            <a:off x="3276600" y="1176507"/>
            <a:ext cx="5164994" cy="5681493"/>
          </a:xfrm>
          <a:prstGeom prst="rect">
            <a:avLst/>
          </a:prstGeom>
        </p:spPr>
      </p:pic>
    </p:spTree>
    <p:custDataLst>
      <p:tags r:id="rId1"/>
    </p:custDataLst>
    <p:extLst>
      <p:ext uri="{BB962C8B-B14F-4D97-AF65-F5344CB8AC3E}">
        <p14:creationId xmlns:p14="http://schemas.microsoft.com/office/powerpoint/2010/main" val="2834972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flipH="1">
            <a:off x="990600" y="0"/>
            <a:ext cx="3124200" cy="5105400"/>
          </a:xfrm>
          <a:prstGeom prst="rect">
            <a:avLst/>
          </a:prstGeom>
        </p:spPr>
      </p:pic>
      <p:sp>
        <p:nvSpPr>
          <p:cNvPr id="8" name="Title 2"/>
          <p:cNvSpPr>
            <a:spLocks noGrp="1"/>
          </p:cNvSpPr>
          <p:nvPr>
            <p:ph type="title" idx="4294967295"/>
          </p:nvPr>
        </p:nvSpPr>
        <p:spPr>
          <a:xfrm>
            <a:off x="228600" y="1447800"/>
            <a:ext cx="4540966" cy="1981200"/>
          </a:xfrm>
          <a:prstGeom prst="rect">
            <a:avLst/>
          </a:prstGeom>
        </p:spPr>
        <p:txBody>
          <a:bodyPr>
            <a:noAutofit/>
          </a:bodyPr>
          <a:lstStyle/>
          <a:p>
            <a:pPr algn="l"/>
            <a:r>
              <a:rPr lang="en-US" b="1">
                <a:solidFill>
                  <a:srgbClr val="36647E"/>
                </a:solidFill>
                <a:latin typeface="Arial"/>
                <a:cs typeface="Arial"/>
              </a:rPr>
              <a:t>Module 3:</a:t>
            </a:r>
            <a:br>
              <a:rPr lang="en-US" b="1">
                <a:solidFill>
                  <a:srgbClr val="36647E"/>
                </a:solidFill>
                <a:latin typeface="Arial"/>
                <a:cs typeface="Arial"/>
              </a:rPr>
            </a:br>
            <a:r>
              <a:rPr lang="en-US" b="1">
                <a:solidFill>
                  <a:srgbClr val="36647E"/>
                </a:solidFill>
                <a:latin typeface="Arial"/>
                <a:cs typeface="Arial"/>
              </a:rPr>
              <a:t>Prescription Sedatives</a:t>
            </a:r>
            <a:br>
              <a:rPr lang="en-US">
                <a:solidFill>
                  <a:srgbClr val="36647E"/>
                </a:solidFill>
                <a:latin typeface="Arial"/>
                <a:cs typeface="Arial"/>
              </a:rPr>
            </a:br>
            <a:endParaRPr lang="en-US">
              <a:solidFill>
                <a:srgbClr val="36647E"/>
              </a:solidFill>
              <a:latin typeface="Arial"/>
              <a:cs typeface="Arial"/>
            </a:endParaRPr>
          </a:p>
        </p:txBody>
      </p:sp>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25</a:t>
            </a:r>
          </a:p>
        </p:txBody>
      </p:sp>
      <p:grpSp>
        <p:nvGrpSpPr>
          <p:cNvPr id="9" name="Group 8"/>
          <p:cNvGrpSpPr/>
          <p:nvPr/>
        </p:nvGrpSpPr>
        <p:grpSpPr>
          <a:xfrm>
            <a:off x="232936" y="6324600"/>
            <a:ext cx="7001728" cy="458755"/>
            <a:chOff x="232936" y="6324600"/>
            <a:chExt cx="7001728" cy="458755"/>
          </a:xfrm>
        </p:grpSpPr>
        <p:sp>
          <p:nvSpPr>
            <p:cNvPr id="11" name="TextBox 10"/>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7974" y="977629"/>
            <a:ext cx="5736338" cy="3827835"/>
          </a:xfrm>
          <a:prstGeom prst="parallelogram">
            <a:avLst/>
          </a:prstGeom>
        </p:spPr>
      </p:pic>
    </p:spTree>
    <p:custDataLst>
      <p:tags r:id="rId1"/>
    </p:custDataLst>
    <p:extLst>
      <p:ext uri="{BB962C8B-B14F-4D97-AF65-F5344CB8AC3E}">
        <p14:creationId xmlns:p14="http://schemas.microsoft.com/office/powerpoint/2010/main" val="3411088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stretch>
            <a:fillRect/>
          </a:stretch>
        </p:blipFill>
        <p:spPr>
          <a:xfrm rot="16200000" flipH="1">
            <a:off x="2687674" y="-2189126"/>
            <a:ext cx="2930457" cy="8305795"/>
          </a:xfrm>
          <a:prstGeom prst="rect">
            <a:avLst/>
          </a:prstGeom>
        </p:spPr>
      </p:pic>
      <p:sp>
        <p:nvSpPr>
          <p:cNvPr id="12" name="Title 2"/>
          <p:cNvSpPr>
            <a:spLocks noGrp="1"/>
          </p:cNvSpPr>
          <p:nvPr>
            <p:ph type="title" idx="4294967295"/>
          </p:nvPr>
        </p:nvSpPr>
        <p:spPr>
          <a:xfrm>
            <a:off x="533399" y="803343"/>
            <a:ext cx="8001001" cy="3200400"/>
          </a:xfrm>
          <a:prstGeom prst="rect">
            <a:avLst/>
          </a:prstGeom>
        </p:spPr>
        <p:txBody>
          <a:bodyPr>
            <a:noAutofit/>
          </a:bodyPr>
          <a:lstStyle/>
          <a:p>
            <a:pPr algn="l" eaLnBrk="1" hangingPunct="1"/>
            <a:r>
              <a:rPr lang="en-US" altLang="en-US" sz="4800" b="1">
                <a:solidFill>
                  <a:srgbClr val="36647E"/>
                </a:solidFill>
                <a:latin typeface="Arial"/>
                <a:cs typeface="Arial"/>
              </a:rPr>
              <a:t>Video:</a:t>
            </a:r>
            <a:br>
              <a:rPr lang="en-US" altLang="en-US" sz="4800" b="1">
                <a:solidFill>
                  <a:srgbClr val="36647E"/>
                </a:solidFill>
                <a:latin typeface="Arial"/>
                <a:cs typeface="Arial"/>
              </a:rPr>
            </a:br>
            <a:r>
              <a:rPr lang="en-US" altLang="en-US" sz="4800" b="1">
                <a:solidFill>
                  <a:srgbClr val="36647E"/>
                </a:solidFill>
                <a:latin typeface="Arial"/>
                <a:cs typeface="Arial"/>
              </a:rPr>
              <a:t>Prescription Sedatives</a:t>
            </a:r>
          </a:p>
        </p:txBody>
      </p:sp>
      <p:sp>
        <p:nvSpPr>
          <p:cNvPr id="7"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26</a:t>
            </a:r>
          </a:p>
        </p:txBody>
      </p:sp>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2" name="Picture 1"/>
          <p:cNvPicPr>
            <a:picLocks noChangeAspect="1"/>
          </p:cNvPicPr>
          <p:nvPr/>
        </p:nvPicPr>
        <p:blipFill rotWithShape="1">
          <a:blip r:embed="rId6"/>
          <a:srcRect l="20000" t="17037" r="21667" b="23704"/>
          <a:stretch/>
        </p:blipFill>
        <p:spPr>
          <a:xfrm>
            <a:off x="1595864" y="2667000"/>
            <a:ext cx="5638800" cy="3222171"/>
          </a:xfrm>
          <a:prstGeom prst="rect">
            <a:avLst/>
          </a:prstGeom>
          <a:ln>
            <a:solidFill>
              <a:schemeClr val="tx1"/>
            </a:solidFill>
          </a:ln>
        </p:spPr>
      </p:pic>
    </p:spTree>
    <p:custDataLst>
      <p:tags r:id="rId1"/>
    </p:custDataLst>
    <p:extLst>
      <p:ext uri="{BB962C8B-B14F-4D97-AF65-F5344CB8AC3E}">
        <p14:creationId xmlns:p14="http://schemas.microsoft.com/office/powerpoint/2010/main" val="206281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36</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a:solidFill>
                  <a:srgbClr val="7F7F7F"/>
                </a:solidFill>
                <a:latin typeface="Arial"/>
                <a:cs typeface="Arial"/>
              </a:rPr>
              <a:t>Some students misuse prescription sedatives for social purposes (think </a:t>
            </a:r>
            <a:r>
              <a:rPr lang="en-US" sz="2400" err="1">
                <a:solidFill>
                  <a:srgbClr val="7F7F7F"/>
                </a:solidFill>
                <a:latin typeface="Arial"/>
                <a:cs typeface="Arial"/>
              </a:rPr>
              <a:t>pregaming</a:t>
            </a:r>
            <a:r>
              <a:rPr lang="en-US" sz="2400">
                <a:solidFill>
                  <a:srgbClr val="7F7F7F"/>
                </a:solidFill>
                <a:latin typeface="Arial"/>
                <a:cs typeface="Arial"/>
              </a:rPr>
              <a:t>, partying, etc.). What is concerning with this behavior?</a:t>
            </a:r>
          </a:p>
          <a:p>
            <a:pPr marL="457200" indent="-457200">
              <a:buFont typeface="+mj-lt"/>
              <a:buAutoNum type="arabicPeriod"/>
            </a:pPr>
            <a:r>
              <a:rPr lang="en-US" sz="2400">
                <a:solidFill>
                  <a:srgbClr val="7F7F7F"/>
                </a:solidFill>
                <a:latin typeface="Arial"/>
                <a:cs typeface="Arial"/>
              </a:rPr>
              <a:t>How may self-medicating with prescription sedatives impact you both now and long-term?</a:t>
            </a:r>
          </a:p>
          <a:p>
            <a:pPr marL="457200" indent="-457200">
              <a:buFont typeface="+mj-lt"/>
              <a:buAutoNum type="arabicPeriod"/>
            </a:pPr>
            <a:r>
              <a:rPr lang="en-US" sz="2400">
                <a:solidFill>
                  <a:srgbClr val="7F7F7F"/>
                </a:solidFill>
                <a:latin typeface="Arial"/>
                <a:cs typeface="Arial"/>
              </a:rPr>
              <a:t>What are some sustainable methods to manage stress that support your well-being?</a:t>
            </a:r>
          </a:p>
        </p:txBody>
      </p:sp>
      <p:sp>
        <p:nvSpPr>
          <p:cNvPr id="12"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36647E"/>
                </a:solidFill>
                <a:latin typeface="Arial"/>
                <a:cs typeface="Arial"/>
              </a:rPr>
              <a:t>Module 3: </a:t>
            </a:r>
            <a:br>
              <a:rPr lang="en-US" b="1">
                <a:solidFill>
                  <a:srgbClr val="36647E"/>
                </a:solidFill>
                <a:latin typeface="Arial"/>
                <a:cs typeface="Arial"/>
              </a:rPr>
            </a:br>
            <a:br>
              <a:rPr lang="en-US" b="1">
                <a:solidFill>
                  <a:srgbClr val="36647E"/>
                </a:solidFill>
                <a:latin typeface="Arial"/>
                <a:cs typeface="Arial"/>
              </a:rPr>
            </a:br>
            <a:endParaRPr lang="en-US" b="1">
              <a:solidFill>
                <a:srgbClr val="36647E"/>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grpSp>
        <p:nvGrpSpPr>
          <p:cNvPr id="16" name="Group 15"/>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140591"/>
            <a:ext cx="3639887" cy="2426591"/>
          </a:xfrm>
          <a:prstGeom prst="parallelogram">
            <a:avLst/>
          </a:prstGeom>
        </p:spPr>
      </p:pic>
    </p:spTree>
    <p:custDataLst>
      <p:tags r:id="rId1"/>
    </p:custDataLst>
    <p:extLst>
      <p:ext uri="{BB962C8B-B14F-4D97-AF65-F5344CB8AC3E}">
        <p14:creationId xmlns:p14="http://schemas.microsoft.com/office/powerpoint/2010/main" val="997854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609600"/>
            <a:ext cx="8229600" cy="1143000"/>
          </a:xfrm>
          <a:prstGeom prst="rect">
            <a:avLst/>
          </a:prstGeom>
        </p:spPr>
        <p:txBody>
          <a:bodyPr>
            <a:normAutofit/>
          </a:bodyPr>
          <a:lstStyle/>
          <a:p>
            <a:r>
              <a:rPr lang="en-US" sz="4800" b="1">
                <a:solidFill>
                  <a:srgbClr val="36647E"/>
                </a:solidFill>
                <a:latin typeface="Arial"/>
                <a:cs typeface="Arial"/>
              </a:rPr>
              <a:t>Misusing medication is:</a:t>
            </a:r>
          </a:p>
        </p:txBody>
      </p:sp>
      <p:sp>
        <p:nvSpPr>
          <p:cNvPr id="7" name="Content Placeholder 6"/>
          <p:cNvSpPr>
            <a:spLocks noGrp="1"/>
          </p:cNvSpPr>
          <p:nvPr>
            <p:ph idx="4294967295"/>
          </p:nvPr>
        </p:nvSpPr>
        <p:spPr>
          <a:xfrm>
            <a:off x="533400" y="3104821"/>
            <a:ext cx="1981200" cy="1524000"/>
          </a:xfrm>
          <a:prstGeom prst="rect">
            <a:avLst/>
          </a:prstGeom>
        </p:spPr>
        <p:txBody>
          <a:bodyPr>
            <a:noAutofit/>
          </a:bodyPr>
          <a:lstStyle/>
          <a:p>
            <a:pPr marL="0" indent="0" algn="ctr">
              <a:buNone/>
            </a:pPr>
            <a:r>
              <a:rPr lang="en-US" sz="2800">
                <a:solidFill>
                  <a:schemeClr val="tx1">
                    <a:lumMod val="50000"/>
                    <a:lumOff val="50000"/>
                  </a:schemeClr>
                </a:solidFill>
                <a:latin typeface="Arial"/>
                <a:cs typeface="Arial"/>
              </a:rPr>
              <a:t>Taking more than prescribed</a:t>
            </a:r>
          </a:p>
        </p:txBody>
      </p:sp>
      <p:sp>
        <p:nvSpPr>
          <p:cNvPr id="9" name="TextBox 8"/>
          <p:cNvSpPr txBox="1"/>
          <p:nvPr/>
        </p:nvSpPr>
        <p:spPr>
          <a:xfrm>
            <a:off x="1981200" y="5144869"/>
            <a:ext cx="5713560" cy="646331"/>
          </a:xfrm>
          <a:prstGeom prst="rect">
            <a:avLst/>
          </a:prstGeom>
          <a:noFill/>
        </p:spPr>
        <p:txBody>
          <a:bodyPr wrap="none" rtlCol="0">
            <a:spAutoFit/>
          </a:bodyPr>
          <a:lstStyle/>
          <a:p>
            <a:r>
              <a:rPr lang="en-US" sz="3600" i="1">
                <a:solidFill>
                  <a:srgbClr val="36647E"/>
                </a:solidFill>
                <a:latin typeface="Arial"/>
                <a:cs typeface="Arial"/>
              </a:rPr>
              <a:t>Regardless of intentions…</a:t>
            </a:r>
          </a:p>
        </p:txBody>
      </p:sp>
      <p:sp>
        <p:nvSpPr>
          <p:cNvPr id="6" name="Content Placeholder 6"/>
          <p:cNvSpPr txBox="1">
            <a:spLocks/>
          </p:cNvSpPr>
          <p:nvPr/>
        </p:nvSpPr>
        <p:spPr>
          <a:xfrm>
            <a:off x="2819400" y="3104821"/>
            <a:ext cx="2895600" cy="1905000"/>
          </a:xfrm>
          <a:prstGeom prst="rect">
            <a:avLst/>
          </a:prstGeom>
        </p:spPr>
        <p:txBody>
          <a:bodyPr vert="horz" lIns="91440" tIns="45720" rIns="91440" bIns="45720" rtlCol="0">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300" b="0" i="0" u="none" strike="noStrike" kern="1200" cap="none" spc="0" normalizeH="0" baseline="0" noProof="0">
                <a:ln>
                  <a:noFill/>
                </a:ln>
                <a:solidFill>
                  <a:srgbClr val="7F7F7F"/>
                </a:solidFill>
                <a:effectLst/>
                <a:uLnTx/>
                <a:uFillTx/>
                <a:latin typeface="Arial"/>
                <a:ea typeface="+mn-ea"/>
                <a:cs typeface="Arial"/>
              </a:rPr>
              <a:t>Taking medication for a reason different than prescribed</a:t>
            </a:r>
          </a:p>
        </p:txBody>
      </p:sp>
      <p:sp>
        <p:nvSpPr>
          <p:cNvPr id="8" name="Content Placeholder 6"/>
          <p:cNvSpPr txBox="1">
            <a:spLocks/>
          </p:cNvSpPr>
          <p:nvPr/>
        </p:nvSpPr>
        <p:spPr>
          <a:xfrm>
            <a:off x="5791200" y="3104821"/>
            <a:ext cx="2895600" cy="1447800"/>
          </a:xfrm>
          <a:prstGeom prst="rect">
            <a:avLst/>
          </a:prstGeom>
        </p:spPr>
        <p:txBody>
          <a:bodyPr vert="horz" lIns="91440" tIns="45720" rIns="91440" bIns="45720" rtlCol="0">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300" b="0" i="0" u="none" strike="noStrike" kern="1200" cap="none" spc="0" normalizeH="0" baseline="0" noProof="0">
                <a:ln>
                  <a:noFill/>
                </a:ln>
                <a:solidFill>
                  <a:srgbClr val="7F7F7F"/>
                </a:solidFill>
                <a:effectLst/>
                <a:uLnTx/>
                <a:uFillTx/>
                <a:latin typeface="Arial"/>
                <a:ea typeface="+mn-ea"/>
                <a:cs typeface="Arial"/>
              </a:rPr>
              <a:t>Sharing or taking someone else’s medication</a:t>
            </a:r>
          </a:p>
        </p:txBody>
      </p:sp>
      <p:pic>
        <p:nvPicPr>
          <p:cNvPr id="2" name="Picture 1"/>
          <p:cNvPicPr>
            <a:picLocks noChangeAspect="1"/>
          </p:cNvPicPr>
          <p:nvPr/>
        </p:nvPicPr>
        <p:blipFill>
          <a:blip r:embed="rId4"/>
          <a:stretch>
            <a:fillRect/>
          </a:stretch>
        </p:blipFill>
        <p:spPr>
          <a:xfrm>
            <a:off x="914400" y="1752600"/>
            <a:ext cx="1244600" cy="1244600"/>
          </a:xfrm>
          <a:prstGeom prst="rect">
            <a:avLst/>
          </a:prstGeom>
        </p:spPr>
      </p:pic>
      <p:pic>
        <p:nvPicPr>
          <p:cNvPr id="3" name="Picture 2"/>
          <p:cNvPicPr>
            <a:picLocks noChangeAspect="1"/>
          </p:cNvPicPr>
          <p:nvPr/>
        </p:nvPicPr>
        <p:blipFill>
          <a:blip r:embed="rId5"/>
          <a:stretch>
            <a:fillRect/>
          </a:stretch>
        </p:blipFill>
        <p:spPr>
          <a:xfrm>
            <a:off x="3581400" y="1752600"/>
            <a:ext cx="1244600" cy="1244600"/>
          </a:xfrm>
          <a:prstGeom prst="rect">
            <a:avLst/>
          </a:prstGeom>
        </p:spPr>
      </p:pic>
      <p:pic>
        <p:nvPicPr>
          <p:cNvPr id="4" name="Picture 3"/>
          <p:cNvPicPr>
            <a:picLocks noChangeAspect="1"/>
          </p:cNvPicPr>
          <p:nvPr/>
        </p:nvPicPr>
        <p:blipFill>
          <a:blip r:embed="rId6"/>
          <a:stretch>
            <a:fillRect/>
          </a:stretch>
        </p:blipFill>
        <p:spPr>
          <a:xfrm>
            <a:off x="6553200" y="1752600"/>
            <a:ext cx="1244600" cy="1244600"/>
          </a:xfrm>
          <a:prstGeom prst="rect">
            <a:avLst/>
          </a:prstGeom>
        </p:spPr>
      </p:pic>
      <p:sp>
        <p:nvSpPr>
          <p:cNvPr id="12"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3</a:t>
            </a:r>
          </a:p>
        </p:txBody>
      </p:sp>
      <p:grpSp>
        <p:nvGrpSpPr>
          <p:cNvPr id="13" name="Group 12"/>
          <p:cNvGrpSpPr/>
          <p:nvPr/>
        </p:nvGrpSpPr>
        <p:grpSpPr>
          <a:xfrm>
            <a:off x="232936" y="6324600"/>
            <a:ext cx="7001728" cy="458755"/>
            <a:chOff x="232936" y="6324600"/>
            <a:chExt cx="7001728" cy="458755"/>
          </a:xfrm>
        </p:grpSpPr>
        <p:sp>
          <p:nvSpPr>
            <p:cNvPr id="14" name="TextBox 13"/>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3184976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36</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a:solidFill>
                  <a:srgbClr val="7F7F7F"/>
                </a:solidFill>
                <a:latin typeface="Arial"/>
                <a:cs typeface="Arial"/>
              </a:rPr>
              <a:t>Some students misuse prescription sedatives for social purposes (think </a:t>
            </a:r>
            <a:r>
              <a:rPr lang="en-US" sz="2400" err="1">
                <a:solidFill>
                  <a:srgbClr val="7F7F7F"/>
                </a:solidFill>
                <a:latin typeface="Arial"/>
                <a:cs typeface="Arial"/>
              </a:rPr>
              <a:t>pregaming</a:t>
            </a:r>
            <a:r>
              <a:rPr lang="en-US" sz="2400">
                <a:solidFill>
                  <a:srgbClr val="7F7F7F"/>
                </a:solidFill>
                <a:latin typeface="Arial"/>
                <a:cs typeface="Arial"/>
              </a:rPr>
              <a:t>, partying, etc.). What is concerning with this behavior?</a:t>
            </a:r>
          </a:p>
        </p:txBody>
      </p:sp>
      <p:sp>
        <p:nvSpPr>
          <p:cNvPr id="12"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36647E"/>
                </a:solidFill>
                <a:latin typeface="Arial"/>
                <a:cs typeface="Arial"/>
              </a:rPr>
              <a:t>Module 3: </a:t>
            </a:r>
            <a:br>
              <a:rPr lang="en-US" b="1">
                <a:solidFill>
                  <a:srgbClr val="36647E"/>
                </a:solidFill>
                <a:latin typeface="Arial"/>
                <a:cs typeface="Arial"/>
              </a:rPr>
            </a:br>
            <a:br>
              <a:rPr lang="en-US" b="1">
                <a:solidFill>
                  <a:srgbClr val="36647E"/>
                </a:solidFill>
                <a:latin typeface="Arial"/>
                <a:cs typeface="Arial"/>
              </a:rPr>
            </a:br>
            <a:endParaRPr lang="en-US" b="1">
              <a:solidFill>
                <a:srgbClr val="36647E"/>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grpSp>
        <p:nvGrpSpPr>
          <p:cNvPr id="16" name="Group 15"/>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140591"/>
            <a:ext cx="3639887" cy="2426591"/>
          </a:xfrm>
          <a:prstGeom prst="parallelogram">
            <a:avLst/>
          </a:prstGeom>
        </p:spPr>
      </p:pic>
    </p:spTree>
    <p:custDataLst>
      <p:tags r:id="rId1"/>
    </p:custDataLst>
    <p:extLst>
      <p:ext uri="{BB962C8B-B14F-4D97-AF65-F5344CB8AC3E}">
        <p14:creationId xmlns:p14="http://schemas.microsoft.com/office/powerpoint/2010/main" val="3551945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452"/>
          <a:stretch/>
        </p:blipFill>
        <p:spPr>
          <a:xfrm>
            <a:off x="914400" y="1981200"/>
            <a:ext cx="7543800" cy="3581400"/>
          </a:xfrm>
          <a:prstGeom prst="ellipse">
            <a:avLst/>
          </a:prstGeom>
        </p:spPr>
      </p:pic>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31</a:t>
            </a:fld>
            <a:endParaRPr lang="en-US"/>
          </a:p>
        </p:txBody>
      </p:sp>
      <p:sp>
        <p:nvSpPr>
          <p:cNvPr id="3" name="Title 2"/>
          <p:cNvSpPr txBox="1">
            <a:spLocks/>
          </p:cNvSpPr>
          <p:nvPr/>
        </p:nvSpPr>
        <p:spPr>
          <a:xfrm>
            <a:off x="457200" y="457200"/>
            <a:ext cx="8839200" cy="2057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a:solidFill>
                  <a:srgbClr val="36647E"/>
                </a:solidFill>
                <a:latin typeface="Arial"/>
                <a:cs typeface="Arial"/>
              </a:rPr>
              <a:t>Mixing alcohol with prescription sedatives intensifies</a:t>
            </a:r>
            <a:r>
              <a:rPr lang="en-US" sz="4000">
                <a:solidFill>
                  <a:schemeClr val="accent1">
                    <a:lumMod val="75000"/>
                  </a:schemeClr>
                </a:solidFill>
                <a:latin typeface="Arial"/>
                <a:cs typeface="Arial"/>
              </a:rPr>
              <a:t> </a:t>
            </a:r>
            <a:r>
              <a:rPr lang="en-US" sz="4000">
                <a:solidFill>
                  <a:srgbClr val="36647E"/>
                </a:solidFill>
                <a:latin typeface="Arial"/>
                <a:cs typeface="Arial"/>
              </a:rPr>
              <a:t>their </a:t>
            </a:r>
            <a:r>
              <a:rPr lang="en-US" sz="4000" b="1">
                <a:solidFill>
                  <a:srgbClr val="00B0F0"/>
                </a:solidFill>
                <a:latin typeface="Arial"/>
                <a:cs typeface="Arial"/>
              </a:rPr>
              <a:t>harmful adverse effects</a:t>
            </a:r>
          </a:p>
        </p:txBody>
      </p:sp>
    </p:spTree>
    <p:custDataLst>
      <p:tags r:id="rId1"/>
    </p:custDataLst>
    <p:extLst>
      <p:ext uri="{BB962C8B-B14F-4D97-AF65-F5344CB8AC3E}">
        <p14:creationId xmlns:p14="http://schemas.microsoft.com/office/powerpoint/2010/main" val="3759068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flipH="1">
            <a:off x="2354036" y="-1515832"/>
            <a:ext cx="4419601" cy="9127673"/>
          </a:xfrm>
          <a:prstGeom prst="rect">
            <a:avLst/>
          </a:prstGeom>
        </p:spPr>
      </p:pic>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32</a:t>
            </a:fld>
            <a:endParaRPr lang="en-US"/>
          </a:p>
        </p:txBody>
      </p:sp>
      <p:sp>
        <p:nvSpPr>
          <p:cNvPr id="3" name="Title 2"/>
          <p:cNvSpPr txBox="1">
            <a:spLocks/>
          </p:cNvSpPr>
          <p:nvPr/>
        </p:nvSpPr>
        <p:spPr>
          <a:xfrm>
            <a:off x="457200" y="1524000"/>
            <a:ext cx="4953000" cy="4343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B0F0"/>
                </a:solidFill>
                <a:latin typeface="Arial"/>
                <a:cs typeface="Arial"/>
              </a:rPr>
              <a:t>Be aware </a:t>
            </a:r>
            <a:r>
              <a:rPr lang="en-US">
                <a:solidFill>
                  <a:srgbClr val="36647E"/>
                </a:solidFill>
                <a:latin typeface="Arial"/>
                <a:cs typeface="Arial"/>
              </a:rPr>
              <a:t>of illegally manufactured fentanyl</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171" y="762000"/>
            <a:ext cx="4495800" cy="4495800"/>
          </a:xfrm>
          <a:prstGeom prst="ellipse">
            <a:avLst/>
          </a:prstGeom>
        </p:spPr>
      </p:pic>
    </p:spTree>
    <p:custDataLst>
      <p:tags r:id="rId1"/>
    </p:custDataLst>
    <p:extLst>
      <p:ext uri="{BB962C8B-B14F-4D97-AF65-F5344CB8AC3E}">
        <p14:creationId xmlns:p14="http://schemas.microsoft.com/office/powerpoint/2010/main" val="3433655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36</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a:solidFill>
                  <a:srgbClr val="7F7F7F"/>
                </a:solidFill>
                <a:latin typeface="Arial"/>
                <a:cs typeface="Arial"/>
              </a:rPr>
              <a:t>Some students misuse prescription sedatives for social purposes (think </a:t>
            </a:r>
            <a:r>
              <a:rPr lang="en-US" sz="2400" err="1">
                <a:solidFill>
                  <a:srgbClr val="7F7F7F"/>
                </a:solidFill>
                <a:latin typeface="Arial"/>
                <a:cs typeface="Arial"/>
              </a:rPr>
              <a:t>pregaming</a:t>
            </a:r>
            <a:r>
              <a:rPr lang="en-US" sz="2400">
                <a:solidFill>
                  <a:srgbClr val="7F7F7F"/>
                </a:solidFill>
                <a:latin typeface="Arial"/>
                <a:cs typeface="Arial"/>
              </a:rPr>
              <a:t>, partying, etc.). What is concerning with this behavior?</a:t>
            </a:r>
          </a:p>
          <a:p>
            <a:pPr marL="457200" indent="-457200">
              <a:buFont typeface="+mj-lt"/>
              <a:buAutoNum type="arabicPeriod"/>
            </a:pPr>
            <a:r>
              <a:rPr lang="en-US" sz="2400">
                <a:solidFill>
                  <a:srgbClr val="7F7F7F"/>
                </a:solidFill>
                <a:latin typeface="Arial"/>
                <a:cs typeface="Arial"/>
              </a:rPr>
              <a:t>How may self-medicating with prescription sedatives impact you both now and long-term?</a:t>
            </a:r>
          </a:p>
          <a:p>
            <a:pPr marL="457200" indent="-457200">
              <a:buFont typeface="+mj-lt"/>
              <a:buAutoNum type="arabicPeriod"/>
            </a:pPr>
            <a:endParaRPr lang="en-US" sz="2400">
              <a:solidFill>
                <a:srgbClr val="7F7F7F"/>
              </a:solidFill>
              <a:latin typeface="Arial"/>
              <a:cs typeface="Arial"/>
            </a:endParaRPr>
          </a:p>
        </p:txBody>
      </p:sp>
      <p:sp>
        <p:nvSpPr>
          <p:cNvPr id="12"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36647E"/>
                </a:solidFill>
                <a:latin typeface="Arial"/>
                <a:cs typeface="Arial"/>
              </a:rPr>
              <a:t>Module 3: </a:t>
            </a:r>
            <a:br>
              <a:rPr lang="en-US" b="1">
                <a:solidFill>
                  <a:srgbClr val="36647E"/>
                </a:solidFill>
                <a:latin typeface="Arial"/>
                <a:cs typeface="Arial"/>
              </a:rPr>
            </a:br>
            <a:br>
              <a:rPr lang="en-US" b="1">
                <a:solidFill>
                  <a:srgbClr val="36647E"/>
                </a:solidFill>
                <a:latin typeface="Arial"/>
                <a:cs typeface="Arial"/>
              </a:rPr>
            </a:br>
            <a:endParaRPr lang="en-US" b="1">
              <a:solidFill>
                <a:srgbClr val="36647E"/>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grpSp>
        <p:nvGrpSpPr>
          <p:cNvPr id="16" name="Group 15"/>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140591"/>
            <a:ext cx="3639887" cy="2426591"/>
          </a:xfrm>
          <a:prstGeom prst="parallelogram">
            <a:avLst/>
          </a:prstGeom>
        </p:spPr>
      </p:pic>
    </p:spTree>
    <p:custDataLst>
      <p:tags r:id="rId1"/>
    </p:custDataLst>
    <p:extLst>
      <p:ext uri="{BB962C8B-B14F-4D97-AF65-F5344CB8AC3E}">
        <p14:creationId xmlns:p14="http://schemas.microsoft.com/office/powerpoint/2010/main" val="1155182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cstate="print"/>
          <a:stretch>
            <a:fillRect/>
          </a:stretch>
        </p:blipFill>
        <p:spPr>
          <a:xfrm>
            <a:off x="0" y="1772792"/>
            <a:ext cx="9144000" cy="3810000"/>
          </a:xfrm>
          <a:prstGeom prst="rect">
            <a:avLst/>
          </a:prstGeom>
        </p:spPr>
      </p:pic>
      <p:sp>
        <p:nvSpPr>
          <p:cNvPr id="3" name="Title 2"/>
          <p:cNvSpPr>
            <a:spLocks noGrp="1"/>
          </p:cNvSpPr>
          <p:nvPr>
            <p:ph type="title" idx="4294967295"/>
          </p:nvPr>
        </p:nvSpPr>
        <p:spPr>
          <a:xfrm>
            <a:off x="381000" y="457200"/>
            <a:ext cx="8229600" cy="1143000"/>
          </a:xfrm>
          <a:prstGeom prst="rect">
            <a:avLst/>
          </a:prstGeom>
        </p:spPr>
        <p:txBody>
          <a:bodyPr>
            <a:noAutofit/>
          </a:bodyPr>
          <a:lstStyle/>
          <a:p>
            <a:pPr algn="l"/>
            <a:r>
              <a:rPr lang="en-US">
                <a:solidFill>
                  <a:srgbClr val="36647E"/>
                </a:solidFill>
                <a:latin typeface="Arial"/>
                <a:cs typeface="Arial"/>
              </a:rPr>
              <a:t>Avoid self-medicating—talk   with your healthcare provider</a:t>
            </a:r>
          </a:p>
        </p:txBody>
      </p:sp>
      <p:sp>
        <p:nvSpPr>
          <p:cNvPr id="15" name="TextBox 14"/>
          <p:cNvSpPr txBox="1"/>
          <p:nvPr/>
        </p:nvSpPr>
        <p:spPr>
          <a:xfrm>
            <a:off x="1201615" y="3954959"/>
            <a:ext cx="2303585" cy="769441"/>
          </a:xfrm>
          <a:prstGeom prst="rect">
            <a:avLst/>
          </a:prstGeom>
          <a:noFill/>
        </p:spPr>
        <p:txBody>
          <a:bodyPr wrap="square" rtlCol="0">
            <a:spAutoFit/>
          </a:bodyPr>
          <a:lstStyle/>
          <a:p>
            <a:r>
              <a:rPr lang="en-US" sz="2200" b="1">
                <a:solidFill>
                  <a:srgbClr val="36647E"/>
                </a:solidFill>
                <a:latin typeface="Arial"/>
                <a:cs typeface="Arial"/>
              </a:rPr>
              <a:t>How much and how often</a:t>
            </a:r>
          </a:p>
        </p:txBody>
      </p:sp>
      <p:grpSp>
        <p:nvGrpSpPr>
          <p:cNvPr id="4" name="Group 3"/>
          <p:cNvGrpSpPr/>
          <p:nvPr/>
        </p:nvGrpSpPr>
        <p:grpSpPr>
          <a:xfrm>
            <a:off x="228600" y="3124200"/>
            <a:ext cx="457200" cy="457200"/>
            <a:chOff x="685800" y="3411920"/>
            <a:chExt cx="457200" cy="457200"/>
          </a:xfrm>
        </p:grpSpPr>
        <p:sp>
          <p:nvSpPr>
            <p:cNvPr id="18" name="Oval 17"/>
            <p:cNvSpPr/>
            <p:nvPr/>
          </p:nvSpPr>
          <p:spPr>
            <a:xfrm>
              <a:off x="685800" y="3411920"/>
              <a:ext cx="457200" cy="457200"/>
            </a:xfrm>
            <a:prstGeom prst="ellipse">
              <a:avLst/>
            </a:prstGeom>
            <a:noFill/>
            <a:ln w="28575" cap="flat" cmpd="sng" algn="ctr">
              <a:solidFill>
                <a:srgbClr val="FAAF5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78933" y="3421559"/>
              <a:ext cx="270932" cy="430887"/>
            </a:xfrm>
            <a:prstGeom prst="rect">
              <a:avLst/>
            </a:prstGeom>
            <a:noFill/>
          </p:spPr>
          <p:txBody>
            <a:bodyPr wrap="square" rtlCol="0">
              <a:spAutoFit/>
            </a:bodyPr>
            <a:lstStyle/>
            <a:p>
              <a:r>
                <a:rPr lang="en-US" sz="2200" b="1">
                  <a:solidFill>
                    <a:srgbClr val="36647E"/>
                  </a:solidFill>
                  <a:latin typeface="Arial"/>
                  <a:cs typeface="Arial"/>
                </a:rPr>
                <a:t>1 </a:t>
              </a:r>
            </a:p>
          </p:txBody>
        </p:sp>
      </p:grpSp>
      <p:sp>
        <p:nvSpPr>
          <p:cNvPr id="22" name="TextBox 21"/>
          <p:cNvSpPr txBox="1"/>
          <p:nvPr/>
        </p:nvSpPr>
        <p:spPr>
          <a:xfrm>
            <a:off x="1902907" y="4966359"/>
            <a:ext cx="2133600" cy="430887"/>
          </a:xfrm>
          <a:prstGeom prst="rect">
            <a:avLst/>
          </a:prstGeom>
          <a:noFill/>
        </p:spPr>
        <p:txBody>
          <a:bodyPr wrap="square" rtlCol="0">
            <a:spAutoFit/>
          </a:bodyPr>
          <a:lstStyle/>
          <a:p>
            <a:r>
              <a:rPr lang="en-US" sz="2200" b="1">
                <a:solidFill>
                  <a:srgbClr val="36647E"/>
                </a:solidFill>
                <a:latin typeface="Arial"/>
                <a:cs typeface="Arial"/>
              </a:rPr>
              <a:t>Warnings</a:t>
            </a:r>
          </a:p>
        </p:txBody>
      </p:sp>
      <p:grpSp>
        <p:nvGrpSpPr>
          <p:cNvPr id="5" name="Group 4"/>
          <p:cNvGrpSpPr/>
          <p:nvPr/>
        </p:nvGrpSpPr>
        <p:grpSpPr>
          <a:xfrm>
            <a:off x="1371600" y="4953000"/>
            <a:ext cx="457200" cy="457200"/>
            <a:chOff x="1371600" y="4486161"/>
            <a:chExt cx="457200" cy="457200"/>
          </a:xfrm>
        </p:grpSpPr>
        <p:sp>
          <p:nvSpPr>
            <p:cNvPr id="23" name="Oval 22"/>
            <p:cNvSpPr/>
            <p:nvPr/>
          </p:nvSpPr>
          <p:spPr>
            <a:xfrm>
              <a:off x="1371600" y="4486161"/>
              <a:ext cx="457200" cy="457200"/>
            </a:xfrm>
            <a:prstGeom prst="ellipse">
              <a:avLst/>
            </a:prstGeom>
            <a:noFill/>
            <a:ln w="28575" cap="flat" cmpd="sng" algn="ctr">
              <a:solidFill>
                <a:srgbClr val="FAAF5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447800" y="4488359"/>
              <a:ext cx="304800" cy="430887"/>
            </a:xfrm>
            <a:prstGeom prst="rect">
              <a:avLst/>
            </a:prstGeom>
            <a:noFill/>
          </p:spPr>
          <p:txBody>
            <a:bodyPr wrap="square" rtlCol="0">
              <a:spAutoFit/>
            </a:bodyPr>
            <a:lstStyle/>
            <a:p>
              <a:r>
                <a:rPr lang="en-US" sz="2200" b="1">
                  <a:solidFill>
                    <a:srgbClr val="36647E"/>
                  </a:solidFill>
                  <a:latin typeface="Arial"/>
                  <a:cs typeface="Arial"/>
                </a:rPr>
                <a:t>3</a:t>
              </a:r>
            </a:p>
          </p:txBody>
        </p:sp>
      </p:grpSp>
      <p:sp>
        <p:nvSpPr>
          <p:cNvPr id="2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28</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00" y="2354645"/>
            <a:ext cx="4038600" cy="3028950"/>
          </a:xfrm>
          <a:prstGeom prst="rect">
            <a:avLst/>
          </a:prstGeom>
        </p:spPr>
      </p:pic>
      <p:cxnSp>
        <p:nvCxnSpPr>
          <p:cNvPr id="20" name="Straight Arrow Connector 19"/>
          <p:cNvCxnSpPr/>
          <p:nvPr/>
        </p:nvCxnSpPr>
        <p:spPr>
          <a:xfrm>
            <a:off x="3505200" y="4191000"/>
            <a:ext cx="1367413" cy="72480"/>
          </a:xfrm>
          <a:prstGeom prst="straightConnector1">
            <a:avLst/>
          </a:prstGeom>
          <a:ln w="38100">
            <a:solidFill>
              <a:srgbClr val="595959"/>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409950" y="4876800"/>
            <a:ext cx="1543050" cy="274478"/>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32936" y="6324600"/>
            <a:ext cx="7001728" cy="458755"/>
            <a:chOff x="232936" y="6324600"/>
            <a:chExt cx="7001728" cy="458755"/>
          </a:xfrm>
        </p:grpSpPr>
        <p:sp>
          <p:nvSpPr>
            <p:cNvPr id="19" name="TextBox 18"/>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grpSp>
        <p:nvGrpSpPr>
          <p:cNvPr id="26" name="Group 25"/>
          <p:cNvGrpSpPr/>
          <p:nvPr/>
        </p:nvGrpSpPr>
        <p:grpSpPr>
          <a:xfrm>
            <a:off x="637534" y="4038600"/>
            <a:ext cx="457200" cy="457200"/>
            <a:chOff x="685800" y="3411920"/>
            <a:chExt cx="457200" cy="457200"/>
          </a:xfrm>
        </p:grpSpPr>
        <p:sp>
          <p:nvSpPr>
            <p:cNvPr id="27" name="Oval 26"/>
            <p:cNvSpPr/>
            <p:nvPr/>
          </p:nvSpPr>
          <p:spPr>
            <a:xfrm>
              <a:off x="685800" y="3411920"/>
              <a:ext cx="457200" cy="457200"/>
            </a:xfrm>
            <a:prstGeom prst="ellipse">
              <a:avLst/>
            </a:prstGeom>
            <a:noFill/>
            <a:ln w="28575" cap="flat" cmpd="sng" algn="ctr">
              <a:solidFill>
                <a:srgbClr val="FAAF5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4066" y="3421559"/>
              <a:ext cx="270932" cy="430887"/>
            </a:xfrm>
            <a:prstGeom prst="rect">
              <a:avLst/>
            </a:prstGeom>
            <a:noFill/>
          </p:spPr>
          <p:txBody>
            <a:bodyPr wrap="square" rtlCol="0">
              <a:spAutoFit/>
            </a:bodyPr>
            <a:lstStyle/>
            <a:p>
              <a:r>
                <a:rPr lang="en-US" sz="2200" b="1">
                  <a:solidFill>
                    <a:srgbClr val="36647E"/>
                  </a:solidFill>
                  <a:latin typeface="Arial"/>
                  <a:cs typeface="Arial"/>
                </a:rPr>
                <a:t>2 </a:t>
              </a:r>
            </a:p>
          </p:txBody>
        </p:sp>
      </p:grpSp>
      <p:cxnSp>
        <p:nvCxnSpPr>
          <p:cNvPr id="30" name="Straight Arrow Connector 29"/>
          <p:cNvCxnSpPr/>
          <p:nvPr/>
        </p:nvCxnSpPr>
        <p:spPr>
          <a:xfrm flipV="1">
            <a:off x="3886200" y="3200400"/>
            <a:ext cx="986413" cy="144960"/>
          </a:xfrm>
          <a:prstGeom prst="straightConnector1">
            <a:avLst/>
          </a:prstGeom>
          <a:ln w="38100">
            <a:solidFill>
              <a:srgbClr val="595959"/>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38200" y="3040559"/>
            <a:ext cx="3150252" cy="769441"/>
          </a:xfrm>
          <a:prstGeom prst="rect">
            <a:avLst/>
          </a:prstGeom>
          <a:noFill/>
        </p:spPr>
        <p:txBody>
          <a:bodyPr wrap="square" rtlCol="0">
            <a:spAutoFit/>
          </a:bodyPr>
          <a:lstStyle/>
          <a:p>
            <a:r>
              <a:rPr lang="en-US" sz="2200" b="1">
                <a:solidFill>
                  <a:srgbClr val="36647E"/>
                </a:solidFill>
                <a:latin typeface="Arial"/>
                <a:cs typeface="Arial"/>
              </a:rPr>
              <a:t>Individual prescribed the medication</a:t>
            </a:r>
          </a:p>
        </p:txBody>
      </p:sp>
    </p:spTree>
    <p:custDataLst>
      <p:tags r:id="rId1"/>
    </p:custDataLst>
    <p:extLst>
      <p:ext uri="{BB962C8B-B14F-4D97-AF65-F5344CB8AC3E}">
        <p14:creationId xmlns:p14="http://schemas.microsoft.com/office/powerpoint/2010/main" val="600017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36</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a:solidFill>
                  <a:srgbClr val="7F7F7F"/>
                </a:solidFill>
                <a:latin typeface="Arial"/>
                <a:cs typeface="Arial"/>
              </a:rPr>
              <a:t>Some students misuse prescription sedatives for social purposes (think </a:t>
            </a:r>
            <a:r>
              <a:rPr lang="en-US" sz="2400" err="1">
                <a:solidFill>
                  <a:srgbClr val="7F7F7F"/>
                </a:solidFill>
                <a:latin typeface="Arial"/>
                <a:cs typeface="Arial"/>
              </a:rPr>
              <a:t>pregaming</a:t>
            </a:r>
            <a:r>
              <a:rPr lang="en-US" sz="2400">
                <a:solidFill>
                  <a:srgbClr val="7F7F7F"/>
                </a:solidFill>
                <a:latin typeface="Arial"/>
                <a:cs typeface="Arial"/>
              </a:rPr>
              <a:t>, partying, etc.). What is concerning with this behavior?</a:t>
            </a:r>
          </a:p>
          <a:p>
            <a:pPr marL="457200" indent="-457200">
              <a:buFont typeface="+mj-lt"/>
              <a:buAutoNum type="arabicPeriod"/>
            </a:pPr>
            <a:r>
              <a:rPr lang="en-US" sz="2400">
                <a:solidFill>
                  <a:srgbClr val="7F7F7F"/>
                </a:solidFill>
                <a:latin typeface="Arial"/>
                <a:cs typeface="Arial"/>
              </a:rPr>
              <a:t>How may self-medicating with prescription sedatives impact you both now and long-term?</a:t>
            </a:r>
          </a:p>
          <a:p>
            <a:pPr marL="457200" indent="-457200">
              <a:buFont typeface="+mj-lt"/>
              <a:buAutoNum type="arabicPeriod"/>
            </a:pPr>
            <a:r>
              <a:rPr lang="en-US" sz="2400">
                <a:solidFill>
                  <a:srgbClr val="7F7F7F"/>
                </a:solidFill>
                <a:latin typeface="Arial"/>
                <a:cs typeface="Arial"/>
              </a:rPr>
              <a:t>What are some sustainable methods to manage stress that support your well-being?</a:t>
            </a:r>
          </a:p>
        </p:txBody>
      </p:sp>
      <p:sp>
        <p:nvSpPr>
          <p:cNvPr id="12"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36647E"/>
                </a:solidFill>
                <a:latin typeface="Arial"/>
                <a:cs typeface="Arial"/>
              </a:rPr>
              <a:t>Module 3: </a:t>
            </a:r>
            <a:br>
              <a:rPr lang="en-US" b="1">
                <a:solidFill>
                  <a:srgbClr val="36647E"/>
                </a:solidFill>
                <a:latin typeface="Arial"/>
                <a:cs typeface="Arial"/>
              </a:rPr>
            </a:br>
            <a:br>
              <a:rPr lang="en-US" b="1">
                <a:solidFill>
                  <a:srgbClr val="36647E"/>
                </a:solidFill>
                <a:latin typeface="Arial"/>
                <a:cs typeface="Arial"/>
              </a:rPr>
            </a:br>
            <a:endParaRPr lang="en-US" b="1">
              <a:solidFill>
                <a:srgbClr val="36647E"/>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grpSp>
        <p:nvGrpSpPr>
          <p:cNvPr id="16" name="Group 15"/>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140591"/>
            <a:ext cx="3639887" cy="2426591"/>
          </a:xfrm>
          <a:prstGeom prst="parallelogram">
            <a:avLst/>
          </a:prstGeom>
        </p:spPr>
      </p:pic>
    </p:spTree>
    <p:custDataLst>
      <p:tags r:id="rId1"/>
    </p:custDataLst>
    <p:extLst>
      <p:ext uri="{BB962C8B-B14F-4D97-AF65-F5344CB8AC3E}">
        <p14:creationId xmlns:p14="http://schemas.microsoft.com/office/powerpoint/2010/main" val="2374923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36</a:t>
            </a:fld>
            <a:endParaRPr lang="en-US"/>
          </a:p>
        </p:txBody>
      </p:sp>
      <p:sp>
        <p:nvSpPr>
          <p:cNvPr id="3" name="Title 2"/>
          <p:cNvSpPr txBox="1">
            <a:spLocks/>
          </p:cNvSpPr>
          <p:nvPr/>
        </p:nvSpPr>
        <p:spPr>
          <a:xfrm>
            <a:off x="381000" y="304800"/>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a:solidFill>
                  <a:srgbClr val="36647E"/>
                </a:solidFill>
                <a:latin typeface="Arial"/>
                <a:cs typeface="Arial"/>
              </a:rPr>
              <a:t>Consider methods to manage stress that support your well-being</a:t>
            </a:r>
          </a:p>
        </p:txBody>
      </p:sp>
      <p:cxnSp>
        <p:nvCxnSpPr>
          <p:cNvPr id="5" name="Straight Connector 4"/>
          <p:cNvCxnSpPr/>
          <p:nvPr/>
        </p:nvCxnSpPr>
        <p:spPr>
          <a:xfrm>
            <a:off x="4876800" y="2158122"/>
            <a:ext cx="0" cy="3556878"/>
          </a:xfrm>
          <a:prstGeom prst="line">
            <a:avLst/>
          </a:prstGeom>
          <a:ln w="31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1366" y="4256259"/>
            <a:ext cx="1806378" cy="1806378"/>
          </a:xfrm>
          <a:prstGeom prst="ellipse">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0565" y="3697352"/>
            <a:ext cx="1908085" cy="1908085"/>
          </a:xfrm>
          <a:prstGeom prst="ellipse">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216" y="1667398"/>
            <a:ext cx="2490563" cy="2490050"/>
          </a:xfrm>
          <a:prstGeom prst="ellipse">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857" y="1667398"/>
            <a:ext cx="2680450" cy="2680450"/>
          </a:xfrm>
          <a:prstGeom prst="ellipse">
            <a:avLst/>
          </a:prstGeom>
        </p:spPr>
      </p:pic>
      <p:sp>
        <p:nvSpPr>
          <p:cNvPr id="9" name="TextBox 8"/>
          <p:cNvSpPr txBox="1"/>
          <p:nvPr/>
        </p:nvSpPr>
        <p:spPr>
          <a:xfrm>
            <a:off x="3521318" y="2266092"/>
            <a:ext cx="1617263" cy="646331"/>
          </a:xfrm>
          <a:prstGeom prst="rect">
            <a:avLst/>
          </a:prstGeom>
          <a:noFill/>
        </p:spPr>
        <p:txBody>
          <a:bodyPr wrap="square" rtlCol="0">
            <a:spAutoFit/>
          </a:bodyPr>
          <a:lstStyle/>
          <a:p>
            <a:r>
              <a:rPr lang="en-US" b="1">
                <a:solidFill>
                  <a:srgbClr val="36647E"/>
                </a:solidFill>
                <a:latin typeface="Arial" panose="020B0604020202020204" pitchFamily="34" charset="0"/>
                <a:cs typeface="Arial" panose="020B0604020202020204" pitchFamily="34" charset="0"/>
              </a:rPr>
              <a:t>Physical Activity</a:t>
            </a:r>
          </a:p>
        </p:txBody>
      </p:sp>
      <p:sp>
        <p:nvSpPr>
          <p:cNvPr id="10" name="TextBox 9"/>
          <p:cNvSpPr txBox="1"/>
          <p:nvPr/>
        </p:nvSpPr>
        <p:spPr>
          <a:xfrm>
            <a:off x="740062" y="5042650"/>
            <a:ext cx="1304496" cy="923330"/>
          </a:xfrm>
          <a:prstGeom prst="rect">
            <a:avLst/>
          </a:prstGeom>
          <a:noFill/>
        </p:spPr>
        <p:txBody>
          <a:bodyPr wrap="square" rtlCol="0">
            <a:spAutoFit/>
          </a:bodyPr>
          <a:lstStyle/>
          <a:p>
            <a:r>
              <a:rPr lang="en-US" b="1">
                <a:solidFill>
                  <a:srgbClr val="36647E"/>
                </a:solidFill>
                <a:latin typeface="Arial" panose="020B0604020202020204" pitchFamily="34" charset="0"/>
                <a:cs typeface="Arial" panose="020B0604020202020204" pitchFamily="34" charset="0"/>
              </a:rPr>
              <a:t>Trusted Friends or Adults</a:t>
            </a:r>
          </a:p>
        </p:txBody>
      </p:sp>
      <p:sp>
        <p:nvSpPr>
          <p:cNvPr id="11" name="TextBox 10"/>
          <p:cNvSpPr txBox="1"/>
          <p:nvPr/>
        </p:nvSpPr>
        <p:spPr>
          <a:xfrm>
            <a:off x="6473093" y="4328228"/>
            <a:ext cx="1680948" cy="646331"/>
          </a:xfrm>
          <a:prstGeom prst="rect">
            <a:avLst/>
          </a:prstGeom>
          <a:noFill/>
        </p:spPr>
        <p:txBody>
          <a:bodyPr wrap="square" rtlCol="0">
            <a:spAutoFit/>
          </a:bodyPr>
          <a:lstStyle/>
          <a:p>
            <a:r>
              <a:rPr lang="en-US" b="1">
                <a:solidFill>
                  <a:srgbClr val="36647E"/>
                </a:solidFill>
                <a:latin typeface="Arial" panose="020B0604020202020204" pitchFamily="34" charset="0"/>
                <a:cs typeface="Arial" panose="020B0604020202020204" pitchFamily="34" charset="0"/>
              </a:rPr>
              <a:t>Professional Care</a:t>
            </a:r>
          </a:p>
        </p:txBody>
      </p:sp>
    </p:spTree>
    <p:custDataLst>
      <p:tags r:id="rId1"/>
    </p:custDataLst>
    <p:extLst>
      <p:ext uri="{BB962C8B-B14F-4D97-AF65-F5344CB8AC3E}">
        <p14:creationId xmlns:p14="http://schemas.microsoft.com/office/powerpoint/2010/main" val="1899608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flipH="1">
            <a:off x="990600" y="0"/>
            <a:ext cx="3124200" cy="5105400"/>
          </a:xfrm>
          <a:prstGeom prst="rect">
            <a:avLst/>
          </a:prstGeom>
        </p:spPr>
      </p:pic>
      <p:sp>
        <p:nvSpPr>
          <p:cNvPr id="8" name="Title 2"/>
          <p:cNvSpPr>
            <a:spLocks noGrp="1"/>
          </p:cNvSpPr>
          <p:nvPr>
            <p:ph type="title" idx="4294967295"/>
          </p:nvPr>
        </p:nvSpPr>
        <p:spPr>
          <a:xfrm>
            <a:off x="228600" y="1447800"/>
            <a:ext cx="4540966" cy="1981200"/>
          </a:xfrm>
          <a:prstGeom prst="rect">
            <a:avLst/>
          </a:prstGeom>
        </p:spPr>
        <p:txBody>
          <a:bodyPr>
            <a:noAutofit/>
          </a:bodyPr>
          <a:lstStyle/>
          <a:p>
            <a:pPr algn="l"/>
            <a:r>
              <a:rPr lang="en-US" b="1">
                <a:solidFill>
                  <a:srgbClr val="00B0F0"/>
                </a:solidFill>
                <a:latin typeface="Arial"/>
                <a:cs typeface="Arial"/>
              </a:rPr>
              <a:t>Module 4:</a:t>
            </a:r>
            <a:br>
              <a:rPr lang="en-US" b="1">
                <a:solidFill>
                  <a:srgbClr val="00B0F0"/>
                </a:solidFill>
                <a:latin typeface="Arial"/>
                <a:cs typeface="Arial"/>
              </a:rPr>
            </a:br>
            <a:r>
              <a:rPr lang="en-US" b="1">
                <a:solidFill>
                  <a:srgbClr val="00B0F0"/>
                </a:solidFill>
                <a:latin typeface="Arial"/>
                <a:cs typeface="Arial"/>
              </a:rPr>
              <a:t>Safe Medication Practices</a:t>
            </a:r>
            <a:br>
              <a:rPr lang="en-US">
                <a:solidFill>
                  <a:srgbClr val="00B0F0"/>
                </a:solidFill>
                <a:latin typeface="Arial"/>
                <a:cs typeface="Arial"/>
              </a:rPr>
            </a:br>
            <a:br>
              <a:rPr lang="en-US">
                <a:solidFill>
                  <a:srgbClr val="00B0F0"/>
                </a:solidFill>
                <a:latin typeface="Arial"/>
                <a:cs typeface="Arial"/>
              </a:rPr>
            </a:br>
            <a:endParaRPr lang="en-US">
              <a:solidFill>
                <a:srgbClr val="00B0F0"/>
              </a:solidFill>
              <a:latin typeface="Arial"/>
              <a:cs typeface="Arial"/>
            </a:endParaRPr>
          </a:p>
        </p:txBody>
      </p:sp>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25</a:t>
            </a: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73600" y="609600"/>
            <a:ext cx="4470400" cy="3352800"/>
          </a:xfrm>
          <a:prstGeom prst="flowChartManualInput">
            <a:avLst/>
          </a:prstGeom>
        </p:spPr>
      </p:pic>
      <p:grpSp>
        <p:nvGrpSpPr>
          <p:cNvPr id="9" name="Group 8"/>
          <p:cNvGrpSpPr/>
          <p:nvPr/>
        </p:nvGrpSpPr>
        <p:grpSpPr>
          <a:xfrm>
            <a:off x="232936" y="6324600"/>
            <a:ext cx="7001728" cy="458755"/>
            <a:chOff x="232936" y="6324600"/>
            <a:chExt cx="7001728" cy="458755"/>
          </a:xfrm>
        </p:grpSpPr>
        <p:sp>
          <p:nvSpPr>
            <p:cNvPr id="11" name="TextBox 10"/>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408087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stretch>
            <a:fillRect/>
          </a:stretch>
        </p:blipFill>
        <p:spPr>
          <a:xfrm rot="16200000" flipH="1">
            <a:off x="2687674" y="-2189126"/>
            <a:ext cx="2930457" cy="8305795"/>
          </a:xfrm>
          <a:prstGeom prst="rect">
            <a:avLst/>
          </a:prstGeom>
        </p:spPr>
      </p:pic>
      <p:sp>
        <p:nvSpPr>
          <p:cNvPr id="12" name="Title 2"/>
          <p:cNvSpPr>
            <a:spLocks noGrp="1"/>
          </p:cNvSpPr>
          <p:nvPr>
            <p:ph type="title" idx="4294967295"/>
          </p:nvPr>
        </p:nvSpPr>
        <p:spPr>
          <a:xfrm>
            <a:off x="533399" y="803343"/>
            <a:ext cx="8001001" cy="3200400"/>
          </a:xfrm>
          <a:prstGeom prst="rect">
            <a:avLst/>
          </a:prstGeom>
        </p:spPr>
        <p:txBody>
          <a:bodyPr>
            <a:noAutofit/>
          </a:bodyPr>
          <a:lstStyle/>
          <a:p>
            <a:pPr algn="l" eaLnBrk="1" hangingPunct="1"/>
            <a:r>
              <a:rPr lang="en-US" altLang="en-US" sz="4800" b="1">
                <a:solidFill>
                  <a:srgbClr val="00B0F0"/>
                </a:solidFill>
                <a:latin typeface="Arial"/>
                <a:cs typeface="Arial"/>
              </a:rPr>
              <a:t>Video:</a:t>
            </a:r>
            <a:br>
              <a:rPr lang="en-US" altLang="en-US" sz="4800" b="1">
                <a:solidFill>
                  <a:srgbClr val="00B0F0"/>
                </a:solidFill>
                <a:latin typeface="Arial"/>
                <a:cs typeface="Arial"/>
              </a:rPr>
            </a:br>
            <a:r>
              <a:rPr lang="en-US" altLang="en-US" sz="4800" b="1">
                <a:solidFill>
                  <a:srgbClr val="00B0F0"/>
                </a:solidFill>
                <a:latin typeface="Arial"/>
                <a:cs typeface="Arial"/>
              </a:rPr>
              <a:t>Safe Medication Practices</a:t>
            </a:r>
          </a:p>
        </p:txBody>
      </p:sp>
      <p:sp>
        <p:nvSpPr>
          <p:cNvPr id="7"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26</a:t>
            </a:r>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76400" y="2701842"/>
            <a:ext cx="5962648" cy="3213404"/>
          </a:xfrm>
          <a:prstGeom prst="rect">
            <a:avLst/>
          </a:prstGeom>
          <a:ln>
            <a:solidFill>
              <a:schemeClr val="tx1">
                <a:lumMod val="65000"/>
                <a:lumOff val="35000"/>
              </a:schemeClr>
            </a:solidFill>
          </a:ln>
        </p:spPr>
      </p:pic>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400175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491" y="0"/>
            <a:ext cx="3779772" cy="2517755"/>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36</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dirty="0">
                <a:solidFill>
                  <a:schemeClr val="bg1">
                    <a:lumMod val="50000"/>
                  </a:schemeClr>
                </a:solidFill>
                <a:latin typeface="Arial"/>
                <a:cs typeface="Arial"/>
              </a:rPr>
              <a:t>How can we safely store and dispose of medication to limit social access?</a:t>
            </a:r>
          </a:p>
          <a:p>
            <a:pPr marL="457200" indent="-457200">
              <a:buFont typeface="+mj-lt"/>
              <a:buAutoNum type="arabicPeriod"/>
            </a:pPr>
            <a:r>
              <a:rPr lang="en-US" sz="2400" dirty="0">
                <a:solidFill>
                  <a:srgbClr val="7F7F7F"/>
                </a:solidFill>
                <a:latin typeface="Arial"/>
                <a:cs typeface="Arial"/>
              </a:rPr>
              <a:t>How do you say “no” if a friend or peer invites you to misuse medication; or, if someone asks for your medication? </a:t>
            </a:r>
            <a:endParaRPr lang="en-US" sz="2400" dirty="0">
              <a:solidFill>
                <a:schemeClr val="bg1">
                  <a:lumMod val="50000"/>
                </a:schemeClr>
              </a:solidFill>
              <a:latin typeface="Arial"/>
              <a:cs typeface="Arial"/>
            </a:endParaRPr>
          </a:p>
          <a:p>
            <a:pPr marL="457200" indent="-457200">
              <a:buFont typeface="+mj-lt"/>
              <a:buAutoNum type="arabicPeriod"/>
            </a:pPr>
            <a:r>
              <a:rPr lang="en-US" sz="2400" dirty="0">
                <a:solidFill>
                  <a:srgbClr val="7F7F7F"/>
                </a:solidFill>
                <a:latin typeface="Arial"/>
                <a:cs typeface="Arial"/>
              </a:rPr>
              <a:t>What are positive alternatives to misusing medications? </a:t>
            </a:r>
          </a:p>
          <a:p>
            <a:pPr marL="457200" indent="-457200">
              <a:buFont typeface="+mj-lt"/>
              <a:buAutoNum type="arabicPeriod"/>
            </a:pPr>
            <a:r>
              <a:rPr lang="en-US" sz="2400" dirty="0">
                <a:solidFill>
                  <a:srgbClr val="7F7F7F"/>
                </a:solidFill>
                <a:latin typeface="Arial"/>
                <a:cs typeface="Arial"/>
              </a:rPr>
              <a:t>What are some safe medication practices for life?</a:t>
            </a:r>
          </a:p>
          <a:p>
            <a:pPr marL="514350" indent="-514350">
              <a:buFont typeface="+mj-lt"/>
              <a:buAutoNum type="arabicPeriod"/>
            </a:pPr>
            <a:endParaRPr lang="en-US" sz="2400" dirty="0">
              <a:solidFill>
                <a:schemeClr val="tx1">
                  <a:lumMod val="65000"/>
                  <a:lumOff val="35000"/>
                </a:schemeClr>
              </a:solidFill>
            </a:endParaRPr>
          </a:p>
        </p:txBody>
      </p:sp>
      <p:sp>
        <p:nvSpPr>
          <p:cNvPr id="12"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B0F0"/>
                </a:solidFill>
                <a:latin typeface="Arial"/>
                <a:cs typeface="Arial"/>
              </a:rPr>
              <a:t>Module 4: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grpSp>
        <p:nvGrpSpPr>
          <p:cNvPr id="16" name="Group 15"/>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771957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380402" y="2205877"/>
            <a:ext cx="4486131" cy="2686972"/>
          </a:xfrm>
          <a:prstGeom prst="rect">
            <a:avLst/>
          </a:prstGeom>
        </p:spPr>
        <p:txBody>
          <a:bodyPr>
            <a:noAutofit/>
          </a:bodyPr>
          <a:lstStyle/>
          <a:p>
            <a:pPr marL="0" indent="0">
              <a:buNone/>
            </a:pPr>
            <a:r>
              <a:rPr lang="en-US">
                <a:solidFill>
                  <a:schemeClr val="tx1">
                    <a:lumMod val="50000"/>
                    <a:lumOff val="50000"/>
                  </a:schemeClr>
                </a:solidFill>
                <a:latin typeface="Arial"/>
                <a:cs typeface="Arial"/>
              </a:rPr>
              <a:t>Does the national epidemic of prescription drug misuse impact college students or possibly peers in your social group?</a:t>
            </a:r>
          </a:p>
          <a:p>
            <a:pPr marL="0" indent="0">
              <a:buNone/>
            </a:pPr>
            <a:endParaRPr lang="en-US">
              <a:solidFill>
                <a:schemeClr val="tx1">
                  <a:lumMod val="50000"/>
                  <a:lumOff val="50000"/>
                </a:schemeClr>
              </a:solidFill>
              <a:latin typeface="Arial"/>
              <a:cs typeface="Arial"/>
            </a:endParaRPr>
          </a:p>
          <a:p>
            <a:pPr marL="0" indent="0">
              <a:buNone/>
            </a:pPr>
            <a:endParaRPr lang="en-US">
              <a:solidFill>
                <a:schemeClr val="tx1">
                  <a:lumMod val="50000"/>
                  <a:lumOff val="50000"/>
                </a:schemeClr>
              </a:solidFill>
              <a:latin typeface="Arial"/>
              <a:cs typeface="Arial"/>
            </a:endParaRPr>
          </a:p>
        </p:txBody>
      </p:sp>
      <p:sp>
        <p:nvSpPr>
          <p:cNvPr id="12"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3</a:t>
            </a:r>
          </a:p>
        </p:txBody>
      </p:sp>
      <p:grpSp>
        <p:nvGrpSpPr>
          <p:cNvPr id="13" name="Group 12"/>
          <p:cNvGrpSpPr/>
          <p:nvPr/>
        </p:nvGrpSpPr>
        <p:grpSpPr>
          <a:xfrm>
            <a:off x="232936" y="6324600"/>
            <a:ext cx="7001728" cy="458755"/>
            <a:chOff x="232936" y="6324600"/>
            <a:chExt cx="7001728" cy="458755"/>
          </a:xfrm>
        </p:grpSpPr>
        <p:sp>
          <p:nvSpPr>
            <p:cNvPr id="14" name="TextBox 13"/>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4293" r="23222" b="30016"/>
          <a:stretch/>
        </p:blipFill>
        <p:spPr>
          <a:xfrm rot="21284243">
            <a:off x="4953000" y="1319879"/>
            <a:ext cx="2819400" cy="2015008"/>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4293" r="23222" b="30016"/>
          <a:stretch/>
        </p:blipFill>
        <p:spPr>
          <a:xfrm rot="11233943">
            <a:off x="5233147" y="3936738"/>
            <a:ext cx="2819400" cy="2015008"/>
          </a:xfrm>
          <a:prstGeom prst="rect">
            <a:avLst/>
          </a:prstGeom>
        </p:spPr>
      </p:pic>
      <p:sp>
        <p:nvSpPr>
          <p:cNvPr id="17" name="Rectangle 4"/>
          <p:cNvSpPr/>
          <p:nvPr/>
        </p:nvSpPr>
        <p:spPr>
          <a:xfrm>
            <a:off x="0" y="345446"/>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idx="4294967295"/>
          </p:nvPr>
        </p:nvSpPr>
        <p:spPr>
          <a:xfrm>
            <a:off x="76200" y="568446"/>
            <a:ext cx="8229600" cy="1143000"/>
          </a:xfrm>
          <a:prstGeom prst="rect">
            <a:avLst/>
          </a:prstGeom>
        </p:spPr>
        <p:txBody>
          <a:bodyPr>
            <a:normAutofit/>
          </a:bodyPr>
          <a:lstStyle/>
          <a:p>
            <a:pPr algn="l"/>
            <a:r>
              <a:rPr lang="en-US" b="1">
                <a:solidFill>
                  <a:srgbClr val="36647E"/>
                </a:solidFill>
                <a:latin typeface="Arial"/>
                <a:cs typeface="Arial"/>
              </a:rPr>
              <a:t>What do you think?</a:t>
            </a:r>
          </a:p>
        </p:txBody>
      </p:sp>
      <p:sp>
        <p:nvSpPr>
          <p:cNvPr id="11" name="TextBox 10"/>
          <p:cNvSpPr txBox="1"/>
          <p:nvPr/>
        </p:nvSpPr>
        <p:spPr>
          <a:xfrm>
            <a:off x="7594994" y="2300872"/>
            <a:ext cx="1163524" cy="523220"/>
          </a:xfrm>
          <a:prstGeom prst="rect">
            <a:avLst/>
          </a:prstGeom>
          <a:noFill/>
        </p:spPr>
        <p:txBody>
          <a:bodyPr wrap="none" rtlCol="0">
            <a:spAutoFit/>
          </a:bodyPr>
          <a:lstStyle/>
          <a:p>
            <a:r>
              <a:rPr lang="en-US" sz="2800" b="1" i="1">
                <a:solidFill>
                  <a:srgbClr val="36647E"/>
                </a:solidFill>
                <a:latin typeface="Arial" panose="020B0604020202020204" pitchFamily="34" charset="0"/>
                <a:cs typeface="Arial" panose="020B0604020202020204" pitchFamily="34" charset="0"/>
              </a:rPr>
              <a:t>Yes…</a:t>
            </a:r>
          </a:p>
        </p:txBody>
      </p:sp>
      <p:sp>
        <p:nvSpPr>
          <p:cNvPr id="18" name="TextBox 17"/>
          <p:cNvSpPr txBox="1"/>
          <p:nvPr/>
        </p:nvSpPr>
        <p:spPr>
          <a:xfrm>
            <a:off x="7772400" y="4447533"/>
            <a:ext cx="1023037" cy="523220"/>
          </a:xfrm>
          <a:prstGeom prst="rect">
            <a:avLst/>
          </a:prstGeom>
          <a:noFill/>
        </p:spPr>
        <p:txBody>
          <a:bodyPr wrap="none" rtlCol="0">
            <a:spAutoFit/>
          </a:bodyPr>
          <a:lstStyle/>
          <a:p>
            <a:r>
              <a:rPr lang="en-US" sz="2800" b="1" i="1">
                <a:solidFill>
                  <a:srgbClr val="36647E"/>
                </a:solidFill>
                <a:latin typeface="Arial" panose="020B0604020202020204" pitchFamily="34" charset="0"/>
                <a:cs typeface="Arial" panose="020B0604020202020204" pitchFamily="34" charset="0"/>
              </a:rPr>
              <a:t>No…</a:t>
            </a:r>
          </a:p>
        </p:txBody>
      </p:sp>
      <p:sp>
        <p:nvSpPr>
          <p:cNvPr id="19" name="TextBox 18"/>
          <p:cNvSpPr txBox="1"/>
          <p:nvPr/>
        </p:nvSpPr>
        <p:spPr>
          <a:xfrm>
            <a:off x="7687766" y="3203358"/>
            <a:ext cx="1472453" cy="830997"/>
          </a:xfrm>
          <a:prstGeom prst="rect">
            <a:avLst/>
          </a:prstGeom>
          <a:noFill/>
        </p:spPr>
        <p:txBody>
          <a:bodyPr wrap="square" rtlCol="0">
            <a:spAutoFit/>
          </a:bodyPr>
          <a:lstStyle/>
          <a:p>
            <a:r>
              <a:rPr lang="en-US" sz="4800" b="1">
                <a:solidFill>
                  <a:srgbClr val="00B0F0"/>
                </a:solidFill>
                <a:latin typeface="Arial" panose="020B0604020202020204" pitchFamily="34" charset="0"/>
                <a:cs typeface="Arial" panose="020B0604020202020204" pitchFamily="34" charset="0"/>
              </a:rPr>
              <a:t>OR</a:t>
            </a:r>
          </a:p>
        </p:txBody>
      </p:sp>
    </p:spTree>
    <p:custDataLst>
      <p:tags r:id="rId1"/>
    </p:custDataLst>
    <p:extLst>
      <p:ext uri="{BB962C8B-B14F-4D97-AF65-F5344CB8AC3E}">
        <p14:creationId xmlns:p14="http://schemas.microsoft.com/office/powerpoint/2010/main" val="116009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491" y="0"/>
            <a:ext cx="3779772" cy="2517755"/>
          </a:xfrm>
          <a:prstGeom prst="rect">
            <a:avLst/>
          </a:prstGeom>
        </p:spPr>
      </p:pic>
      <p:sp>
        <p:nvSpPr>
          <p:cNvPr id="17" name="TextBox 16"/>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27</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a:solidFill>
                  <a:schemeClr val="bg1">
                    <a:lumMod val="50000"/>
                  </a:schemeClr>
                </a:solidFill>
                <a:latin typeface="Arial"/>
                <a:cs typeface="Arial"/>
              </a:rPr>
              <a:t>How can we safely store and dispose of medication to limit social access?</a:t>
            </a:r>
          </a:p>
          <a:p>
            <a:pPr marL="514350" indent="-514350">
              <a:buFont typeface="+mj-lt"/>
              <a:buAutoNum type="arabicPeriod"/>
            </a:pPr>
            <a:endParaRPr lang="en-US" sz="2400">
              <a:solidFill>
                <a:schemeClr val="tx1">
                  <a:lumMod val="65000"/>
                  <a:lumOff val="35000"/>
                </a:schemeClr>
              </a:solidFill>
            </a:endParaRPr>
          </a:p>
        </p:txBody>
      </p:sp>
      <p:sp>
        <p:nvSpPr>
          <p:cNvPr id="14"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p:cNvSpPr txBox="1">
            <a:spLocks/>
          </p:cNvSpPr>
          <p:nvPr/>
        </p:nvSpPr>
        <p:spPr>
          <a:xfrm>
            <a:off x="381000" y="1069926"/>
            <a:ext cx="4988209" cy="83507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B0F0"/>
                </a:solidFill>
                <a:latin typeface="Arial"/>
                <a:cs typeface="Arial"/>
              </a:rPr>
              <a:t>Module 4: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9"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6" name="Group 15"/>
          <p:cNvGrpSpPr/>
          <p:nvPr/>
        </p:nvGrpSpPr>
        <p:grpSpPr>
          <a:xfrm>
            <a:off x="232936" y="6324600"/>
            <a:ext cx="7001728" cy="458755"/>
            <a:chOff x="232936" y="6324600"/>
            <a:chExt cx="7001728" cy="458755"/>
          </a:xfrm>
        </p:grpSpPr>
        <p:sp>
          <p:nvSpPr>
            <p:cNvPr id="18" name="TextBox 17"/>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923909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err="1"/>
              <a:t>GenerationRx.org</a:t>
            </a:r>
            <a:r>
              <a:rPr lang="en-US"/>
              <a:t>  </a:t>
            </a:r>
            <a:fld id="{A9D08C3E-74CE-4F95-B426-E90F7E2ED6EF}" type="slidenum">
              <a:rPr lang="en-US" smtClean="0"/>
              <a:pPr/>
              <a:t>41</a:t>
            </a:fld>
            <a:endParaRPr lang="en-US"/>
          </a:p>
        </p:txBody>
      </p:sp>
      <p:pic>
        <p:nvPicPr>
          <p:cNvPr id="3" name="Picture 2"/>
          <p:cNvPicPr>
            <a:picLocks noChangeAspect="1"/>
          </p:cNvPicPr>
          <p:nvPr/>
        </p:nvPicPr>
        <p:blipFill>
          <a:blip r:embed="rId4"/>
          <a:stretch>
            <a:fillRect/>
          </a:stretch>
        </p:blipFill>
        <p:spPr>
          <a:xfrm rot="16200000" flipH="1">
            <a:off x="2552700" y="-1179545"/>
            <a:ext cx="4038599" cy="9144000"/>
          </a:xfrm>
          <a:prstGeom prst="rect">
            <a:avLst/>
          </a:prstGeom>
        </p:spPr>
      </p:pic>
      <p:sp>
        <p:nvSpPr>
          <p:cNvPr id="5" name="Text Placeholder 3"/>
          <p:cNvSpPr txBox="1">
            <a:spLocks/>
          </p:cNvSpPr>
          <p:nvPr/>
        </p:nvSpPr>
        <p:spPr>
          <a:xfrm>
            <a:off x="228600" y="1868455"/>
            <a:ext cx="4800600" cy="25527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4800">
                <a:solidFill>
                  <a:srgbClr val="36647E"/>
                </a:solidFill>
                <a:latin typeface="Arial"/>
                <a:cs typeface="Arial"/>
              </a:rPr>
              <a:t>Store </a:t>
            </a:r>
          </a:p>
          <a:p>
            <a:pPr marL="0" indent="0">
              <a:spcBef>
                <a:spcPts val="0"/>
              </a:spcBef>
              <a:buFont typeface="Arial" panose="020B0604020202020204" pitchFamily="34" charset="0"/>
              <a:buNone/>
            </a:pPr>
            <a:r>
              <a:rPr lang="en-US" sz="4800">
                <a:solidFill>
                  <a:srgbClr val="36647E"/>
                </a:solidFill>
                <a:latin typeface="Arial"/>
                <a:cs typeface="Arial"/>
              </a:rPr>
              <a:t>medication in lockable spaces</a:t>
            </a:r>
          </a:p>
        </p:txBody>
      </p:sp>
      <p:grpSp>
        <p:nvGrpSpPr>
          <p:cNvPr id="7" name="Group 6"/>
          <p:cNvGrpSpPr/>
          <p:nvPr/>
        </p:nvGrpSpPr>
        <p:grpSpPr>
          <a:xfrm>
            <a:off x="232936" y="6324600"/>
            <a:ext cx="7001728" cy="458755"/>
            <a:chOff x="232936" y="6324600"/>
            <a:chExt cx="7001728" cy="458755"/>
          </a:xfrm>
        </p:grpSpPr>
        <p:sp>
          <p:nvSpPr>
            <p:cNvPr id="8" name="TextBox 7"/>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400" y="1219200"/>
            <a:ext cx="4273811" cy="4273811"/>
          </a:xfrm>
          <a:prstGeom prst="ellipse">
            <a:avLst/>
          </a:prstGeom>
        </p:spPr>
      </p:pic>
    </p:spTree>
    <p:custDataLst>
      <p:tags r:id="rId1"/>
    </p:custDataLst>
    <p:extLst>
      <p:ext uri="{BB962C8B-B14F-4D97-AF65-F5344CB8AC3E}">
        <p14:creationId xmlns:p14="http://schemas.microsoft.com/office/powerpoint/2010/main" val="2136229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4087" y="1626968"/>
            <a:ext cx="3822701" cy="3822701"/>
          </a:xfrm>
          <a:prstGeom prst="rect">
            <a:avLst/>
          </a:prstGeom>
        </p:spPr>
      </p:pic>
      <p:sp>
        <p:nvSpPr>
          <p:cNvPr id="3" name="Title 2"/>
          <p:cNvSpPr>
            <a:spLocks noGrp="1"/>
          </p:cNvSpPr>
          <p:nvPr>
            <p:ph type="title" idx="4294967295"/>
          </p:nvPr>
        </p:nvSpPr>
        <p:spPr>
          <a:xfrm>
            <a:off x="228600" y="381000"/>
            <a:ext cx="8763000" cy="1143000"/>
          </a:xfrm>
          <a:prstGeom prst="rect">
            <a:avLst/>
          </a:prstGeom>
        </p:spPr>
        <p:txBody>
          <a:bodyPr>
            <a:noAutofit/>
          </a:bodyPr>
          <a:lstStyle/>
          <a:p>
            <a:pPr algn="l"/>
            <a:r>
              <a:rPr lang="en-US">
                <a:solidFill>
                  <a:schemeClr val="accent1">
                    <a:lumMod val="75000"/>
                  </a:schemeClr>
                </a:solidFill>
                <a:latin typeface="Arial"/>
                <a:cs typeface="Arial"/>
              </a:rPr>
              <a:t>The </a:t>
            </a:r>
            <a:r>
              <a:rPr lang="en-US">
                <a:solidFill>
                  <a:srgbClr val="00B0F0"/>
                </a:solidFill>
                <a:latin typeface="Arial"/>
                <a:cs typeface="Arial"/>
              </a:rPr>
              <a:t>best option </a:t>
            </a:r>
            <a:r>
              <a:rPr lang="en-US">
                <a:solidFill>
                  <a:schemeClr val="accent1">
                    <a:lumMod val="75000"/>
                  </a:schemeClr>
                </a:solidFill>
                <a:latin typeface="Arial"/>
                <a:cs typeface="Arial"/>
              </a:rPr>
              <a:t>for safe disposal?</a:t>
            </a:r>
          </a:p>
        </p:txBody>
      </p:sp>
      <p:sp>
        <p:nvSpPr>
          <p:cNvPr id="12" name="Title 2"/>
          <p:cNvSpPr txBox="1">
            <a:spLocks/>
          </p:cNvSpPr>
          <p:nvPr/>
        </p:nvSpPr>
        <p:spPr>
          <a:xfrm>
            <a:off x="304800" y="1752600"/>
            <a:ext cx="5067307" cy="30352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a:solidFill>
                  <a:schemeClr val="tx1">
                    <a:lumMod val="65000"/>
                    <a:lumOff val="35000"/>
                  </a:schemeClr>
                </a:solidFill>
                <a:latin typeface="Arial"/>
                <a:cs typeface="Arial"/>
              </a:rPr>
              <a:t>Place the medication in a drug drop box or take advantage of a drug take-back event</a:t>
            </a:r>
          </a:p>
        </p:txBody>
      </p:sp>
      <p:sp>
        <p:nvSpPr>
          <p:cNvPr id="8"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30</a:t>
            </a:r>
          </a:p>
        </p:txBody>
      </p:sp>
      <p:sp>
        <p:nvSpPr>
          <p:cNvPr id="10" name="TextBox 9"/>
          <p:cNvSpPr txBox="1"/>
          <p:nvPr/>
        </p:nvSpPr>
        <p:spPr>
          <a:xfrm>
            <a:off x="1928164" y="5449669"/>
            <a:ext cx="4853636" cy="646331"/>
          </a:xfrm>
          <a:prstGeom prst="rect">
            <a:avLst/>
          </a:prstGeom>
          <a:noFill/>
        </p:spPr>
        <p:txBody>
          <a:bodyPr wrap="none" rtlCol="0">
            <a:spAutoFit/>
          </a:bodyPr>
          <a:lstStyle/>
          <a:p>
            <a:r>
              <a:rPr lang="en-US" sz="3600" b="1">
                <a:solidFill>
                  <a:srgbClr val="92D050"/>
                </a:solidFill>
              </a:rPr>
              <a:t>Visit: rxdrugdropbox.org</a:t>
            </a:r>
          </a:p>
        </p:txBody>
      </p:sp>
      <p:grpSp>
        <p:nvGrpSpPr>
          <p:cNvPr id="9" name="Group 8"/>
          <p:cNvGrpSpPr/>
          <p:nvPr/>
        </p:nvGrpSpPr>
        <p:grpSpPr>
          <a:xfrm>
            <a:off x="232936" y="6324600"/>
            <a:ext cx="7001728" cy="458755"/>
            <a:chOff x="232936" y="6324600"/>
            <a:chExt cx="7001728" cy="458755"/>
          </a:xfrm>
        </p:grpSpPr>
        <p:sp>
          <p:nvSpPr>
            <p:cNvPr id="11" name="TextBox 10"/>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591968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stretch>
            <a:fillRect/>
          </a:stretch>
        </p:blipFill>
        <p:spPr>
          <a:xfrm rot="5400000" flipV="1">
            <a:off x="3238500" y="-190501"/>
            <a:ext cx="2667000" cy="9144000"/>
          </a:xfrm>
          <a:prstGeom prst="rect">
            <a:avLst/>
          </a:prstGeom>
        </p:spPr>
      </p:pic>
      <p:sp>
        <p:nvSpPr>
          <p:cNvPr id="3" name="Title 2"/>
          <p:cNvSpPr>
            <a:spLocks noGrp="1"/>
          </p:cNvSpPr>
          <p:nvPr>
            <p:ph type="title" idx="4294967295"/>
          </p:nvPr>
        </p:nvSpPr>
        <p:spPr>
          <a:xfrm>
            <a:off x="685800" y="457200"/>
            <a:ext cx="8229600" cy="1143000"/>
          </a:xfrm>
          <a:prstGeom prst="rect">
            <a:avLst/>
          </a:prstGeom>
        </p:spPr>
        <p:txBody>
          <a:bodyPr>
            <a:noAutofit/>
          </a:bodyPr>
          <a:lstStyle/>
          <a:p>
            <a:r>
              <a:rPr lang="en-US">
                <a:solidFill>
                  <a:schemeClr val="accent1">
                    <a:lumMod val="75000"/>
                  </a:schemeClr>
                </a:solidFill>
                <a:latin typeface="Arial"/>
                <a:cs typeface="Arial"/>
              </a:rPr>
              <a:t>If needed, safely dispose of medications at home:</a:t>
            </a:r>
          </a:p>
        </p:txBody>
      </p:sp>
      <p:pic>
        <p:nvPicPr>
          <p:cNvPr id="11" name="Picture 10"/>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7133" l="10000" r="90000">
                        <a14:foregroundMark x1="12867" y1="28600" x2="26400" y2="10000"/>
                        <a14:foregroundMark x1="23600" y1="27133" x2="23600" y2="27133"/>
                        <a14:foregroundMark x1="28600" y1="30000" x2="28600" y2="30000"/>
                        <a14:foregroundMark x1="37133" y1="30000" x2="37133" y2="30000"/>
                        <a14:foregroundMark x1="40733" y1="33600" x2="40733" y2="33600"/>
                        <a14:foregroundMark x1="15000" y1="31400" x2="38600" y2="46400"/>
                        <a14:foregroundMark x1="50733" y1="36400" x2="57867" y2="36400"/>
                        <a14:foregroundMark x1="64267" y1="33600" x2="69267" y2="40733"/>
                        <a14:foregroundMark x1="78600" y1="49267" x2="70000" y2="55000"/>
                        <a14:foregroundMark x1="60000" y1="50733" x2="54267" y2="60000"/>
                        <a14:foregroundMark x1="22133" y1="79267" x2="32133" y2="87867"/>
                        <a14:foregroundMark x1="33600" y1="86400" x2="80733" y2="86400"/>
                        <a14:foregroundMark x1="66400" y1="69267" x2="72133" y2="75000"/>
                        <a14:foregroundMark x1="57133" y1="71400" x2="80733" y2="85733"/>
                        <a14:foregroundMark x1="57867" y1="72867" x2="45733" y2="70733"/>
                        <a14:foregroundMark x1="45733" y1="70733" x2="40000" y2="77867"/>
                        <a14:foregroundMark x1="40000" y1="77867" x2="24267" y2="80733"/>
                      </a14:backgroundRemoval>
                    </a14:imgEffect>
                  </a14:imgLayer>
                </a14:imgProps>
              </a:ext>
              <a:ext uri="{28A0092B-C50C-407E-A947-70E740481C1C}">
                <a14:useLocalDpi xmlns:a14="http://schemas.microsoft.com/office/drawing/2010/main"/>
              </a:ext>
            </a:extLst>
          </a:blip>
          <a:stretch>
            <a:fillRect/>
          </a:stretch>
        </p:blipFill>
        <p:spPr>
          <a:xfrm>
            <a:off x="304800" y="2819401"/>
            <a:ext cx="2666999" cy="2666999"/>
          </a:xfrm>
          <a:prstGeom prst="rect">
            <a:avLst/>
          </a:prstGeom>
        </p:spPr>
      </p:pic>
      <p:pic>
        <p:nvPicPr>
          <p:cNvPr id="15" name="Picture 14"/>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a:ext>
            </a:extLst>
          </a:blip>
          <a:stretch>
            <a:fillRect/>
          </a:stretch>
        </p:blipFill>
        <p:spPr>
          <a:xfrm>
            <a:off x="3124200" y="2971800"/>
            <a:ext cx="2514600" cy="2514600"/>
          </a:xfrm>
          <a:prstGeom prst="rect">
            <a:avLst/>
          </a:prstGeom>
        </p:spPr>
      </p:pic>
      <p:pic>
        <p:nvPicPr>
          <p:cNvPr id="16" name="Picture 15"/>
          <p:cNvPicPr>
            <a:picLocks noChangeAspect="1"/>
          </p:cNvPicPr>
          <p:nvPr/>
        </p:nvPicPr>
        <p:blipFill>
          <a:blip r:embed="rId9" cstate="email">
            <a:extLst>
              <a:ext uri="{BEBA8EAE-BF5A-486C-A8C5-ECC9F3942E4B}">
                <a14:imgProps xmlns:a14="http://schemas.microsoft.com/office/drawing/2010/main">
                  <a14:imgLayer r:embed="rId10">
                    <a14:imgEffect>
                      <a14:backgroundRemoval t="1067" b="100000" l="10000" r="90000">
                        <a14:foregroundMark x1="40000" y1="8933" x2="61867" y2="8200"/>
                        <a14:foregroundMark x1="40667" y1="12467" x2="61867" y2="12467"/>
                        <a14:foregroundMark x1="42133" y1="13133" x2="43533" y2="36467"/>
                        <a14:foregroundMark x1="51267" y1="42133" x2="51267" y2="47733"/>
                        <a14:foregroundMark x1="41400" y1="11067" x2="60467" y2="11067"/>
                      </a14:backgroundRemoval>
                    </a14:imgEffect>
                  </a14:imgLayer>
                </a14:imgProps>
              </a:ext>
              <a:ext uri="{28A0092B-C50C-407E-A947-70E740481C1C}">
                <a14:useLocalDpi xmlns:a14="http://schemas.microsoft.com/office/drawing/2010/main"/>
              </a:ext>
            </a:extLst>
          </a:blip>
          <a:stretch>
            <a:fillRect/>
          </a:stretch>
        </p:blipFill>
        <p:spPr>
          <a:xfrm>
            <a:off x="5988698" y="2788298"/>
            <a:ext cx="2698102" cy="2698102"/>
          </a:xfrm>
          <a:prstGeom prst="rect">
            <a:avLst/>
          </a:prstGeom>
        </p:spPr>
      </p:pic>
      <p:sp>
        <p:nvSpPr>
          <p:cNvPr id="17" name="TextBox 16"/>
          <p:cNvSpPr txBox="1"/>
          <p:nvPr/>
        </p:nvSpPr>
        <p:spPr>
          <a:xfrm>
            <a:off x="1199728" y="2205335"/>
            <a:ext cx="1010072" cy="461665"/>
          </a:xfrm>
          <a:prstGeom prst="rect">
            <a:avLst/>
          </a:prstGeom>
          <a:noFill/>
        </p:spPr>
        <p:txBody>
          <a:bodyPr wrap="square" rtlCol="0">
            <a:spAutoFit/>
          </a:bodyPr>
          <a:lstStyle/>
          <a:p>
            <a:r>
              <a:rPr lang="en-US" sz="2400" b="1">
                <a:solidFill>
                  <a:schemeClr val="tx1">
                    <a:lumMod val="65000"/>
                    <a:lumOff val="35000"/>
                  </a:schemeClr>
                </a:solidFill>
                <a:latin typeface="Arial" panose="020B0604020202020204" pitchFamily="34" charset="0"/>
                <a:cs typeface="Arial" panose="020B0604020202020204" pitchFamily="34" charset="0"/>
              </a:rPr>
              <a:t>STEP</a:t>
            </a:r>
          </a:p>
        </p:txBody>
      </p:sp>
      <p:sp>
        <p:nvSpPr>
          <p:cNvPr id="10"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31</a:t>
            </a:r>
          </a:p>
        </p:txBody>
      </p:sp>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84400" y="2133600"/>
            <a:ext cx="558800" cy="558800"/>
          </a:xfrm>
          <a:prstGeom prst="rect">
            <a:avLst/>
          </a:prstGeom>
        </p:spPr>
      </p:pic>
      <p:pic>
        <p:nvPicPr>
          <p:cNvPr id="18" name="Picture 1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572000" y="2133600"/>
            <a:ext cx="558800" cy="558800"/>
          </a:xfrm>
          <a:prstGeom prst="rect">
            <a:avLst/>
          </a:prstGeom>
        </p:spPr>
      </p:pic>
      <p:pic>
        <p:nvPicPr>
          <p:cNvPr id="19" name="Picture 1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162800" y="2133600"/>
            <a:ext cx="558800" cy="558800"/>
          </a:xfrm>
          <a:prstGeom prst="rect">
            <a:avLst/>
          </a:prstGeom>
        </p:spPr>
      </p:pic>
      <p:sp>
        <p:nvSpPr>
          <p:cNvPr id="20" name="TextBox 19"/>
          <p:cNvSpPr txBox="1"/>
          <p:nvPr/>
        </p:nvSpPr>
        <p:spPr>
          <a:xfrm>
            <a:off x="3581400" y="2209800"/>
            <a:ext cx="1010072" cy="461665"/>
          </a:xfrm>
          <a:prstGeom prst="rect">
            <a:avLst/>
          </a:prstGeom>
          <a:noFill/>
        </p:spPr>
        <p:txBody>
          <a:bodyPr wrap="square" rtlCol="0">
            <a:spAutoFit/>
          </a:bodyPr>
          <a:lstStyle/>
          <a:p>
            <a:r>
              <a:rPr lang="en-US" sz="2400" b="1">
                <a:solidFill>
                  <a:schemeClr val="tx1">
                    <a:lumMod val="65000"/>
                    <a:lumOff val="35000"/>
                  </a:schemeClr>
                </a:solidFill>
                <a:latin typeface="Arial" panose="020B0604020202020204" pitchFamily="34" charset="0"/>
                <a:cs typeface="Arial" panose="020B0604020202020204" pitchFamily="34" charset="0"/>
              </a:rPr>
              <a:t>STEP</a:t>
            </a:r>
          </a:p>
        </p:txBody>
      </p:sp>
      <p:sp>
        <p:nvSpPr>
          <p:cNvPr id="21" name="TextBox 20"/>
          <p:cNvSpPr txBox="1"/>
          <p:nvPr/>
        </p:nvSpPr>
        <p:spPr>
          <a:xfrm>
            <a:off x="6172200" y="2209800"/>
            <a:ext cx="1010072" cy="461665"/>
          </a:xfrm>
          <a:prstGeom prst="rect">
            <a:avLst/>
          </a:prstGeom>
          <a:noFill/>
        </p:spPr>
        <p:txBody>
          <a:bodyPr wrap="square" rtlCol="0">
            <a:spAutoFit/>
          </a:bodyPr>
          <a:lstStyle/>
          <a:p>
            <a:r>
              <a:rPr lang="en-US" sz="2400" b="1">
                <a:solidFill>
                  <a:schemeClr val="tx1">
                    <a:lumMod val="65000"/>
                    <a:lumOff val="35000"/>
                  </a:schemeClr>
                </a:solidFill>
                <a:latin typeface="Arial" panose="020B0604020202020204" pitchFamily="34" charset="0"/>
                <a:cs typeface="Arial" panose="020B0604020202020204" pitchFamily="34" charset="0"/>
              </a:rPr>
              <a:t>STEP</a:t>
            </a:r>
          </a:p>
        </p:txBody>
      </p:sp>
      <p:grpSp>
        <p:nvGrpSpPr>
          <p:cNvPr id="22" name="Group 21"/>
          <p:cNvGrpSpPr/>
          <p:nvPr/>
        </p:nvGrpSpPr>
        <p:grpSpPr>
          <a:xfrm>
            <a:off x="232936" y="6324600"/>
            <a:ext cx="7001728" cy="458755"/>
            <a:chOff x="232936" y="6324600"/>
            <a:chExt cx="7001728" cy="458755"/>
          </a:xfrm>
        </p:grpSpPr>
        <p:sp>
          <p:nvSpPr>
            <p:cNvPr id="23" name="TextBox 22"/>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860981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491" y="0"/>
            <a:ext cx="3779772" cy="2517755"/>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34</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dirty="0">
                <a:solidFill>
                  <a:schemeClr val="bg1">
                    <a:lumMod val="50000"/>
                  </a:schemeClr>
                </a:solidFill>
                <a:latin typeface="Arial"/>
                <a:cs typeface="Arial"/>
              </a:rPr>
              <a:t>How can we safely store and dispose of medication to limit social access?</a:t>
            </a:r>
          </a:p>
          <a:p>
            <a:pPr marL="457200" indent="-457200">
              <a:buFont typeface="+mj-lt"/>
              <a:buAutoNum type="arabicPeriod"/>
            </a:pPr>
            <a:r>
              <a:rPr lang="en-US" sz="2400" dirty="0">
                <a:solidFill>
                  <a:srgbClr val="7F7F7F"/>
                </a:solidFill>
                <a:latin typeface="Arial"/>
                <a:cs typeface="Arial"/>
              </a:rPr>
              <a:t>How do you say “no” if a friend or peer invites you to misuse medication; or, if someone asks for your medication? </a:t>
            </a:r>
            <a:endParaRPr lang="en-US" sz="2400" dirty="0">
              <a:solidFill>
                <a:schemeClr val="bg1">
                  <a:lumMod val="50000"/>
                </a:schemeClr>
              </a:solidFill>
              <a:latin typeface="Arial"/>
              <a:cs typeface="Arial"/>
            </a:endParaRPr>
          </a:p>
          <a:p>
            <a:pPr marL="457200" indent="-457200">
              <a:buFont typeface="+mj-lt"/>
              <a:buAutoNum type="arabicPeriod"/>
            </a:pPr>
            <a:endParaRPr lang="en-US" sz="2400" dirty="0">
              <a:solidFill>
                <a:schemeClr val="bg1">
                  <a:lumMod val="50000"/>
                </a:schemeClr>
              </a:solidFill>
              <a:latin typeface="Arial"/>
              <a:cs typeface="Arial"/>
            </a:endParaRPr>
          </a:p>
          <a:p>
            <a:pPr marL="0" indent="0">
              <a:buNone/>
            </a:pPr>
            <a:endParaRPr lang="en-US" sz="2400" dirty="0">
              <a:solidFill>
                <a:schemeClr val="tx1">
                  <a:lumMod val="65000"/>
                  <a:lumOff val="35000"/>
                </a:schemeClr>
              </a:solidFill>
            </a:endParaRP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B0F0"/>
                </a:solidFill>
                <a:latin typeface="Arial"/>
                <a:cs typeface="Arial"/>
              </a:rPr>
              <a:t>Module 4: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18"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2" name="Group 11"/>
          <p:cNvGrpSpPr/>
          <p:nvPr/>
        </p:nvGrpSpPr>
        <p:grpSpPr>
          <a:xfrm>
            <a:off x="232936" y="6324600"/>
            <a:ext cx="7001728" cy="458755"/>
            <a:chOff x="232936" y="6324600"/>
            <a:chExt cx="7001728" cy="458755"/>
          </a:xfrm>
        </p:grpSpPr>
        <p:sp>
          <p:nvSpPr>
            <p:cNvPr id="16" name="TextBox 15"/>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465777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2596" y="1447800"/>
            <a:ext cx="2480107" cy="4297649"/>
          </a:xfrm>
          <a:prstGeom prst="rect">
            <a:avLst/>
          </a:prstGeom>
        </p:spPr>
      </p:pic>
      <p:sp>
        <p:nvSpPr>
          <p:cNvPr id="3" name="Title 2"/>
          <p:cNvSpPr>
            <a:spLocks noGrp="1"/>
          </p:cNvSpPr>
          <p:nvPr>
            <p:ph type="title" idx="4294967295"/>
          </p:nvPr>
        </p:nvSpPr>
        <p:spPr>
          <a:xfrm>
            <a:off x="457200" y="274638"/>
            <a:ext cx="3810000" cy="2011362"/>
          </a:xfrm>
          <a:prstGeom prst="rect">
            <a:avLst/>
          </a:prstGeom>
        </p:spPr>
        <p:txBody>
          <a:bodyPr>
            <a:normAutofit/>
          </a:bodyPr>
          <a:lstStyle/>
          <a:p>
            <a:pPr algn="l"/>
            <a:r>
              <a:rPr lang="en-US" sz="3600" b="1" dirty="0">
                <a:solidFill>
                  <a:srgbClr val="36647E"/>
                </a:solidFill>
                <a:latin typeface="Arial" panose="020B0604020202020204" pitchFamily="34" charset="0"/>
                <a:cs typeface="Arial" panose="020B0604020202020204" pitchFamily="34" charset="0"/>
              </a:rPr>
              <a:t>Need help saying “no”?</a:t>
            </a:r>
          </a:p>
        </p:txBody>
      </p:sp>
      <p:sp>
        <p:nvSpPr>
          <p:cNvPr id="5" name="Rounded Rectangular Callout 4"/>
          <p:cNvSpPr/>
          <p:nvPr/>
        </p:nvSpPr>
        <p:spPr>
          <a:xfrm>
            <a:off x="5047833" y="365919"/>
            <a:ext cx="2383054" cy="639762"/>
          </a:xfrm>
          <a:prstGeom prst="wedgeRoundRectCallout">
            <a:avLst>
              <a:gd name="adj1" fmla="val 63738"/>
              <a:gd name="adj2" fmla="val -39773"/>
              <a:gd name="adj3" fmla="val 16667"/>
            </a:avLst>
          </a:prstGeom>
          <a:solidFill>
            <a:schemeClr val="bg1">
              <a:lumMod val="8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2">
                    <a:lumMod val="75000"/>
                  </a:schemeClr>
                </a:solidFill>
                <a:latin typeface="Arial" panose="020B0604020202020204" pitchFamily="34" charset="0"/>
                <a:cs typeface="Arial" panose="020B0604020202020204" pitchFamily="34" charset="0"/>
              </a:rPr>
              <a:t>Want to pregame with some meds?</a:t>
            </a:r>
          </a:p>
        </p:txBody>
      </p:sp>
      <p:sp>
        <p:nvSpPr>
          <p:cNvPr id="6" name="Rounded Rectangular Callout 5"/>
          <p:cNvSpPr/>
          <p:nvPr/>
        </p:nvSpPr>
        <p:spPr>
          <a:xfrm>
            <a:off x="315472" y="2239048"/>
            <a:ext cx="3200400" cy="1570952"/>
          </a:xfrm>
          <a:prstGeom prst="wedgeRoundRectCallout">
            <a:avLst>
              <a:gd name="adj1" fmla="val 62222"/>
              <a:gd name="adj2" fmla="val 44997"/>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u="sng">
                <a:solidFill>
                  <a:srgbClr val="00B0F0"/>
                </a:solidFill>
                <a:latin typeface="Arial" panose="020B0604020202020204" pitchFamily="34" charset="0"/>
                <a:cs typeface="Arial" panose="020B0604020202020204" pitchFamily="34" charset="0"/>
              </a:rPr>
              <a:t>Give a Reason:</a:t>
            </a:r>
          </a:p>
          <a:p>
            <a:r>
              <a:rPr lang="en-US" b="1">
                <a:solidFill>
                  <a:schemeClr val="tx1">
                    <a:lumMod val="50000"/>
                    <a:lumOff val="50000"/>
                  </a:schemeClr>
                </a:solidFill>
                <a:latin typeface="Arial" panose="020B0604020202020204" pitchFamily="34" charset="0"/>
                <a:cs typeface="Arial" panose="020B0604020202020204" pitchFamily="34" charset="0"/>
              </a:rPr>
              <a:t>I’d rather not – I have a really big test tomorrow and I’m not sure how that medicine affects me.</a:t>
            </a:r>
          </a:p>
        </p:txBody>
      </p:sp>
      <p:sp>
        <p:nvSpPr>
          <p:cNvPr id="7" name="Rounded Rectangular Callout 6"/>
          <p:cNvSpPr/>
          <p:nvPr/>
        </p:nvSpPr>
        <p:spPr>
          <a:xfrm>
            <a:off x="465667" y="4085313"/>
            <a:ext cx="3276600" cy="1905000"/>
          </a:xfrm>
          <a:prstGeom prst="wedgeRoundRectCallout">
            <a:avLst>
              <a:gd name="adj1" fmla="val 63242"/>
              <a:gd name="adj2" fmla="val -42707"/>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u="sng" dirty="0">
                <a:solidFill>
                  <a:srgbClr val="00B0F0"/>
                </a:solidFill>
                <a:latin typeface="Arial" panose="020B0604020202020204" pitchFamily="34" charset="0"/>
                <a:cs typeface="Arial" panose="020B0604020202020204" pitchFamily="34" charset="0"/>
              </a:rPr>
              <a:t>Reinforce your values</a:t>
            </a:r>
            <a:r>
              <a:rPr lang="en-US" b="1" i="1" dirty="0">
                <a:solidFill>
                  <a:srgbClr val="00B0F0"/>
                </a:solidFill>
                <a:latin typeface="Arial" panose="020B0604020202020204" pitchFamily="34" charset="0"/>
                <a:cs typeface="Arial" panose="020B0604020202020204" pitchFamily="34" charset="0"/>
              </a:rPr>
              <a:t>:</a:t>
            </a:r>
          </a:p>
          <a:p>
            <a:r>
              <a:rPr lang="en-US" b="1" dirty="0">
                <a:solidFill>
                  <a:schemeClr val="tx1">
                    <a:lumMod val="50000"/>
                    <a:lumOff val="50000"/>
                  </a:schemeClr>
                </a:solidFill>
                <a:latin typeface="Arial" panose="020B0604020202020204" pitchFamily="34" charset="0"/>
                <a:cs typeface="Arial" panose="020B0604020202020204" pitchFamily="34" charset="0"/>
              </a:rPr>
              <a:t>As your friend, I don’t want to see either of us supporting something that could jeopardize our membership standing…</a:t>
            </a:r>
          </a:p>
        </p:txBody>
      </p:sp>
      <p:sp>
        <p:nvSpPr>
          <p:cNvPr id="8" name="Rounded Rectangular Callout 7"/>
          <p:cNvSpPr/>
          <p:nvPr/>
        </p:nvSpPr>
        <p:spPr>
          <a:xfrm>
            <a:off x="5538680" y="3810000"/>
            <a:ext cx="3300520" cy="1935449"/>
          </a:xfrm>
          <a:prstGeom prst="wedgeRoundRectCallout">
            <a:avLst>
              <a:gd name="adj1" fmla="val -43754"/>
              <a:gd name="adj2" fmla="val -68629"/>
              <a:gd name="adj3" fmla="val 1666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u="sng">
                <a:solidFill>
                  <a:srgbClr val="00B0F0"/>
                </a:solidFill>
                <a:latin typeface="Arial" panose="020B0604020202020204" pitchFamily="34" charset="0"/>
                <a:cs typeface="Arial" panose="020B0604020202020204" pitchFamily="34" charset="0"/>
              </a:rPr>
              <a:t>Suggest an alternative</a:t>
            </a:r>
            <a:r>
              <a:rPr lang="en-US" b="1">
                <a:solidFill>
                  <a:srgbClr val="00B0F0"/>
                </a:solidFill>
                <a:latin typeface="Arial" panose="020B0604020202020204" pitchFamily="34" charset="0"/>
                <a:cs typeface="Arial" panose="020B0604020202020204" pitchFamily="34" charset="0"/>
              </a:rPr>
              <a:t>:</a:t>
            </a:r>
          </a:p>
          <a:p>
            <a:r>
              <a:rPr lang="en-US" b="1">
                <a:solidFill>
                  <a:schemeClr val="tx1">
                    <a:lumMod val="50000"/>
                    <a:lumOff val="50000"/>
                  </a:schemeClr>
                </a:solidFill>
                <a:latin typeface="Arial" panose="020B0604020202020204" pitchFamily="34" charset="0"/>
                <a:cs typeface="Arial" panose="020B0604020202020204" pitchFamily="34" charset="0"/>
              </a:rPr>
              <a:t>I actually need all of my medication to manage my daily symptoms. Have you considered talking with a healthcare provider?</a:t>
            </a:r>
          </a:p>
        </p:txBody>
      </p:sp>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33</a:t>
            </a:r>
          </a:p>
        </p:txBody>
      </p:sp>
      <p:sp>
        <p:nvSpPr>
          <p:cNvPr id="9" name="Rounded Rectangular Callout 8"/>
          <p:cNvSpPr/>
          <p:nvPr/>
        </p:nvSpPr>
        <p:spPr>
          <a:xfrm>
            <a:off x="5902773" y="1280319"/>
            <a:ext cx="2672453" cy="1060110"/>
          </a:xfrm>
          <a:prstGeom prst="wedgeRoundRectCallout">
            <a:avLst>
              <a:gd name="adj1" fmla="val 63738"/>
              <a:gd name="adj2" fmla="val -39773"/>
              <a:gd name="adj3" fmla="val 16667"/>
            </a:avLst>
          </a:prstGeom>
          <a:solidFill>
            <a:schemeClr val="bg1">
              <a:lumMod val="8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2">
                    <a:lumMod val="75000"/>
                  </a:schemeClr>
                </a:solidFill>
                <a:latin typeface="Arial" panose="020B0604020202020204" pitchFamily="34" charset="0"/>
                <a:cs typeface="Arial" panose="020B0604020202020204" pitchFamily="34" charset="0"/>
              </a:rPr>
              <a:t>I’m so stressed – can I have some of your Xanax</a:t>
            </a:r>
            <a:r>
              <a:rPr lang="en-US" b="1" baseline="30000">
                <a:solidFill>
                  <a:schemeClr val="tx2">
                    <a:lumMod val="75000"/>
                  </a:schemeClr>
                </a:solidFill>
                <a:latin typeface="Arial" panose="020B0604020202020204" pitchFamily="34" charset="0"/>
                <a:cs typeface="Arial" panose="020B0604020202020204" pitchFamily="34" charset="0"/>
              </a:rPr>
              <a:t>®</a:t>
            </a:r>
            <a:r>
              <a:rPr lang="en-US" b="1">
                <a:solidFill>
                  <a:schemeClr val="tx2">
                    <a:lumMod val="75000"/>
                  </a:schemeClr>
                </a:solidFill>
                <a:latin typeface="Arial" panose="020B0604020202020204" pitchFamily="34" charset="0"/>
                <a:cs typeface="Arial" panose="020B0604020202020204" pitchFamily="34" charset="0"/>
              </a:rPr>
              <a:t>?</a:t>
            </a:r>
          </a:p>
        </p:txBody>
      </p:sp>
      <p:grpSp>
        <p:nvGrpSpPr>
          <p:cNvPr id="12" name="Group 11"/>
          <p:cNvGrpSpPr/>
          <p:nvPr/>
        </p:nvGrpSpPr>
        <p:grpSpPr>
          <a:xfrm>
            <a:off x="232936" y="6324600"/>
            <a:ext cx="7001728" cy="458755"/>
            <a:chOff x="232936" y="6324600"/>
            <a:chExt cx="7001728" cy="458755"/>
          </a:xfrm>
        </p:grpSpPr>
        <p:sp>
          <p:nvSpPr>
            <p:cNvPr id="13" name="TextBox 12"/>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695775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491" y="0"/>
            <a:ext cx="3779772" cy="2517755"/>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34</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dirty="0">
                <a:solidFill>
                  <a:schemeClr val="bg1">
                    <a:lumMod val="50000"/>
                  </a:schemeClr>
                </a:solidFill>
                <a:latin typeface="Arial"/>
                <a:cs typeface="Arial"/>
              </a:rPr>
              <a:t>How can we safely store and dispose of medication to limit social access?</a:t>
            </a:r>
          </a:p>
          <a:p>
            <a:pPr marL="457200" indent="-457200">
              <a:buFont typeface="+mj-lt"/>
              <a:buAutoNum type="arabicPeriod"/>
            </a:pPr>
            <a:r>
              <a:rPr lang="en-US" sz="2400" dirty="0">
                <a:solidFill>
                  <a:srgbClr val="7F7F7F"/>
                </a:solidFill>
                <a:latin typeface="Arial"/>
                <a:cs typeface="Arial"/>
              </a:rPr>
              <a:t>How do you say “no” if a friend or peer invites you to misuse medication; or, if someone asks for your medication? </a:t>
            </a:r>
            <a:endParaRPr lang="en-US" sz="2400" dirty="0">
              <a:solidFill>
                <a:schemeClr val="bg1">
                  <a:lumMod val="50000"/>
                </a:schemeClr>
              </a:solidFill>
              <a:latin typeface="Arial"/>
              <a:cs typeface="Arial"/>
            </a:endParaRPr>
          </a:p>
          <a:p>
            <a:pPr marL="457200" indent="-457200">
              <a:buFont typeface="+mj-lt"/>
              <a:buAutoNum type="arabicPeriod"/>
            </a:pPr>
            <a:r>
              <a:rPr lang="en-US" sz="2400" dirty="0">
                <a:solidFill>
                  <a:srgbClr val="7F7F7F"/>
                </a:solidFill>
                <a:latin typeface="Arial"/>
                <a:cs typeface="Arial"/>
              </a:rPr>
              <a:t>What are positive alternatives to misusing medications? </a:t>
            </a:r>
          </a:p>
          <a:p>
            <a:pPr marL="514350" indent="-514350">
              <a:buFont typeface="+mj-lt"/>
              <a:buAutoNum type="arabicPeriod"/>
            </a:pPr>
            <a:endParaRPr lang="en-US" sz="2400" dirty="0">
              <a:solidFill>
                <a:schemeClr val="tx1">
                  <a:lumMod val="65000"/>
                  <a:lumOff val="35000"/>
                </a:schemeClr>
              </a:solidFill>
            </a:endParaRP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B0F0"/>
                </a:solidFill>
                <a:latin typeface="Arial"/>
                <a:cs typeface="Arial"/>
              </a:rPr>
              <a:t>Module 4: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18"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2" name="Group 11"/>
          <p:cNvGrpSpPr/>
          <p:nvPr/>
        </p:nvGrpSpPr>
        <p:grpSpPr>
          <a:xfrm>
            <a:off x="232936" y="6324600"/>
            <a:ext cx="7001728" cy="458755"/>
            <a:chOff x="232936" y="6324600"/>
            <a:chExt cx="7001728" cy="458755"/>
          </a:xfrm>
        </p:grpSpPr>
        <p:sp>
          <p:nvSpPr>
            <p:cNvPr id="16" name="TextBox 15"/>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786984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28600" y="152400"/>
            <a:ext cx="8610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a:solidFill>
                  <a:schemeClr val="accent1">
                    <a:lumMod val="75000"/>
                  </a:schemeClr>
                </a:solidFill>
                <a:latin typeface="Arial"/>
                <a:cs typeface="Arial"/>
              </a:rPr>
              <a:t>Try these positive alternatives to misusing medications…</a:t>
            </a:r>
          </a:p>
        </p:txBody>
      </p:sp>
      <p:sp>
        <p:nvSpPr>
          <p:cNvPr id="9"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35</a:t>
            </a:r>
          </a:p>
        </p:txBody>
      </p:sp>
      <p:pic>
        <p:nvPicPr>
          <p:cNvPr id="5" name="Picture 4"/>
          <p:cNvPicPr>
            <a:picLocks noChangeAspect="1"/>
          </p:cNvPicPr>
          <p:nvPr/>
        </p:nvPicPr>
        <p:blipFill>
          <a:blip r:embed="rId4"/>
          <a:stretch>
            <a:fillRect/>
          </a:stretch>
        </p:blipFill>
        <p:spPr>
          <a:xfrm rot="16200000" flipH="1">
            <a:off x="2353798" y="-922799"/>
            <a:ext cx="4436403" cy="9144000"/>
          </a:xfrm>
          <a:prstGeom prst="rect">
            <a:avLst/>
          </a:prstGeom>
        </p:spPr>
      </p:pic>
      <p:sp>
        <p:nvSpPr>
          <p:cNvPr id="7" name="Content Placeholder 3"/>
          <p:cNvSpPr txBox="1">
            <a:spLocks/>
          </p:cNvSpPr>
          <p:nvPr/>
        </p:nvSpPr>
        <p:spPr>
          <a:xfrm>
            <a:off x="435852" y="1591597"/>
            <a:ext cx="19524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a:solidFill>
                  <a:srgbClr val="FFC000"/>
                </a:solidFill>
                <a:latin typeface="Arial" panose="020B0604020202020204" pitchFamily="34" charset="0"/>
                <a:cs typeface="Arial" panose="020B0604020202020204" pitchFamily="34" charset="0"/>
              </a:rPr>
              <a:t>travel</a:t>
            </a:r>
          </a:p>
        </p:txBody>
      </p:sp>
      <p:sp>
        <p:nvSpPr>
          <p:cNvPr id="8" name="Content Placeholder 3"/>
          <p:cNvSpPr txBox="1">
            <a:spLocks/>
          </p:cNvSpPr>
          <p:nvPr/>
        </p:nvSpPr>
        <p:spPr>
          <a:xfrm>
            <a:off x="361321" y="2438400"/>
            <a:ext cx="480060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b="1">
                <a:solidFill>
                  <a:srgbClr val="00B0F0"/>
                </a:solidFill>
                <a:latin typeface="Arial" panose="020B0604020202020204" pitchFamily="34" charset="0"/>
                <a:cs typeface="Arial" panose="020B0604020202020204" pitchFamily="34" charset="0"/>
              </a:rPr>
              <a:t>go to a concert</a:t>
            </a:r>
          </a:p>
        </p:txBody>
      </p:sp>
      <p:sp>
        <p:nvSpPr>
          <p:cNvPr id="10" name="Content Placeholder 3"/>
          <p:cNvSpPr txBox="1">
            <a:spLocks/>
          </p:cNvSpPr>
          <p:nvPr/>
        </p:nvSpPr>
        <p:spPr>
          <a:xfrm>
            <a:off x="1823364" y="3026701"/>
            <a:ext cx="696468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a:solidFill>
                  <a:srgbClr val="305480"/>
                </a:solidFill>
                <a:latin typeface="Arial" panose="020B0604020202020204" pitchFamily="34" charset="0"/>
                <a:cs typeface="Arial" panose="020B0604020202020204" pitchFamily="34" charset="0"/>
              </a:rPr>
              <a:t>attend a sporting event</a:t>
            </a:r>
          </a:p>
        </p:txBody>
      </p:sp>
      <p:sp>
        <p:nvSpPr>
          <p:cNvPr id="11" name="Content Placeholder 3"/>
          <p:cNvSpPr txBox="1">
            <a:spLocks/>
          </p:cNvSpPr>
          <p:nvPr/>
        </p:nvSpPr>
        <p:spPr>
          <a:xfrm>
            <a:off x="2057400" y="1810354"/>
            <a:ext cx="4358640" cy="990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a:solidFill>
                  <a:schemeClr val="tx1">
                    <a:lumMod val="50000"/>
                    <a:lumOff val="50000"/>
                  </a:schemeClr>
                </a:solidFill>
                <a:latin typeface="Arial" panose="020B0604020202020204" pitchFamily="34" charset="0"/>
                <a:cs typeface="Arial" panose="020B0604020202020204" pitchFamily="34" charset="0"/>
              </a:rPr>
              <a:t>watch a movie</a:t>
            </a:r>
          </a:p>
        </p:txBody>
      </p:sp>
      <p:sp>
        <p:nvSpPr>
          <p:cNvPr id="13" name="Content Placeholder 3"/>
          <p:cNvSpPr txBox="1">
            <a:spLocks/>
          </p:cNvSpPr>
          <p:nvPr/>
        </p:nvSpPr>
        <p:spPr>
          <a:xfrm>
            <a:off x="5115582" y="2305375"/>
            <a:ext cx="4550121" cy="62832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a:solidFill>
                  <a:srgbClr val="92D050"/>
                </a:solidFill>
                <a:latin typeface="Arial" panose="020B0604020202020204" pitchFamily="34" charset="0"/>
                <a:cs typeface="Arial" panose="020B0604020202020204" pitchFamily="34" charset="0"/>
              </a:rPr>
              <a:t>start a study group</a:t>
            </a:r>
          </a:p>
        </p:txBody>
      </p:sp>
      <p:sp>
        <p:nvSpPr>
          <p:cNvPr id="14" name="Content Placeholder 3"/>
          <p:cNvSpPr txBox="1">
            <a:spLocks/>
          </p:cNvSpPr>
          <p:nvPr/>
        </p:nvSpPr>
        <p:spPr>
          <a:xfrm>
            <a:off x="5305704" y="4121131"/>
            <a:ext cx="3762096" cy="68134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b="1">
                <a:solidFill>
                  <a:srgbClr val="92D050"/>
                </a:solidFill>
                <a:latin typeface="Arial" panose="020B0604020202020204" pitchFamily="34" charset="0"/>
                <a:cs typeface="Arial" panose="020B0604020202020204" pitchFamily="34" charset="0"/>
              </a:rPr>
              <a:t>don’t skip class</a:t>
            </a:r>
          </a:p>
        </p:txBody>
      </p:sp>
      <p:sp>
        <p:nvSpPr>
          <p:cNvPr id="15" name="Content Placeholder 3"/>
          <p:cNvSpPr txBox="1">
            <a:spLocks/>
          </p:cNvSpPr>
          <p:nvPr/>
        </p:nvSpPr>
        <p:spPr>
          <a:xfrm>
            <a:off x="361321" y="3720201"/>
            <a:ext cx="5238986" cy="59945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a:solidFill>
                  <a:srgbClr val="92D050"/>
                </a:solidFill>
                <a:latin typeface="Arial" panose="020B0604020202020204" pitchFamily="34" charset="0"/>
                <a:cs typeface="Arial" panose="020B0604020202020204" pitchFamily="34" charset="0"/>
              </a:rPr>
              <a:t>talk with your professor</a:t>
            </a:r>
          </a:p>
        </p:txBody>
      </p:sp>
      <p:sp>
        <p:nvSpPr>
          <p:cNvPr id="16" name="Content Placeholder 3"/>
          <p:cNvSpPr txBox="1">
            <a:spLocks/>
          </p:cNvSpPr>
          <p:nvPr/>
        </p:nvSpPr>
        <p:spPr>
          <a:xfrm>
            <a:off x="339045" y="4343400"/>
            <a:ext cx="4800600" cy="76200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b="1">
                <a:solidFill>
                  <a:schemeClr val="tx1">
                    <a:lumMod val="50000"/>
                    <a:lumOff val="50000"/>
                  </a:schemeClr>
                </a:solidFill>
                <a:latin typeface="Arial" panose="020B0604020202020204" pitchFamily="34" charset="0"/>
                <a:cs typeface="Arial" panose="020B0604020202020204" pitchFamily="34" charset="0"/>
              </a:rPr>
              <a:t>enjoy your hobbies</a:t>
            </a:r>
          </a:p>
        </p:txBody>
      </p:sp>
      <p:grpSp>
        <p:nvGrpSpPr>
          <p:cNvPr id="18" name="Group 17"/>
          <p:cNvGrpSpPr/>
          <p:nvPr/>
        </p:nvGrpSpPr>
        <p:grpSpPr>
          <a:xfrm>
            <a:off x="232936" y="6324600"/>
            <a:ext cx="7001728" cy="458755"/>
            <a:chOff x="232936" y="6324600"/>
            <a:chExt cx="7001728" cy="458755"/>
          </a:xfrm>
        </p:grpSpPr>
        <p:sp>
          <p:nvSpPr>
            <p:cNvPr id="19" name="TextBox 18"/>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3247761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6491" y="0"/>
            <a:ext cx="3779772" cy="2517755"/>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36</a:t>
            </a:r>
          </a:p>
        </p:txBody>
      </p:sp>
      <p:sp>
        <p:nvSpPr>
          <p:cNvPr id="7" name="Content Placeholder 6"/>
          <p:cNvSpPr txBox="1">
            <a:spLocks/>
          </p:cNvSpPr>
          <p:nvPr/>
        </p:nvSpPr>
        <p:spPr>
          <a:xfrm>
            <a:off x="533400" y="2819400"/>
            <a:ext cx="8305800" cy="3429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400" dirty="0">
                <a:solidFill>
                  <a:schemeClr val="bg1">
                    <a:lumMod val="50000"/>
                  </a:schemeClr>
                </a:solidFill>
                <a:latin typeface="Arial"/>
                <a:cs typeface="Arial"/>
              </a:rPr>
              <a:t>How can we safely store and dispose of medication to limit social access?</a:t>
            </a:r>
          </a:p>
          <a:p>
            <a:pPr marL="457200" indent="-457200">
              <a:buFont typeface="+mj-lt"/>
              <a:buAutoNum type="arabicPeriod"/>
            </a:pPr>
            <a:r>
              <a:rPr lang="en-US" sz="2400" dirty="0">
                <a:solidFill>
                  <a:srgbClr val="7F7F7F"/>
                </a:solidFill>
                <a:latin typeface="Arial"/>
                <a:cs typeface="Arial"/>
              </a:rPr>
              <a:t>How do you say “no” if a friend or peer invites you to misuse medication; or, if someone asks for your medication? </a:t>
            </a:r>
            <a:endParaRPr lang="en-US" sz="2400" dirty="0">
              <a:solidFill>
                <a:schemeClr val="bg1">
                  <a:lumMod val="50000"/>
                </a:schemeClr>
              </a:solidFill>
              <a:latin typeface="Arial"/>
              <a:cs typeface="Arial"/>
            </a:endParaRPr>
          </a:p>
          <a:p>
            <a:pPr marL="457200" indent="-457200">
              <a:buFont typeface="+mj-lt"/>
              <a:buAutoNum type="arabicPeriod"/>
            </a:pPr>
            <a:r>
              <a:rPr lang="en-US" sz="2400" dirty="0">
                <a:solidFill>
                  <a:srgbClr val="7F7F7F"/>
                </a:solidFill>
                <a:latin typeface="Arial"/>
                <a:cs typeface="Arial"/>
              </a:rPr>
              <a:t>What are positive alternatives to misusing medications? </a:t>
            </a:r>
          </a:p>
          <a:p>
            <a:pPr marL="457200" indent="-457200">
              <a:buFont typeface="+mj-lt"/>
              <a:buAutoNum type="arabicPeriod"/>
            </a:pPr>
            <a:r>
              <a:rPr lang="en-US" sz="2400" dirty="0">
                <a:solidFill>
                  <a:srgbClr val="7F7F7F"/>
                </a:solidFill>
                <a:latin typeface="Arial"/>
                <a:cs typeface="Arial"/>
              </a:rPr>
              <a:t>What are some safe medication practices for life?</a:t>
            </a:r>
          </a:p>
          <a:p>
            <a:pPr marL="514350" indent="-514350">
              <a:buFont typeface="+mj-lt"/>
              <a:buAutoNum type="arabicPeriod"/>
            </a:pPr>
            <a:endParaRPr lang="en-US" sz="2400" dirty="0">
              <a:solidFill>
                <a:schemeClr val="tx1">
                  <a:lumMod val="65000"/>
                  <a:lumOff val="35000"/>
                </a:schemeClr>
              </a:solidFill>
            </a:endParaRPr>
          </a:p>
        </p:txBody>
      </p:sp>
      <p:sp>
        <p:nvSpPr>
          <p:cNvPr id="12"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1000" y="1066800"/>
            <a:ext cx="4988209"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00B0F0"/>
                </a:solidFill>
                <a:latin typeface="Arial"/>
                <a:cs typeface="Arial"/>
              </a:rPr>
              <a:t>Module 4: </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5" name="TextBox 14"/>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grpSp>
        <p:nvGrpSpPr>
          <p:cNvPr id="16" name="Group 15"/>
          <p:cNvGrpSpPr/>
          <p:nvPr/>
        </p:nvGrpSpPr>
        <p:grpSpPr>
          <a:xfrm>
            <a:off x="232936" y="6324600"/>
            <a:ext cx="7001728" cy="458755"/>
            <a:chOff x="232936" y="6324600"/>
            <a:chExt cx="7001728" cy="458755"/>
          </a:xfrm>
        </p:grpSpPr>
        <p:sp>
          <p:nvSpPr>
            <p:cNvPr id="17" name="TextBox 16"/>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616589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49</a:t>
            </a:fld>
            <a:endParaRPr lang="en-US"/>
          </a:p>
        </p:txBody>
      </p:sp>
      <p:sp>
        <p:nvSpPr>
          <p:cNvPr id="3" name="Content Placeholder 6"/>
          <p:cNvSpPr txBox="1">
            <a:spLocks/>
          </p:cNvSpPr>
          <p:nvPr/>
        </p:nvSpPr>
        <p:spPr>
          <a:xfrm>
            <a:off x="1828800" y="1524000"/>
            <a:ext cx="7467600" cy="3657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a:solidFill>
                  <a:schemeClr val="tx1">
                    <a:lumMod val="50000"/>
                    <a:lumOff val="50000"/>
                  </a:schemeClr>
                </a:solidFill>
                <a:latin typeface="Arial"/>
                <a:cs typeface="Arial"/>
              </a:rPr>
              <a:t>Only use prescription medications </a:t>
            </a:r>
            <a:br>
              <a:rPr lang="en-US" sz="2800">
                <a:solidFill>
                  <a:schemeClr val="tx1">
                    <a:lumMod val="50000"/>
                    <a:lumOff val="50000"/>
                  </a:schemeClr>
                </a:solidFill>
                <a:latin typeface="Arial"/>
                <a:cs typeface="Arial"/>
              </a:rPr>
            </a:br>
            <a:r>
              <a:rPr lang="en-US" sz="2800">
                <a:solidFill>
                  <a:schemeClr val="tx1">
                    <a:lumMod val="50000"/>
                    <a:lumOff val="50000"/>
                  </a:schemeClr>
                </a:solidFill>
                <a:latin typeface="Arial"/>
                <a:cs typeface="Arial"/>
              </a:rPr>
              <a:t>as directed by a health professional</a:t>
            </a:r>
          </a:p>
          <a:p>
            <a:pPr marL="0" indent="0">
              <a:buNone/>
            </a:pPr>
            <a:endParaRPr lang="en-US" sz="2000">
              <a:solidFill>
                <a:schemeClr val="tx1">
                  <a:lumMod val="50000"/>
                  <a:lumOff val="50000"/>
                </a:schemeClr>
              </a:solidFill>
              <a:latin typeface="Arial"/>
              <a:cs typeface="Arial"/>
            </a:endParaRPr>
          </a:p>
          <a:p>
            <a:pPr marL="0" indent="0">
              <a:buNone/>
            </a:pPr>
            <a:r>
              <a:rPr lang="en-US" sz="2800">
                <a:solidFill>
                  <a:schemeClr val="tx1">
                    <a:lumMod val="50000"/>
                    <a:lumOff val="50000"/>
                  </a:schemeClr>
                </a:solidFill>
                <a:latin typeface="Arial"/>
                <a:cs typeface="Arial"/>
              </a:rPr>
              <a:t>Do not share or take someone else’s medication</a:t>
            </a:r>
          </a:p>
          <a:p>
            <a:pPr marL="0" indent="0">
              <a:buNone/>
            </a:pPr>
            <a:endParaRPr lang="en-US" sz="2000">
              <a:solidFill>
                <a:schemeClr val="tx1">
                  <a:lumMod val="50000"/>
                  <a:lumOff val="50000"/>
                </a:schemeClr>
              </a:solidFill>
              <a:latin typeface="Arial"/>
              <a:cs typeface="Arial"/>
            </a:endParaRPr>
          </a:p>
          <a:p>
            <a:pPr marL="0" indent="0">
              <a:buNone/>
            </a:pPr>
            <a:r>
              <a:rPr lang="en-US" sz="2800">
                <a:solidFill>
                  <a:schemeClr val="tx1">
                    <a:lumMod val="50000"/>
                    <a:lumOff val="50000"/>
                  </a:schemeClr>
                </a:solidFill>
                <a:latin typeface="Arial"/>
                <a:cs typeface="Arial"/>
              </a:rPr>
              <a:t>Keep your medications safe</a:t>
            </a:r>
          </a:p>
          <a:p>
            <a:pPr marL="0" indent="0">
              <a:buNone/>
            </a:pPr>
            <a:endParaRPr lang="en-US" sz="2000">
              <a:solidFill>
                <a:schemeClr val="tx1">
                  <a:lumMod val="50000"/>
                  <a:lumOff val="50000"/>
                </a:schemeClr>
              </a:solidFill>
              <a:latin typeface="Arial"/>
              <a:cs typeface="Arial"/>
            </a:endParaRPr>
          </a:p>
          <a:p>
            <a:pPr marL="0" indent="0">
              <a:buNone/>
            </a:pPr>
            <a:r>
              <a:rPr lang="en-US" sz="2800">
                <a:solidFill>
                  <a:schemeClr val="tx1">
                    <a:lumMod val="50000"/>
                    <a:lumOff val="50000"/>
                  </a:schemeClr>
                </a:solidFill>
                <a:latin typeface="Arial"/>
                <a:cs typeface="Arial"/>
              </a:rPr>
              <a:t>Model safe medication practices</a:t>
            </a:r>
          </a:p>
        </p:txBody>
      </p:sp>
      <p:sp>
        <p:nvSpPr>
          <p:cNvPr id="4" name="Oval 3"/>
          <p:cNvSpPr/>
          <p:nvPr/>
        </p:nvSpPr>
        <p:spPr>
          <a:xfrm>
            <a:off x="1143000" y="1600200"/>
            <a:ext cx="609600" cy="609600"/>
          </a:xfrm>
          <a:prstGeom prst="ellipse">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143000" y="1600200"/>
            <a:ext cx="609600" cy="584776"/>
          </a:xfrm>
          <a:prstGeom prst="rect">
            <a:avLst/>
          </a:prstGeom>
          <a:noFill/>
        </p:spPr>
        <p:txBody>
          <a:bodyPr wrap="square" rtlCol="0">
            <a:spAutoFit/>
          </a:bodyPr>
          <a:lstStyle/>
          <a:p>
            <a:pPr algn="ctr"/>
            <a:r>
              <a:rPr lang="en-US" sz="3200" b="1">
                <a:solidFill>
                  <a:schemeClr val="accent3"/>
                </a:solidFill>
                <a:latin typeface="Arial"/>
                <a:cs typeface="Arial"/>
              </a:rPr>
              <a:t>1</a:t>
            </a:r>
          </a:p>
        </p:txBody>
      </p:sp>
      <p:sp>
        <p:nvSpPr>
          <p:cNvPr id="6" name="Oval 5"/>
          <p:cNvSpPr/>
          <p:nvPr/>
        </p:nvSpPr>
        <p:spPr>
          <a:xfrm>
            <a:off x="1143000" y="2819400"/>
            <a:ext cx="609600" cy="609600"/>
          </a:xfrm>
          <a:prstGeom prst="ellipse">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43000" y="2819400"/>
            <a:ext cx="609600" cy="584776"/>
          </a:xfrm>
          <a:prstGeom prst="rect">
            <a:avLst/>
          </a:prstGeom>
          <a:noFill/>
        </p:spPr>
        <p:txBody>
          <a:bodyPr wrap="square" rtlCol="0">
            <a:spAutoFit/>
          </a:bodyPr>
          <a:lstStyle/>
          <a:p>
            <a:pPr algn="ctr"/>
            <a:r>
              <a:rPr lang="en-US" sz="3200" b="1">
                <a:solidFill>
                  <a:schemeClr val="accent3"/>
                </a:solidFill>
                <a:latin typeface="Arial"/>
                <a:cs typeface="Arial"/>
              </a:rPr>
              <a:t>2</a:t>
            </a:r>
          </a:p>
        </p:txBody>
      </p:sp>
      <p:sp>
        <p:nvSpPr>
          <p:cNvPr id="8" name="Oval 7"/>
          <p:cNvSpPr/>
          <p:nvPr/>
        </p:nvSpPr>
        <p:spPr>
          <a:xfrm>
            <a:off x="1143000" y="4114800"/>
            <a:ext cx="609600" cy="609600"/>
          </a:xfrm>
          <a:prstGeom prst="ellipse">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143000" y="4114800"/>
            <a:ext cx="609600" cy="584776"/>
          </a:xfrm>
          <a:prstGeom prst="rect">
            <a:avLst/>
          </a:prstGeom>
          <a:noFill/>
        </p:spPr>
        <p:txBody>
          <a:bodyPr wrap="square" rtlCol="0">
            <a:spAutoFit/>
          </a:bodyPr>
          <a:lstStyle/>
          <a:p>
            <a:pPr algn="ctr"/>
            <a:r>
              <a:rPr lang="en-US" sz="3200" b="1">
                <a:solidFill>
                  <a:schemeClr val="accent3"/>
                </a:solidFill>
                <a:latin typeface="Arial"/>
                <a:cs typeface="Arial"/>
              </a:rPr>
              <a:t>3</a:t>
            </a:r>
          </a:p>
        </p:txBody>
      </p:sp>
      <p:sp>
        <p:nvSpPr>
          <p:cNvPr id="10" name="Oval 9"/>
          <p:cNvSpPr/>
          <p:nvPr/>
        </p:nvSpPr>
        <p:spPr>
          <a:xfrm>
            <a:off x="1143000" y="5029200"/>
            <a:ext cx="609600" cy="609600"/>
          </a:xfrm>
          <a:prstGeom prst="ellipse">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143000" y="5029200"/>
            <a:ext cx="609600" cy="584776"/>
          </a:xfrm>
          <a:prstGeom prst="rect">
            <a:avLst/>
          </a:prstGeom>
          <a:noFill/>
        </p:spPr>
        <p:txBody>
          <a:bodyPr wrap="square" rtlCol="0">
            <a:spAutoFit/>
          </a:bodyPr>
          <a:lstStyle/>
          <a:p>
            <a:pPr algn="ctr"/>
            <a:r>
              <a:rPr lang="en-US" sz="3200" b="1">
                <a:solidFill>
                  <a:schemeClr val="accent3"/>
                </a:solidFill>
                <a:latin typeface="Arial"/>
                <a:cs typeface="Arial"/>
              </a:rPr>
              <a:t>4</a:t>
            </a:r>
          </a:p>
        </p:txBody>
      </p:sp>
      <p:sp>
        <p:nvSpPr>
          <p:cNvPr id="12" name="Title 2"/>
          <p:cNvSpPr txBox="1">
            <a:spLocks/>
          </p:cNvSpPr>
          <p:nvPr/>
        </p:nvSpPr>
        <p:spPr>
          <a:xfrm>
            <a:off x="228600" y="152400"/>
            <a:ext cx="8610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schemeClr val="accent1">
                    <a:lumMod val="75000"/>
                  </a:schemeClr>
                </a:solidFill>
                <a:latin typeface="Arial"/>
                <a:cs typeface="Arial"/>
              </a:rPr>
              <a:t>Safe Medication Practices for Life</a:t>
            </a:r>
          </a:p>
        </p:txBody>
      </p:sp>
      <p:grpSp>
        <p:nvGrpSpPr>
          <p:cNvPr id="14" name="Group 13"/>
          <p:cNvGrpSpPr/>
          <p:nvPr/>
        </p:nvGrpSpPr>
        <p:grpSpPr>
          <a:xfrm>
            <a:off x="232936" y="6324600"/>
            <a:ext cx="7001728" cy="458755"/>
            <a:chOff x="232936" y="6324600"/>
            <a:chExt cx="7001728" cy="458755"/>
          </a:xfrm>
        </p:grpSpPr>
        <p:sp>
          <p:nvSpPr>
            <p:cNvPr id="15" name="TextBox 14"/>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132900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5</a:t>
            </a:fld>
            <a:endParaRPr lang="en-US"/>
          </a:p>
        </p:txBody>
      </p:sp>
      <p:sp>
        <p:nvSpPr>
          <p:cNvPr id="3" name="Title 2"/>
          <p:cNvSpPr txBox="1">
            <a:spLocks/>
          </p:cNvSpPr>
          <p:nvPr/>
        </p:nvSpPr>
        <p:spPr>
          <a:xfrm>
            <a:off x="533399" y="304800"/>
            <a:ext cx="80010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a:solidFill>
                  <a:schemeClr val="accent1">
                    <a:lumMod val="75000"/>
                  </a:schemeClr>
                </a:solidFill>
                <a:latin typeface="Arial"/>
                <a:cs typeface="Arial"/>
              </a:rPr>
              <a:t>Let’s consider important issues relating to…</a:t>
            </a:r>
          </a:p>
        </p:txBody>
      </p:sp>
      <p:sp>
        <p:nvSpPr>
          <p:cNvPr id="4" name="Content Placeholder 6"/>
          <p:cNvSpPr txBox="1">
            <a:spLocks/>
          </p:cNvSpPr>
          <p:nvPr/>
        </p:nvSpPr>
        <p:spPr>
          <a:xfrm>
            <a:off x="1746504" y="1828800"/>
            <a:ext cx="6406896" cy="1905000"/>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a:solidFill>
                  <a:schemeClr val="tx1">
                    <a:lumMod val="50000"/>
                    <a:lumOff val="50000"/>
                  </a:schemeClr>
                </a:solidFill>
                <a:latin typeface="Arial"/>
                <a:cs typeface="Arial"/>
              </a:rPr>
              <a:t>Module 1:</a:t>
            </a:r>
            <a:r>
              <a:rPr lang="en-US" sz="2800">
                <a:solidFill>
                  <a:srgbClr val="7F7F7F"/>
                </a:solidFill>
                <a:latin typeface="Arial"/>
                <a:cs typeface="Arial"/>
              </a:rPr>
              <a:t> Prescription Opioids</a:t>
            </a:r>
            <a:endParaRPr lang="en-US" sz="2400">
              <a:solidFill>
                <a:srgbClr val="7F7F7F"/>
              </a:solidFill>
              <a:latin typeface="Arial"/>
              <a:cs typeface="Arial"/>
            </a:endParaRPr>
          </a:p>
          <a:p>
            <a:pPr marL="0" indent="0">
              <a:buNone/>
            </a:pPr>
            <a:r>
              <a:rPr lang="en-US" sz="2800" b="1">
                <a:solidFill>
                  <a:schemeClr val="tx1">
                    <a:lumMod val="50000"/>
                    <a:lumOff val="50000"/>
                  </a:schemeClr>
                </a:solidFill>
                <a:latin typeface="Arial"/>
                <a:cs typeface="Arial"/>
              </a:rPr>
              <a:t>Module 2:</a:t>
            </a:r>
            <a:r>
              <a:rPr lang="en-US" sz="2800">
                <a:solidFill>
                  <a:srgbClr val="7F7F7F"/>
                </a:solidFill>
                <a:latin typeface="Arial"/>
                <a:cs typeface="Arial"/>
              </a:rPr>
              <a:t> Prescription Stimulants</a:t>
            </a:r>
          </a:p>
          <a:p>
            <a:pPr marL="0" indent="0">
              <a:buNone/>
            </a:pPr>
            <a:r>
              <a:rPr lang="en-US" sz="2800" b="1">
                <a:solidFill>
                  <a:srgbClr val="7F7F7F"/>
                </a:solidFill>
                <a:latin typeface="Arial"/>
                <a:cs typeface="Arial"/>
              </a:rPr>
              <a:t>Module 3:</a:t>
            </a:r>
            <a:r>
              <a:rPr lang="en-US" sz="2800">
                <a:solidFill>
                  <a:srgbClr val="7F7F7F"/>
                </a:solidFill>
                <a:latin typeface="Arial"/>
                <a:cs typeface="Arial"/>
              </a:rPr>
              <a:t> Prescription Sedatives</a:t>
            </a:r>
          </a:p>
          <a:p>
            <a:pPr marL="0" indent="0">
              <a:buNone/>
            </a:pPr>
            <a:r>
              <a:rPr lang="en-US" sz="2800" b="1">
                <a:solidFill>
                  <a:srgbClr val="7F7F7F"/>
                </a:solidFill>
                <a:latin typeface="Arial"/>
                <a:cs typeface="Arial"/>
              </a:rPr>
              <a:t>Module 4:</a:t>
            </a:r>
            <a:r>
              <a:rPr lang="en-US" sz="2800">
                <a:solidFill>
                  <a:srgbClr val="7F7F7F"/>
                </a:solidFill>
                <a:latin typeface="Arial"/>
                <a:cs typeface="Arial"/>
              </a:rPr>
              <a:t> Safe Medication Practices</a:t>
            </a:r>
          </a:p>
          <a:p>
            <a:pPr marL="514350" indent="-514350">
              <a:buFont typeface="+mj-lt"/>
              <a:buAutoNum type="arabicPeriod"/>
            </a:pPr>
            <a:endParaRPr lang="en-US" sz="2800">
              <a:solidFill>
                <a:srgbClr val="7F7F7F"/>
              </a:solidFill>
              <a:latin typeface="Arial"/>
              <a:cs typeface="Arial"/>
            </a:endParaRPr>
          </a:p>
          <a:p>
            <a:pPr marL="514350" indent="-514350">
              <a:buFont typeface="+mj-lt"/>
              <a:buAutoNum type="arabicPeriod"/>
            </a:pPr>
            <a:endParaRPr lang="en-US" sz="2800">
              <a:solidFill>
                <a:schemeClr val="tx1">
                  <a:lumMod val="65000"/>
                  <a:lumOff val="35000"/>
                </a:schemeClr>
              </a:solidFill>
            </a:endParaRPr>
          </a:p>
        </p:txBody>
      </p:sp>
      <p:sp>
        <p:nvSpPr>
          <p:cNvPr id="5" name="TextBox 4"/>
          <p:cNvSpPr txBox="1"/>
          <p:nvPr/>
        </p:nvSpPr>
        <p:spPr>
          <a:xfrm>
            <a:off x="3962400" y="4450140"/>
            <a:ext cx="4571999" cy="1569660"/>
          </a:xfrm>
          <a:prstGeom prst="rect">
            <a:avLst/>
          </a:prstGeom>
          <a:noFill/>
        </p:spPr>
        <p:txBody>
          <a:bodyPr wrap="square" rtlCol="0">
            <a:spAutoFit/>
          </a:bodyPr>
          <a:lstStyle/>
          <a:p>
            <a:r>
              <a:rPr lang="en-US" sz="2400" i="1">
                <a:solidFill>
                  <a:srgbClr val="00B0F0"/>
                </a:solidFill>
                <a:latin typeface="Arial"/>
                <a:cs typeface="Arial"/>
              </a:rPr>
              <a:t>Each module consists of watching a short video and engaging in a brief discussion</a:t>
            </a:r>
          </a:p>
          <a:p>
            <a:endParaRPr lang="en-US" sz="2400">
              <a:solidFill>
                <a:srgbClr val="00B0F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3870606"/>
            <a:ext cx="3225800" cy="2149194"/>
          </a:xfrm>
          <a:prstGeom prst="rect">
            <a:avLst/>
          </a:prstGeom>
        </p:spPr>
      </p:pic>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811138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p:nvPr/>
        </p:nvSpPr>
        <p:spPr>
          <a:xfrm>
            <a:off x="0" y="285204"/>
            <a:ext cx="8153400"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50</a:t>
            </a:fld>
            <a:endParaRPr lang="en-US"/>
          </a:p>
        </p:txBody>
      </p:sp>
      <p:sp>
        <p:nvSpPr>
          <p:cNvPr id="3" name="Title 2"/>
          <p:cNvSpPr txBox="1">
            <a:spLocks/>
          </p:cNvSpPr>
          <p:nvPr/>
        </p:nvSpPr>
        <p:spPr>
          <a:xfrm>
            <a:off x="381000" y="457200"/>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solidFill>
                  <a:schemeClr val="accent1">
                    <a:lumMod val="75000"/>
                  </a:schemeClr>
                </a:solidFill>
                <a:latin typeface="Arial"/>
                <a:cs typeface="Arial"/>
              </a:rPr>
              <a:t>Be your own health advocate</a:t>
            </a:r>
          </a:p>
        </p:txBody>
      </p:sp>
      <p:pic>
        <p:nvPicPr>
          <p:cNvPr id="4" name="Picture 3"/>
          <p:cNvPicPr>
            <a:picLocks noChangeAspect="1"/>
          </p:cNvPicPr>
          <p:nvPr/>
        </p:nvPicPr>
        <p:blipFill>
          <a:blip r:embed="rId4"/>
          <a:stretch>
            <a:fillRect/>
          </a:stretch>
        </p:blipFill>
        <p:spPr>
          <a:xfrm flipH="1">
            <a:off x="5791200" y="2483721"/>
            <a:ext cx="2820685" cy="2621679"/>
          </a:xfrm>
          <a:prstGeom prst="rect">
            <a:avLst/>
          </a:prstGeom>
        </p:spPr>
      </p:pic>
      <p:pic>
        <p:nvPicPr>
          <p:cNvPr id="5" name="Picture 4"/>
          <p:cNvPicPr>
            <a:picLocks noChangeAspect="1"/>
          </p:cNvPicPr>
          <p:nvPr/>
        </p:nvPicPr>
        <p:blipFill>
          <a:blip r:embed="rId5"/>
          <a:stretch>
            <a:fillRect/>
          </a:stretch>
        </p:blipFill>
        <p:spPr>
          <a:xfrm>
            <a:off x="685800" y="2003612"/>
            <a:ext cx="457200" cy="457200"/>
          </a:xfrm>
          <a:prstGeom prst="rect">
            <a:avLst/>
          </a:prstGeom>
        </p:spPr>
      </p:pic>
      <p:pic>
        <p:nvPicPr>
          <p:cNvPr id="6" name="Picture 5"/>
          <p:cNvPicPr>
            <a:picLocks noChangeAspect="1"/>
          </p:cNvPicPr>
          <p:nvPr/>
        </p:nvPicPr>
        <p:blipFill>
          <a:blip r:embed="rId6"/>
          <a:stretch>
            <a:fillRect/>
          </a:stretch>
        </p:blipFill>
        <p:spPr>
          <a:xfrm>
            <a:off x="685800" y="3057460"/>
            <a:ext cx="457200" cy="457200"/>
          </a:xfrm>
          <a:prstGeom prst="rect">
            <a:avLst/>
          </a:prstGeom>
        </p:spPr>
      </p:pic>
      <p:pic>
        <p:nvPicPr>
          <p:cNvPr id="7" name="Picture 6"/>
          <p:cNvPicPr>
            <a:picLocks noChangeAspect="1"/>
          </p:cNvPicPr>
          <p:nvPr/>
        </p:nvPicPr>
        <p:blipFill>
          <a:blip r:embed="rId7"/>
          <a:stretch>
            <a:fillRect/>
          </a:stretch>
        </p:blipFill>
        <p:spPr>
          <a:xfrm>
            <a:off x="685800" y="4048060"/>
            <a:ext cx="457200" cy="4572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5038660"/>
            <a:ext cx="457200" cy="457200"/>
          </a:xfrm>
          <a:prstGeom prst="rect">
            <a:avLst/>
          </a:prstGeom>
        </p:spPr>
      </p:pic>
      <p:sp>
        <p:nvSpPr>
          <p:cNvPr id="12" name="Content Placeholder 6"/>
          <p:cNvSpPr txBox="1">
            <a:spLocks/>
          </p:cNvSpPr>
          <p:nvPr/>
        </p:nvSpPr>
        <p:spPr>
          <a:xfrm>
            <a:off x="1329267" y="2895600"/>
            <a:ext cx="5147733" cy="101898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a:solidFill>
                  <a:srgbClr val="7F7F7F"/>
                </a:solidFill>
                <a:latin typeface="Arial"/>
                <a:cs typeface="Arial"/>
              </a:rPr>
              <a:t>Learn about your medications – understand the adverse effects.</a:t>
            </a:r>
          </a:p>
        </p:txBody>
      </p:sp>
      <p:sp>
        <p:nvSpPr>
          <p:cNvPr id="13" name="Content Placeholder 6"/>
          <p:cNvSpPr txBox="1">
            <a:spLocks/>
          </p:cNvSpPr>
          <p:nvPr/>
        </p:nvSpPr>
        <p:spPr>
          <a:xfrm>
            <a:off x="1295400" y="3880222"/>
            <a:ext cx="4515682" cy="101898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a:solidFill>
                  <a:srgbClr val="7F7F7F"/>
                </a:solidFill>
                <a:latin typeface="Arial"/>
                <a:cs typeface="Arial"/>
              </a:rPr>
              <a:t>Condition not improving?           Talk with a healthcare provider.</a:t>
            </a:r>
          </a:p>
        </p:txBody>
      </p:sp>
      <p:sp>
        <p:nvSpPr>
          <p:cNvPr id="14" name="Content Placeholder 6"/>
          <p:cNvSpPr txBox="1">
            <a:spLocks/>
          </p:cNvSpPr>
          <p:nvPr/>
        </p:nvSpPr>
        <p:spPr>
          <a:xfrm>
            <a:off x="1329267" y="1869641"/>
            <a:ext cx="5147733" cy="101898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a:solidFill>
                  <a:srgbClr val="7F7F7F"/>
                </a:solidFill>
                <a:latin typeface="Arial"/>
                <a:cs typeface="Arial"/>
              </a:rPr>
              <a:t>Ask questions and know your options.</a:t>
            </a:r>
          </a:p>
        </p:txBody>
      </p:sp>
      <p:sp>
        <p:nvSpPr>
          <p:cNvPr id="15" name="Content Placeholder 6"/>
          <p:cNvSpPr txBox="1">
            <a:spLocks/>
          </p:cNvSpPr>
          <p:nvPr/>
        </p:nvSpPr>
        <p:spPr>
          <a:xfrm>
            <a:off x="1329266" y="4892238"/>
            <a:ext cx="5583767" cy="101898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a:solidFill>
                  <a:srgbClr val="7F7F7F"/>
                </a:solidFill>
                <a:latin typeface="Arial"/>
                <a:cs typeface="Arial"/>
              </a:rPr>
              <a:t>Prioritize your health needs by not sharing your medication with others.</a:t>
            </a:r>
          </a:p>
        </p:txBody>
      </p:sp>
      <p:sp>
        <p:nvSpPr>
          <p:cNvPr id="16" name="Slide Number Placeholder 1"/>
          <p:cNvSpPr txBox="1">
            <a:spLocks/>
          </p:cNvSpPr>
          <p:nvPr/>
        </p:nvSpPr>
        <p:spPr>
          <a:xfrm>
            <a:off x="7239000" y="6324600"/>
            <a:ext cx="1600200" cy="304800"/>
          </a:xfrm>
          <a:prstGeom prst="rect">
            <a:avLst/>
          </a:prstGeom>
        </p:spPr>
        <p:txBody>
          <a:bodyPr/>
          <a:lstStyle>
            <a:defPPr>
              <a:defRPr lang="en-US"/>
            </a:defPPr>
            <a:lvl1pPr marL="0" algn="r" defTabSz="914400" rtl="0" eaLnBrk="1" latinLnBrk="0" hangingPunct="1">
              <a:defRPr sz="95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GenerationRx.org  </a:t>
            </a:r>
            <a:fld id="{A9D08C3E-74CE-4F95-B426-E90F7E2ED6EF}" type="slidenum">
              <a:rPr lang="en-US" smtClean="0"/>
              <a:pPr/>
              <a:t>50</a:t>
            </a:fld>
            <a:endParaRPr lang="en-US"/>
          </a:p>
        </p:txBody>
      </p:sp>
      <p:grpSp>
        <p:nvGrpSpPr>
          <p:cNvPr id="17" name="Group 16"/>
          <p:cNvGrpSpPr/>
          <p:nvPr/>
        </p:nvGrpSpPr>
        <p:grpSpPr>
          <a:xfrm>
            <a:off x="232936" y="6324600"/>
            <a:ext cx="7001728" cy="458755"/>
            <a:chOff x="232936" y="6324600"/>
            <a:chExt cx="7001728" cy="458755"/>
          </a:xfrm>
        </p:grpSpPr>
        <p:sp>
          <p:nvSpPr>
            <p:cNvPr id="18" name="TextBox 17"/>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855070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flipH="1">
            <a:off x="1272055" y="-653311"/>
            <a:ext cx="2209802" cy="4735623"/>
          </a:xfrm>
          <a:prstGeom prst="rect">
            <a:avLst/>
          </a:prstGeom>
        </p:spPr>
      </p:pic>
      <p:sp>
        <p:nvSpPr>
          <p:cNvPr id="8" name="Title 2"/>
          <p:cNvSpPr>
            <a:spLocks noGrp="1"/>
          </p:cNvSpPr>
          <p:nvPr>
            <p:ph type="title" idx="4294967295"/>
          </p:nvPr>
        </p:nvSpPr>
        <p:spPr>
          <a:xfrm>
            <a:off x="439467" y="1219200"/>
            <a:ext cx="8610600" cy="1143000"/>
          </a:xfrm>
          <a:prstGeom prst="rect">
            <a:avLst/>
          </a:prstGeom>
        </p:spPr>
        <p:txBody>
          <a:bodyPr>
            <a:noAutofit/>
          </a:bodyPr>
          <a:lstStyle/>
          <a:p>
            <a:pPr algn="l"/>
            <a:r>
              <a:rPr lang="en-US" b="1">
                <a:solidFill>
                  <a:srgbClr val="36647E"/>
                </a:solidFill>
                <a:latin typeface="Arial"/>
                <a:cs typeface="Arial"/>
              </a:rPr>
              <a:t>Wrap-up</a:t>
            </a:r>
          </a:p>
        </p:txBody>
      </p:sp>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a:solidFill>
                  <a:prstClr val="white"/>
                </a:solidFill>
              </a:rPr>
              <a:t>GenerationRx.org  6</a:t>
            </a:r>
          </a:p>
        </p:txBody>
      </p:sp>
      <p:grpSp>
        <p:nvGrpSpPr>
          <p:cNvPr id="9" name="Group 8"/>
          <p:cNvGrpSpPr/>
          <p:nvPr/>
        </p:nvGrpSpPr>
        <p:grpSpPr>
          <a:xfrm>
            <a:off x="232936" y="6324600"/>
            <a:ext cx="7001728" cy="458755"/>
            <a:chOff x="232936" y="6324600"/>
            <a:chExt cx="7001728" cy="458755"/>
          </a:xfrm>
        </p:grpSpPr>
        <p:sp>
          <p:nvSpPr>
            <p:cNvPr id="12" name="TextBox 11"/>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1678" y="1219200"/>
            <a:ext cx="6458712" cy="4309872"/>
          </a:xfrm>
          <a:prstGeom prst="parallelogram">
            <a:avLst/>
          </a:prstGeom>
        </p:spPr>
      </p:pic>
    </p:spTree>
    <p:custDataLst>
      <p:tags r:id="rId1"/>
    </p:custDataLst>
    <p:extLst>
      <p:ext uri="{BB962C8B-B14F-4D97-AF65-F5344CB8AC3E}">
        <p14:creationId xmlns:p14="http://schemas.microsoft.com/office/powerpoint/2010/main" val="3838634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52</a:t>
            </a:fld>
            <a:endParaRPr lang="en-US"/>
          </a:p>
        </p:txBody>
      </p:sp>
      <p:sp>
        <p:nvSpPr>
          <p:cNvPr id="3" name="Content Placeholder 3"/>
          <p:cNvSpPr txBox="1">
            <a:spLocks/>
          </p:cNvSpPr>
          <p:nvPr/>
        </p:nvSpPr>
        <p:spPr>
          <a:xfrm>
            <a:off x="457200" y="2209799"/>
            <a:ext cx="5257800" cy="411480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sz="2800" dirty="0">
                <a:solidFill>
                  <a:schemeClr val="tx1">
                    <a:lumMod val="50000"/>
                    <a:lumOff val="50000"/>
                  </a:schemeClr>
                </a:solidFill>
                <a:latin typeface="Arial" panose="020B0604020202020204" pitchFamily="34" charset="0"/>
                <a:cs typeface="Arial" panose="020B0604020202020204" pitchFamily="34" charset="0"/>
              </a:rPr>
              <a:t>Student health or </a:t>
            </a:r>
            <a:br>
              <a:rPr lang="en-US" sz="2800" dirty="0">
                <a:solidFill>
                  <a:schemeClr val="tx1">
                    <a:lumMod val="50000"/>
                    <a:lumOff val="50000"/>
                  </a:schemeClr>
                </a:solidFill>
                <a:latin typeface="Arial" panose="020B0604020202020204" pitchFamily="34" charset="0"/>
                <a:cs typeface="Arial" panose="020B0604020202020204" pitchFamily="34" charset="0"/>
              </a:rPr>
            </a:br>
            <a:r>
              <a:rPr lang="en-US" sz="2800" dirty="0">
                <a:solidFill>
                  <a:schemeClr val="tx1">
                    <a:lumMod val="50000"/>
                    <a:lumOff val="50000"/>
                  </a:schemeClr>
                </a:solidFill>
                <a:latin typeface="Arial" panose="020B0604020202020204" pitchFamily="34" charset="0"/>
                <a:cs typeface="Arial" panose="020B0604020202020204" pitchFamily="34" charset="0"/>
              </a:rPr>
              <a:t>wellness center</a:t>
            </a:r>
          </a:p>
          <a:p>
            <a:pPr marL="457200" indent="-457200">
              <a:buFont typeface="+mj-lt"/>
              <a:buAutoNum type="arabicPeriod"/>
            </a:pPr>
            <a:r>
              <a:rPr lang="en-US" sz="2800" dirty="0">
                <a:solidFill>
                  <a:schemeClr val="tx1">
                    <a:lumMod val="50000"/>
                    <a:lumOff val="50000"/>
                  </a:schemeClr>
                </a:solidFill>
                <a:latin typeface="Arial" panose="020B0604020202020204" pitchFamily="34" charset="0"/>
                <a:cs typeface="Arial" panose="020B0604020202020204" pitchFamily="34" charset="0"/>
              </a:rPr>
              <a:t>Campus Recovery </a:t>
            </a:r>
            <a:br>
              <a:rPr lang="en-US" sz="2800" dirty="0">
                <a:solidFill>
                  <a:schemeClr val="tx1">
                    <a:lumMod val="50000"/>
                    <a:lumOff val="50000"/>
                  </a:schemeClr>
                </a:solidFill>
                <a:latin typeface="Arial" panose="020B0604020202020204" pitchFamily="34" charset="0"/>
                <a:cs typeface="Arial" panose="020B0604020202020204" pitchFamily="34" charset="0"/>
              </a:rPr>
            </a:br>
            <a:r>
              <a:rPr lang="en-US" sz="2800" dirty="0">
                <a:solidFill>
                  <a:schemeClr val="tx1">
                    <a:lumMod val="50000"/>
                    <a:lumOff val="50000"/>
                  </a:schemeClr>
                </a:solidFill>
                <a:latin typeface="Arial" panose="020B0604020202020204" pitchFamily="34" charset="0"/>
                <a:cs typeface="Arial" panose="020B0604020202020204" pitchFamily="34" charset="0"/>
              </a:rPr>
              <a:t>Programs</a:t>
            </a:r>
          </a:p>
          <a:p>
            <a:pPr marL="457200" indent="-457200">
              <a:buFont typeface="+mj-lt"/>
              <a:buAutoNum type="arabicPeriod"/>
            </a:pPr>
            <a:r>
              <a:rPr lang="en-US" sz="2800" dirty="0">
                <a:solidFill>
                  <a:schemeClr val="tx1">
                    <a:lumMod val="50000"/>
                    <a:lumOff val="50000"/>
                  </a:schemeClr>
                </a:solidFill>
                <a:latin typeface="Arial" panose="020B0604020202020204" pitchFamily="34" charset="0"/>
                <a:cs typeface="Arial" panose="020B0604020202020204" pitchFamily="34" charset="0"/>
              </a:rPr>
              <a:t>College or university                                      counseling services</a:t>
            </a:r>
          </a:p>
          <a:p>
            <a:pPr marL="457200" indent="-457200">
              <a:buFont typeface="+mj-lt"/>
              <a:buAutoNum type="arabicPeriod"/>
            </a:pPr>
            <a:r>
              <a:rPr lang="en-US" sz="2800" dirty="0">
                <a:solidFill>
                  <a:schemeClr val="tx1">
                    <a:lumMod val="50000"/>
                    <a:lumOff val="50000"/>
                  </a:schemeClr>
                </a:solidFill>
                <a:latin typeface="Arial" panose="020B0604020202020204" pitchFamily="34" charset="0"/>
                <a:cs typeface="Arial" panose="020B0604020202020204" pitchFamily="34" charset="0"/>
              </a:rPr>
              <a:t>Academic advisors</a:t>
            </a:r>
          </a:p>
          <a:p>
            <a:pPr marL="457200" indent="-457200">
              <a:buFont typeface="+mj-lt"/>
              <a:buAutoNum type="arabicPeriod"/>
            </a:pPr>
            <a:endParaRPr lang="en-US" sz="2800" dirty="0">
              <a:solidFill>
                <a:schemeClr val="tx1">
                  <a:lumMod val="50000"/>
                  <a:lumOff val="50000"/>
                </a:schemeClr>
              </a:solidFill>
              <a:latin typeface="Arial" panose="020B0604020202020204" pitchFamily="34" charset="0"/>
              <a:cs typeface="Arial" panose="020B0604020202020204" pitchFamily="34" charset="0"/>
            </a:endParaRPr>
          </a:p>
          <a:p>
            <a:pPr marL="457200" indent="-457200">
              <a:buFont typeface="+mj-lt"/>
              <a:buAutoNum type="arabicPeriod"/>
            </a:pPr>
            <a:endParaRPr 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 name="Title 1"/>
          <p:cNvSpPr txBox="1">
            <a:spLocks/>
          </p:cNvSpPr>
          <p:nvPr/>
        </p:nvSpPr>
        <p:spPr>
          <a:xfrm>
            <a:off x="457200" y="274638"/>
            <a:ext cx="8229600" cy="14017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36647E"/>
                </a:solidFill>
                <a:latin typeface="Arial"/>
                <a:cs typeface="Arial"/>
              </a:rPr>
              <a:t>Need help? </a:t>
            </a:r>
            <a:br>
              <a:rPr lang="en-US" b="1">
                <a:solidFill>
                  <a:srgbClr val="36647E"/>
                </a:solidFill>
                <a:latin typeface="Arial"/>
                <a:cs typeface="Arial"/>
              </a:rPr>
            </a:br>
            <a:r>
              <a:rPr lang="en-US" b="1">
                <a:solidFill>
                  <a:srgbClr val="36647E"/>
                </a:solidFill>
                <a:latin typeface="Arial"/>
                <a:cs typeface="Arial"/>
              </a:rPr>
              <a:t>Use Campus Resources:</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8200" y="2207731"/>
            <a:ext cx="4468368" cy="2897669"/>
          </a:xfrm>
          <a:prstGeom prst="rect">
            <a:avLst/>
          </a:prstGeom>
        </p:spPr>
      </p:pic>
      <p:grpSp>
        <p:nvGrpSpPr>
          <p:cNvPr id="7" name="Group 6"/>
          <p:cNvGrpSpPr/>
          <p:nvPr/>
        </p:nvGrpSpPr>
        <p:grpSpPr>
          <a:xfrm>
            <a:off x="232936" y="6324600"/>
            <a:ext cx="7001728" cy="458755"/>
            <a:chOff x="232936" y="6324600"/>
            <a:chExt cx="7001728" cy="458755"/>
          </a:xfrm>
        </p:grpSpPr>
        <p:sp>
          <p:nvSpPr>
            <p:cNvPr id="8" name="TextBox 7"/>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1905587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idx="4294967295"/>
          </p:nvPr>
        </p:nvSpPr>
        <p:spPr>
          <a:xfrm>
            <a:off x="559335" y="1600200"/>
            <a:ext cx="6781800" cy="1143000"/>
          </a:xfrm>
          <a:prstGeom prst="rect">
            <a:avLst/>
          </a:prstGeom>
        </p:spPr>
        <p:txBody>
          <a:bodyPr>
            <a:noAutofit/>
          </a:bodyPr>
          <a:lstStyle/>
          <a:p>
            <a:pPr algn="l"/>
            <a:r>
              <a:rPr lang="en-US" sz="5700">
                <a:solidFill>
                  <a:srgbClr val="36647E"/>
                </a:solidFill>
                <a:latin typeface="Arial"/>
                <a:cs typeface="Arial"/>
              </a:rPr>
              <a:t>Share the information</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538270" y="762000"/>
            <a:ext cx="3605730" cy="5105400"/>
          </a:xfrm>
          <a:prstGeom prst="rect">
            <a:avLst/>
          </a:prstGeom>
        </p:spPr>
      </p:pic>
      <p:sp>
        <p:nvSpPr>
          <p:cNvPr id="3" name="TextBox 2"/>
          <p:cNvSpPr txBox="1"/>
          <p:nvPr/>
        </p:nvSpPr>
        <p:spPr>
          <a:xfrm>
            <a:off x="590495" y="3581400"/>
            <a:ext cx="5048305" cy="615553"/>
          </a:xfrm>
          <a:prstGeom prst="rect">
            <a:avLst/>
          </a:prstGeom>
          <a:noFill/>
        </p:spPr>
        <p:txBody>
          <a:bodyPr wrap="none" rtlCol="0">
            <a:spAutoFit/>
          </a:bodyPr>
          <a:lstStyle/>
          <a:p>
            <a:r>
              <a:rPr lang="en-US" sz="3400" b="1">
                <a:solidFill>
                  <a:srgbClr val="48BAC8"/>
                </a:solidFill>
                <a:latin typeface="Arial"/>
                <a:cs typeface="Arial"/>
              </a:rPr>
              <a:t>Visit: GenerationRx.org</a:t>
            </a:r>
          </a:p>
        </p:txBody>
      </p:sp>
      <p:sp>
        <p:nvSpPr>
          <p:cNvPr id="6"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39</a:t>
            </a:r>
          </a:p>
        </p:txBody>
      </p:sp>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4136300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t>GenerationRx.org  </a:t>
            </a:r>
            <a:fld id="{A9D08C3E-74CE-4F95-B426-E90F7E2ED6EF}" type="slidenum">
              <a:rPr lang="en-US" smtClean="0"/>
              <a:pPr/>
              <a:t>54</a:t>
            </a:fld>
            <a:endParaRPr lang="en-US"/>
          </a:p>
        </p:txBody>
      </p:sp>
      <p:sp>
        <p:nvSpPr>
          <p:cNvPr id="3" name="Rectangle 2"/>
          <p:cNvSpPr/>
          <p:nvPr/>
        </p:nvSpPr>
        <p:spPr>
          <a:xfrm>
            <a:off x="0" y="0"/>
            <a:ext cx="9144000" cy="5562600"/>
          </a:xfrm>
          <a:prstGeom prst="rect">
            <a:avLst/>
          </a:prstGeom>
          <a:solidFill>
            <a:srgbClr val="366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09700" y="457200"/>
            <a:ext cx="6324600" cy="400110"/>
          </a:xfrm>
          <a:prstGeom prst="rect">
            <a:avLst/>
          </a:prstGeom>
          <a:noFill/>
        </p:spPr>
        <p:txBody>
          <a:bodyPr wrap="square" lIns="91440" tIns="45720" rIns="91440" bIns="45720" rtlCol="0" anchor="t">
            <a:spAutoFit/>
          </a:bodyPr>
          <a:lstStyle/>
          <a:p>
            <a:pPr algn="ctr"/>
            <a:r>
              <a:rPr lang="en-US" sz="2000">
                <a:solidFill>
                  <a:schemeClr val="bg1"/>
                </a:solidFill>
                <a:ea typeface="+mn-lt"/>
                <a:cs typeface="+mn-lt"/>
              </a:rPr>
              <a:t>This project was developed in collaboration with</a:t>
            </a:r>
            <a:r>
              <a:rPr lang="en-US" sz="2000">
                <a:solidFill>
                  <a:schemeClr val="bg1"/>
                </a:solidFill>
                <a:latin typeface="Arial"/>
                <a:cs typeface="Arial"/>
              </a:rPr>
              <a:t>:</a:t>
            </a:r>
            <a:endParaRPr lang="en-US" sz="2000">
              <a:solidFill>
                <a:schemeClr val="bg1"/>
              </a:solidFill>
              <a:cs typeface="Calibri"/>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1165" y="3747730"/>
            <a:ext cx="2194605" cy="82500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1717666"/>
            <a:ext cx="2072374" cy="113690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726" y="4102984"/>
            <a:ext cx="1451722" cy="426899"/>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0846" y="1803225"/>
            <a:ext cx="1887365" cy="105509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0956" y="3863151"/>
            <a:ext cx="1944858" cy="812548"/>
          </a:xfrm>
          <a:prstGeom prst="rect">
            <a:avLst/>
          </a:prstGeom>
        </p:spPr>
      </p:pic>
      <p:pic>
        <p:nvPicPr>
          <p:cNvPr id="8" name="Picture 8" descr="Logo, company name&#10;&#10;Description automatically generated">
            <a:extLst>
              <a:ext uri="{FF2B5EF4-FFF2-40B4-BE49-F238E27FC236}">
                <a16:creationId xmlns:a16="http://schemas.microsoft.com/office/drawing/2014/main" id="{5CAC4992-AC8F-4419-A150-D6990463F0F0}"/>
              </a:ext>
            </a:extLst>
          </p:cNvPr>
          <p:cNvPicPr>
            <a:picLocks noChangeAspect="1"/>
          </p:cNvPicPr>
          <p:nvPr/>
        </p:nvPicPr>
        <p:blipFill>
          <a:blip r:embed="rId9"/>
          <a:stretch>
            <a:fillRect/>
          </a:stretch>
        </p:blipFill>
        <p:spPr>
          <a:xfrm>
            <a:off x="3247293" y="2011652"/>
            <a:ext cx="2543908" cy="830053"/>
          </a:xfrm>
          <a:prstGeom prst="rect">
            <a:avLst/>
          </a:prstGeom>
        </p:spPr>
      </p:pic>
    </p:spTree>
    <p:custDataLst>
      <p:tags r:id="rId1"/>
    </p:custDataLst>
    <p:extLst>
      <p:ext uri="{BB962C8B-B14F-4D97-AF65-F5344CB8AC3E}">
        <p14:creationId xmlns:p14="http://schemas.microsoft.com/office/powerpoint/2010/main" val="16611498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7689" r="5089"/>
          <a:stretch/>
        </p:blipFill>
        <p:spPr>
          <a:xfrm>
            <a:off x="0" y="-138024"/>
            <a:ext cx="9144000" cy="6996024"/>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flipH="1">
            <a:off x="5915147" y="3551582"/>
            <a:ext cx="3064563" cy="2819399"/>
          </a:xfrm>
          <a:prstGeom prst="rect">
            <a:avLst/>
          </a:prstGeom>
        </p:spPr>
      </p:pic>
      <p:sp>
        <p:nvSpPr>
          <p:cNvPr id="16" name="Title 2"/>
          <p:cNvSpPr txBox="1">
            <a:spLocks/>
          </p:cNvSpPr>
          <p:nvPr/>
        </p:nvSpPr>
        <p:spPr>
          <a:xfrm>
            <a:off x="6477000" y="4191000"/>
            <a:ext cx="2590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a:solidFill>
                  <a:schemeClr val="tx1">
                    <a:lumMod val="65000"/>
                    <a:lumOff val="35000"/>
                  </a:schemeClr>
                </a:solidFill>
                <a:latin typeface="Arial"/>
                <a:cs typeface="Arial"/>
              </a:rPr>
              <a:t>Follow us </a:t>
            </a:r>
          </a:p>
          <a:p>
            <a:pPr algn="l"/>
            <a:r>
              <a:rPr lang="en-US" sz="2400" b="1">
                <a:solidFill>
                  <a:schemeClr val="tx1">
                    <a:lumMod val="65000"/>
                    <a:lumOff val="35000"/>
                  </a:schemeClr>
                </a:solidFill>
                <a:latin typeface="Arial"/>
                <a:cs typeface="Arial"/>
              </a:rPr>
              <a:t>@TheGenRx</a:t>
            </a:r>
          </a:p>
        </p:txBody>
      </p:sp>
      <p:sp>
        <p:nvSpPr>
          <p:cNvPr id="17" name="Title 2"/>
          <p:cNvSpPr txBox="1">
            <a:spLocks/>
          </p:cNvSpPr>
          <p:nvPr/>
        </p:nvSpPr>
        <p:spPr>
          <a:xfrm>
            <a:off x="833864" y="5791200"/>
            <a:ext cx="3276600" cy="47205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a:solidFill>
                  <a:schemeClr val="bg1"/>
                </a:solidFill>
                <a:latin typeface="Arial"/>
                <a:cs typeface="Arial"/>
              </a:rPr>
              <a:t>GenerationRx.org</a:t>
            </a:r>
          </a:p>
        </p:txBody>
      </p:sp>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53199" y="5029200"/>
            <a:ext cx="1853681" cy="432286"/>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1044" y="4905326"/>
            <a:ext cx="4450576" cy="968686"/>
          </a:xfrm>
          <a:prstGeom prst="rect">
            <a:avLst/>
          </a:prstGeom>
        </p:spPr>
      </p:pic>
      <p:sp>
        <p:nvSpPr>
          <p:cNvPr id="20" name="TextBox 1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spTree>
    <p:custDataLst>
      <p:tags r:id="rId1"/>
    </p:custDataLst>
    <p:extLst>
      <p:ext uri="{BB962C8B-B14F-4D97-AF65-F5344CB8AC3E}">
        <p14:creationId xmlns:p14="http://schemas.microsoft.com/office/powerpoint/2010/main" val="438930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flipH="1">
            <a:off x="852955" y="-234212"/>
            <a:ext cx="3048000" cy="4735623"/>
          </a:xfrm>
          <a:prstGeom prst="rect">
            <a:avLst/>
          </a:prstGeom>
        </p:spPr>
      </p:pic>
      <p:sp>
        <p:nvSpPr>
          <p:cNvPr id="8" name="Title 2"/>
          <p:cNvSpPr>
            <a:spLocks noGrp="1"/>
          </p:cNvSpPr>
          <p:nvPr>
            <p:ph type="title" idx="4294967295"/>
          </p:nvPr>
        </p:nvSpPr>
        <p:spPr>
          <a:xfrm>
            <a:off x="381000" y="990600"/>
            <a:ext cx="8610600" cy="1143000"/>
          </a:xfrm>
          <a:prstGeom prst="rect">
            <a:avLst/>
          </a:prstGeom>
        </p:spPr>
        <p:txBody>
          <a:bodyPr>
            <a:noAutofit/>
          </a:bodyPr>
          <a:lstStyle/>
          <a:p>
            <a:pPr algn="l"/>
            <a:r>
              <a:rPr lang="en-US" b="1">
                <a:solidFill>
                  <a:srgbClr val="92D050"/>
                </a:solidFill>
                <a:latin typeface="Arial"/>
                <a:cs typeface="Arial"/>
              </a:rPr>
              <a:t>Module 1:</a:t>
            </a:r>
            <a:br>
              <a:rPr lang="en-US" b="1">
                <a:solidFill>
                  <a:srgbClr val="92D050"/>
                </a:solidFill>
                <a:latin typeface="Arial"/>
                <a:cs typeface="Arial"/>
              </a:rPr>
            </a:br>
            <a:r>
              <a:rPr lang="en-US" b="1">
                <a:solidFill>
                  <a:srgbClr val="92D050"/>
                </a:solidFill>
                <a:latin typeface="Arial"/>
                <a:cs typeface="Arial"/>
              </a:rPr>
              <a:t>Prescription</a:t>
            </a:r>
            <a:br>
              <a:rPr lang="en-US" b="1">
                <a:solidFill>
                  <a:srgbClr val="92D050"/>
                </a:solidFill>
                <a:latin typeface="Arial"/>
                <a:cs typeface="Arial"/>
              </a:rPr>
            </a:br>
            <a:r>
              <a:rPr lang="en-US" b="1">
                <a:solidFill>
                  <a:srgbClr val="92D050"/>
                </a:solidFill>
                <a:latin typeface="Arial"/>
                <a:cs typeface="Arial"/>
              </a:rPr>
              <a:t>Opioids</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a:solidFill>
                  <a:prstClr val="white"/>
                </a:solidFill>
              </a:rPr>
              <a:t>GenerationRx.org  6</a:t>
            </a: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67201" y="762000"/>
            <a:ext cx="4876800" cy="4730434"/>
          </a:xfrm>
          <a:prstGeom prst="rect">
            <a:avLst/>
          </a:prstGeom>
        </p:spPr>
      </p:pic>
      <p:grpSp>
        <p:nvGrpSpPr>
          <p:cNvPr id="9" name="Group 8"/>
          <p:cNvGrpSpPr/>
          <p:nvPr/>
        </p:nvGrpSpPr>
        <p:grpSpPr>
          <a:xfrm>
            <a:off x="232936" y="6324600"/>
            <a:ext cx="7001728" cy="458755"/>
            <a:chOff x="232936" y="6324600"/>
            <a:chExt cx="7001728" cy="458755"/>
          </a:xfrm>
        </p:grpSpPr>
        <p:sp>
          <p:nvSpPr>
            <p:cNvPr id="12" name="TextBox 11"/>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536578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stretch>
            <a:fillRect/>
          </a:stretch>
        </p:blipFill>
        <p:spPr>
          <a:xfrm rot="16200000" flipH="1">
            <a:off x="2171703" y="-1673155"/>
            <a:ext cx="3809999" cy="8153395"/>
          </a:xfrm>
          <a:prstGeom prst="rect">
            <a:avLst/>
          </a:prstGeom>
        </p:spPr>
      </p:pic>
      <p:sp>
        <p:nvSpPr>
          <p:cNvPr id="12" name="Title 2"/>
          <p:cNvSpPr>
            <a:spLocks noGrp="1"/>
          </p:cNvSpPr>
          <p:nvPr>
            <p:ph type="title" idx="4294967295"/>
          </p:nvPr>
        </p:nvSpPr>
        <p:spPr>
          <a:xfrm>
            <a:off x="533399" y="803343"/>
            <a:ext cx="7620001" cy="3200400"/>
          </a:xfrm>
          <a:prstGeom prst="rect">
            <a:avLst/>
          </a:prstGeom>
        </p:spPr>
        <p:txBody>
          <a:bodyPr>
            <a:noAutofit/>
          </a:bodyPr>
          <a:lstStyle/>
          <a:p>
            <a:pPr algn="l" eaLnBrk="1" hangingPunct="1"/>
            <a:r>
              <a:rPr lang="en-US" altLang="en-US" sz="4800" b="1">
                <a:solidFill>
                  <a:srgbClr val="92D050"/>
                </a:solidFill>
                <a:latin typeface="Arial"/>
                <a:cs typeface="Arial"/>
              </a:rPr>
              <a:t>Video:</a:t>
            </a:r>
            <a:br>
              <a:rPr lang="en-US" altLang="en-US" sz="4800" b="1">
                <a:solidFill>
                  <a:srgbClr val="92D050"/>
                </a:solidFill>
                <a:latin typeface="Arial"/>
                <a:cs typeface="Arial"/>
              </a:rPr>
            </a:br>
            <a:r>
              <a:rPr lang="en-US" altLang="en-US" sz="4800" b="1">
                <a:solidFill>
                  <a:srgbClr val="92D050"/>
                </a:solidFill>
                <a:latin typeface="Arial"/>
                <a:cs typeface="Arial"/>
              </a:rPr>
              <a:t>The Impact of Misusing Prescription Opioids</a:t>
            </a:r>
          </a:p>
        </p:txBody>
      </p:sp>
      <p:sp>
        <p:nvSpPr>
          <p:cNvPr id="7"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t>GenerationRx.org</a:t>
            </a:r>
            <a:r>
              <a:rPr lang="en-US"/>
              <a:t>  7</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39783" y="3266003"/>
            <a:ext cx="5207231" cy="2694680"/>
          </a:xfrm>
          <a:prstGeom prst="rect">
            <a:avLst/>
          </a:prstGeom>
          <a:ln>
            <a:solidFill>
              <a:schemeClr val="tx1"/>
            </a:solidFill>
          </a:ln>
        </p:spPr>
      </p:pic>
      <p:grpSp>
        <p:nvGrpSpPr>
          <p:cNvPr id="9" name="Group 8"/>
          <p:cNvGrpSpPr/>
          <p:nvPr/>
        </p:nvGrpSpPr>
        <p:grpSpPr>
          <a:xfrm>
            <a:off x="232936" y="6324600"/>
            <a:ext cx="7001728" cy="458755"/>
            <a:chOff x="232936" y="6324600"/>
            <a:chExt cx="7001728" cy="458755"/>
          </a:xfrm>
        </p:grpSpPr>
        <p:sp>
          <p:nvSpPr>
            <p:cNvPr id="10" name="TextBox 9"/>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944547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12</a:t>
            </a:r>
          </a:p>
        </p:txBody>
      </p:sp>
      <p:sp>
        <p:nvSpPr>
          <p:cNvPr id="7" name="Content Placeholder 6"/>
          <p:cNvSpPr txBox="1">
            <a:spLocks/>
          </p:cNvSpPr>
          <p:nvPr/>
        </p:nvSpPr>
        <p:spPr>
          <a:xfrm>
            <a:off x="533400" y="2825571"/>
            <a:ext cx="8001000" cy="3124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a:solidFill>
                  <a:srgbClr val="7F7F7F"/>
                </a:solidFill>
                <a:latin typeface="Arial"/>
                <a:cs typeface="Arial"/>
              </a:rPr>
              <a:t>Am I putting myself at risk if I take prescription opioids and drink alcohol at the same time?</a:t>
            </a:r>
          </a:p>
          <a:p>
            <a:pPr marL="514350" indent="-514350">
              <a:buFont typeface="+mj-lt"/>
              <a:buAutoNum type="arabicPeriod"/>
            </a:pPr>
            <a:r>
              <a:rPr lang="en-US" sz="2400">
                <a:solidFill>
                  <a:srgbClr val="7F7F7F"/>
                </a:solidFill>
                <a:latin typeface="Arial"/>
                <a:cs typeface="Arial"/>
              </a:rPr>
              <a:t>Is a transition to using heroin common for those who misuse prescription opioids?</a:t>
            </a:r>
          </a:p>
          <a:p>
            <a:pPr marL="514350" indent="-514350">
              <a:buFont typeface="+mj-lt"/>
              <a:buAutoNum type="arabicPeriod"/>
            </a:pPr>
            <a:r>
              <a:rPr lang="en-US" sz="2400">
                <a:solidFill>
                  <a:srgbClr val="7F7F7F"/>
                </a:solidFill>
                <a:latin typeface="Arial"/>
                <a:cs typeface="Arial"/>
              </a:rPr>
              <a:t>What other problems may arise from misusing          prescription opioids?</a:t>
            </a:r>
          </a:p>
          <a:p>
            <a:pPr marL="514350" indent="-514350">
              <a:buFont typeface="+mj-lt"/>
              <a:buAutoNum type="arabicPeriod"/>
            </a:pPr>
            <a:endParaRPr lang="en-US" sz="2400">
              <a:solidFill>
                <a:schemeClr val="tx1">
                  <a:lumMod val="65000"/>
                  <a:lumOff val="35000"/>
                </a:schemeClr>
              </a:solidFill>
            </a:endParaRPr>
          </a:p>
        </p:txBody>
      </p:sp>
      <p:sp>
        <p:nvSpPr>
          <p:cNvPr id="9" name="TextBox 8"/>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5810" y="0"/>
            <a:ext cx="3746246" cy="2495423"/>
          </a:xfrm>
          <a:prstGeom prst="rect">
            <a:avLst/>
          </a:prstGeom>
        </p:spPr>
      </p:pic>
      <p:sp>
        <p:nvSpPr>
          <p:cNvPr id="17"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2"/>
          <p:cNvSpPr txBox="1">
            <a:spLocks/>
          </p:cNvSpPr>
          <p:nvPr/>
        </p:nvSpPr>
        <p:spPr>
          <a:xfrm>
            <a:off x="381000" y="1066800"/>
            <a:ext cx="4988209"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92D050"/>
                </a:solidFill>
                <a:latin typeface="Arial"/>
                <a:cs typeface="Arial"/>
              </a:rPr>
              <a:t>Module 1:</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9"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2" name="Group 11"/>
          <p:cNvGrpSpPr/>
          <p:nvPr/>
        </p:nvGrpSpPr>
        <p:grpSpPr>
          <a:xfrm>
            <a:off x="232936" y="6324600"/>
            <a:ext cx="7001728" cy="458755"/>
            <a:chOff x="232936" y="6324600"/>
            <a:chExt cx="7001728" cy="458755"/>
          </a:xfrm>
        </p:grpSpPr>
        <p:sp>
          <p:nvSpPr>
            <p:cNvPr id="13" name="TextBox 12"/>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2310494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5810" y="0"/>
            <a:ext cx="3746246" cy="2495423"/>
          </a:xfrm>
          <a:prstGeom prst="rect">
            <a:avLst/>
          </a:prstGeom>
        </p:spPr>
      </p:pic>
      <p:sp>
        <p:nvSpPr>
          <p:cNvPr id="11" name="Slide Number Placeholder 5"/>
          <p:cNvSpPr>
            <a:spLocks noGrp="1"/>
          </p:cNvSpPr>
          <p:nvPr>
            <p:ph type="sldNum" sz="quarter" idx="4"/>
          </p:nvPr>
        </p:nvSpPr>
        <p:spPr>
          <a:xfrm>
            <a:off x="7239000" y="6324600"/>
            <a:ext cx="1600200" cy="304800"/>
          </a:xfrm>
          <a:prstGeom prst="rect">
            <a:avLst/>
          </a:prstGeom>
        </p:spPr>
        <p:txBody>
          <a:bodyPr/>
          <a:lstStyle>
            <a:lvl1pPr algn="r">
              <a:defRPr sz="950">
                <a:solidFill>
                  <a:schemeClr val="bg1"/>
                </a:solidFill>
                <a:latin typeface="Arial"/>
                <a:cs typeface="Arial"/>
              </a:defRPr>
            </a:lvl1pPr>
          </a:lstStyle>
          <a:p>
            <a:r>
              <a:rPr lang="en-US" err="1">
                <a:solidFill>
                  <a:prstClr val="white"/>
                </a:solidFill>
              </a:rPr>
              <a:t>GenerationRx.org</a:t>
            </a:r>
            <a:r>
              <a:rPr lang="en-US">
                <a:solidFill>
                  <a:prstClr val="white"/>
                </a:solidFill>
              </a:rPr>
              <a:t>  8</a:t>
            </a:r>
          </a:p>
        </p:txBody>
      </p:sp>
      <p:sp>
        <p:nvSpPr>
          <p:cNvPr id="7" name="Content Placeholder 6"/>
          <p:cNvSpPr txBox="1">
            <a:spLocks/>
          </p:cNvSpPr>
          <p:nvPr/>
        </p:nvSpPr>
        <p:spPr>
          <a:xfrm>
            <a:off x="533400" y="2825571"/>
            <a:ext cx="8001000" cy="3124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400">
                <a:solidFill>
                  <a:srgbClr val="7F7F7F"/>
                </a:solidFill>
                <a:latin typeface="Arial"/>
                <a:cs typeface="Arial"/>
              </a:rPr>
              <a:t>Am I putting myself at risk if I take prescription opioids and drink alcohol at the same time?</a:t>
            </a:r>
          </a:p>
          <a:p>
            <a:pPr marL="514350" indent="-514350">
              <a:buFont typeface="+mj-lt"/>
              <a:buAutoNum type="arabicPeriod"/>
            </a:pPr>
            <a:endParaRPr lang="en-US" sz="2400">
              <a:solidFill>
                <a:schemeClr val="tx1">
                  <a:lumMod val="65000"/>
                  <a:lumOff val="35000"/>
                </a:schemeClr>
              </a:solidFill>
            </a:endParaRPr>
          </a:p>
        </p:txBody>
      </p:sp>
      <p:sp>
        <p:nvSpPr>
          <p:cNvPr id="9" name="TextBox 8"/>
          <p:cNvSpPr txBox="1"/>
          <p:nvPr/>
        </p:nvSpPr>
        <p:spPr>
          <a:xfrm>
            <a:off x="533400" y="2130474"/>
            <a:ext cx="4439036" cy="523220"/>
          </a:xfrm>
          <a:prstGeom prst="rect">
            <a:avLst/>
          </a:prstGeom>
          <a:noFill/>
        </p:spPr>
        <p:txBody>
          <a:bodyPr wrap="none" rtlCol="0">
            <a:spAutoFit/>
          </a:bodyPr>
          <a:lstStyle/>
          <a:p>
            <a:r>
              <a:rPr lang="en-US" sz="2800" b="1">
                <a:solidFill>
                  <a:srgbClr val="00B0F0"/>
                </a:solidFill>
                <a:latin typeface="Arial" panose="020B0604020202020204" pitchFamily="34" charset="0"/>
                <a:cs typeface="Arial" panose="020B0604020202020204" pitchFamily="34" charset="0"/>
              </a:rPr>
              <a:t>Discuss in small groups:</a:t>
            </a:r>
          </a:p>
        </p:txBody>
      </p:sp>
      <p:sp>
        <p:nvSpPr>
          <p:cNvPr id="5" name="Rectangle 4"/>
          <p:cNvSpPr/>
          <p:nvPr/>
        </p:nvSpPr>
        <p:spPr>
          <a:xfrm>
            <a:off x="350" y="685800"/>
            <a:ext cx="5771383" cy="1362808"/>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00427"/>
              <a:gd name="connsiteY0" fmla="*/ 0 h 1362808"/>
              <a:gd name="connsiteX1" fmla="*/ 5800427 w 5800427"/>
              <a:gd name="connsiteY1" fmla="*/ 119944 h 1362808"/>
              <a:gd name="connsiteX2" fmla="*/ 5565531 w 5800427"/>
              <a:gd name="connsiteY2" fmla="*/ 1134209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59886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469575 w 5800427"/>
              <a:gd name="connsiteY2" fmla="*/ 1139854 h 1362808"/>
              <a:gd name="connsiteX3" fmla="*/ 0 w 5800427"/>
              <a:gd name="connsiteY3" fmla="*/ 1362808 h 1362808"/>
              <a:gd name="connsiteX4" fmla="*/ 8793 w 5800427"/>
              <a:gd name="connsiteY4" fmla="*/ 0 h 1362808"/>
              <a:gd name="connsiteX0" fmla="*/ 8793 w 5800427"/>
              <a:gd name="connsiteY0" fmla="*/ 0 h 1362808"/>
              <a:gd name="connsiteX1" fmla="*/ 5800427 w 5800427"/>
              <a:gd name="connsiteY1" fmla="*/ 119944 h 1362808"/>
              <a:gd name="connsiteX2" fmla="*/ 5542953 w 5800427"/>
              <a:gd name="connsiteY2" fmla="*/ 1151143 h 1362808"/>
              <a:gd name="connsiteX3" fmla="*/ 0 w 5800427"/>
              <a:gd name="connsiteY3" fmla="*/ 1362808 h 1362808"/>
              <a:gd name="connsiteX4" fmla="*/ 8793 w 5800427"/>
              <a:gd name="connsiteY4" fmla="*/ 0 h 1362808"/>
              <a:gd name="connsiteX0" fmla="*/ 8793 w 5732694"/>
              <a:gd name="connsiteY0" fmla="*/ 0 h 1362808"/>
              <a:gd name="connsiteX1" fmla="*/ 5732694 w 5732694"/>
              <a:gd name="connsiteY1" fmla="*/ 125588 h 1362808"/>
              <a:gd name="connsiteX2" fmla="*/ 5542953 w 5732694"/>
              <a:gd name="connsiteY2" fmla="*/ 1151143 h 1362808"/>
              <a:gd name="connsiteX3" fmla="*/ 0 w 5732694"/>
              <a:gd name="connsiteY3" fmla="*/ 1362808 h 1362808"/>
              <a:gd name="connsiteX4" fmla="*/ 8793 w 5732694"/>
              <a:gd name="connsiteY4" fmla="*/ 0 h 1362808"/>
              <a:gd name="connsiteX0" fmla="*/ 8793 w 5783494"/>
              <a:gd name="connsiteY0" fmla="*/ 0 h 1362808"/>
              <a:gd name="connsiteX1" fmla="*/ 5783494 w 5783494"/>
              <a:gd name="connsiteY1" fmla="*/ 131232 h 1362808"/>
              <a:gd name="connsiteX2" fmla="*/ 5542953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452119 w 5783494"/>
              <a:gd name="connsiteY2" fmla="*/ 1151143 h 1362808"/>
              <a:gd name="connsiteX3" fmla="*/ 0 w 5783494"/>
              <a:gd name="connsiteY3" fmla="*/ 1362808 h 1362808"/>
              <a:gd name="connsiteX4" fmla="*/ 8793 w 5783494"/>
              <a:gd name="connsiteY4" fmla="*/ 0 h 1362808"/>
              <a:gd name="connsiteX0" fmla="*/ 8793 w 5783494"/>
              <a:gd name="connsiteY0" fmla="*/ 0 h 1362808"/>
              <a:gd name="connsiteX1" fmla="*/ 5783494 w 5783494"/>
              <a:gd name="connsiteY1" fmla="*/ 131232 h 1362808"/>
              <a:gd name="connsiteX2" fmla="*/ 5524787 w 5783494"/>
              <a:gd name="connsiteY2" fmla="*/ 1151143 h 1362808"/>
              <a:gd name="connsiteX3" fmla="*/ 0 w 5783494"/>
              <a:gd name="connsiteY3" fmla="*/ 1362808 h 1362808"/>
              <a:gd name="connsiteX4" fmla="*/ 8793 w 5783494"/>
              <a:gd name="connsiteY4" fmla="*/ 0 h 1362808"/>
              <a:gd name="connsiteX0" fmla="*/ 8793 w 5710827"/>
              <a:gd name="connsiteY0" fmla="*/ 0 h 1362808"/>
              <a:gd name="connsiteX1" fmla="*/ 5710827 w 5710827"/>
              <a:gd name="connsiteY1" fmla="*/ 131232 h 1362808"/>
              <a:gd name="connsiteX2" fmla="*/ 5524787 w 5710827"/>
              <a:gd name="connsiteY2" fmla="*/ 1151143 h 1362808"/>
              <a:gd name="connsiteX3" fmla="*/ 0 w 5710827"/>
              <a:gd name="connsiteY3" fmla="*/ 1362808 h 1362808"/>
              <a:gd name="connsiteX4" fmla="*/ 8793 w 5710827"/>
              <a:gd name="connsiteY4" fmla="*/ 0 h 1362808"/>
              <a:gd name="connsiteX0" fmla="*/ 8793 w 5771383"/>
              <a:gd name="connsiteY0" fmla="*/ 0 h 1362808"/>
              <a:gd name="connsiteX1" fmla="*/ 5771383 w 5771383"/>
              <a:gd name="connsiteY1" fmla="*/ 137288 h 1362808"/>
              <a:gd name="connsiteX2" fmla="*/ 5524787 w 5771383"/>
              <a:gd name="connsiteY2" fmla="*/ 1151143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419279 w 5771383"/>
              <a:gd name="connsiteY2" fmla="*/ 1155051 h 1362808"/>
              <a:gd name="connsiteX3" fmla="*/ 0 w 5771383"/>
              <a:gd name="connsiteY3" fmla="*/ 1362808 h 1362808"/>
              <a:gd name="connsiteX4" fmla="*/ 8793 w 5771383"/>
              <a:gd name="connsiteY4" fmla="*/ 0 h 1362808"/>
              <a:gd name="connsiteX0" fmla="*/ 8793 w 5771383"/>
              <a:gd name="connsiteY0" fmla="*/ 0 h 1362808"/>
              <a:gd name="connsiteX1" fmla="*/ 5771383 w 5771383"/>
              <a:gd name="connsiteY1" fmla="*/ 137288 h 1362808"/>
              <a:gd name="connsiteX2" fmla="*/ 5532602 w 5771383"/>
              <a:gd name="connsiteY2" fmla="*/ 1151144 h 1362808"/>
              <a:gd name="connsiteX3" fmla="*/ 0 w 5771383"/>
              <a:gd name="connsiteY3" fmla="*/ 1362808 h 1362808"/>
              <a:gd name="connsiteX4" fmla="*/ 8793 w 5771383"/>
              <a:gd name="connsiteY4" fmla="*/ 0 h 136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383" h="1362808">
                <a:moveTo>
                  <a:pt x="8793" y="0"/>
                </a:moveTo>
                <a:lnTo>
                  <a:pt x="5771383" y="137288"/>
                </a:lnTo>
                <a:lnTo>
                  <a:pt x="5532602" y="1151144"/>
                </a:lnTo>
                <a:lnTo>
                  <a:pt x="0" y="1362808"/>
                </a:lnTo>
                <a:lnTo>
                  <a:pt x="8793"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p:cNvSpPr>
            <a:spLocks noGrp="1"/>
          </p:cNvSpPr>
          <p:nvPr>
            <p:ph type="title" idx="4294967295"/>
          </p:nvPr>
        </p:nvSpPr>
        <p:spPr>
          <a:xfrm>
            <a:off x="381000" y="1066800"/>
            <a:ext cx="4988209" cy="1143000"/>
          </a:xfrm>
          <a:prstGeom prst="rect">
            <a:avLst/>
          </a:prstGeom>
        </p:spPr>
        <p:txBody>
          <a:bodyPr>
            <a:noAutofit/>
          </a:bodyPr>
          <a:lstStyle/>
          <a:p>
            <a:pPr algn="l"/>
            <a:r>
              <a:rPr lang="en-US" b="1">
                <a:solidFill>
                  <a:srgbClr val="92D050"/>
                </a:solidFill>
                <a:latin typeface="Arial"/>
                <a:cs typeface="Arial"/>
              </a:rPr>
              <a:t>Module 1:</a:t>
            </a:r>
            <a:br>
              <a:rPr lang="en-US" b="1">
                <a:solidFill>
                  <a:srgbClr val="92D050"/>
                </a:solidFill>
                <a:latin typeface="Arial"/>
                <a:cs typeface="Arial"/>
              </a:rPr>
            </a:br>
            <a:br>
              <a:rPr lang="en-US" b="1">
                <a:solidFill>
                  <a:srgbClr val="92D050"/>
                </a:solidFill>
                <a:latin typeface="Arial"/>
                <a:cs typeface="Arial"/>
              </a:rPr>
            </a:br>
            <a:endParaRPr lang="en-US" b="1">
              <a:solidFill>
                <a:srgbClr val="92D050"/>
              </a:solidFill>
              <a:latin typeface="Arial"/>
              <a:cs typeface="Arial"/>
            </a:endParaRPr>
          </a:p>
        </p:txBody>
      </p:sp>
      <p:sp>
        <p:nvSpPr>
          <p:cNvPr id="13" name="Rectangle 4"/>
          <p:cNvSpPr/>
          <p:nvPr/>
        </p:nvSpPr>
        <p:spPr>
          <a:xfrm>
            <a:off x="8802281" y="869585"/>
            <a:ext cx="343982" cy="739830"/>
          </a:xfrm>
          <a:custGeom>
            <a:avLst/>
            <a:gdLst>
              <a:gd name="connsiteX0" fmla="*/ 0 w 2971800"/>
              <a:gd name="connsiteY0" fmla="*/ 0 h 1143000"/>
              <a:gd name="connsiteX1" fmla="*/ 2971800 w 2971800"/>
              <a:gd name="connsiteY1" fmla="*/ 0 h 1143000"/>
              <a:gd name="connsiteX2" fmla="*/ 2971800 w 2971800"/>
              <a:gd name="connsiteY2" fmla="*/ 1143000 h 1143000"/>
              <a:gd name="connsiteX3" fmla="*/ 0 w 2971800"/>
              <a:gd name="connsiteY3" fmla="*/ 1143000 h 1143000"/>
              <a:gd name="connsiteX4" fmla="*/ 0 w 2971800"/>
              <a:gd name="connsiteY4" fmla="*/ 0 h 1143000"/>
              <a:gd name="connsiteX0" fmla="*/ 0 w 4290646"/>
              <a:gd name="connsiteY0" fmla="*/ 0 h 1143000"/>
              <a:gd name="connsiteX1" fmla="*/ 4290646 w 4290646"/>
              <a:gd name="connsiteY1" fmla="*/ 518746 h 1143000"/>
              <a:gd name="connsiteX2" fmla="*/ 2971800 w 4290646"/>
              <a:gd name="connsiteY2" fmla="*/ 1143000 h 1143000"/>
              <a:gd name="connsiteX3" fmla="*/ 0 w 4290646"/>
              <a:gd name="connsiteY3" fmla="*/ 1143000 h 1143000"/>
              <a:gd name="connsiteX4" fmla="*/ 0 w 4290646"/>
              <a:gd name="connsiteY4" fmla="*/ 0 h 1143000"/>
              <a:gd name="connsiteX0" fmla="*/ 0 w 4290646"/>
              <a:gd name="connsiteY0" fmla="*/ 0 h 1143000"/>
              <a:gd name="connsiteX1" fmla="*/ 4290646 w 4290646"/>
              <a:gd name="connsiteY1" fmla="*/ 518746 h 1143000"/>
              <a:gd name="connsiteX2" fmla="*/ 3965331 w 4290646"/>
              <a:gd name="connsiteY2" fmla="*/ 958362 h 1143000"/>
              <a:gd name="connsiteX3" fmla="*/ 0 w 4290646"/>
              <a:gd name="connsiteY3" fmla="*/ 1143000 h 1143000"/>
              <a:gd name="connsiteX4" fmla="*/ 0 w 4290646"/>
              <a:gd name="connsiteY4" fmla="*/ 0 h 1143000"/>
              <a:gd name="connsiteX0" fmla="*/ 0 w 5802923"/>
              <a:gd name="connsiteY0" fmla="*/ 0 h 1143000"/>
              <a:gd name="connsiteX1" fmla="*/ 5802923 w 5802923"/>
              <a:gd name="connsiteY1" fmla="*/ 114300 h 1143000"/>
              <a:gd name="connsiteX2" fmla="*/ 3965331 w 5802923"/>
              <a:gd name="connsiteY2" fmla="*/ 958362 h 1143000"/>
              <a:gd name="connsiteX3" fmla="*/ 0 w 5802923"/>
              <a:gd name="connsiteY3" fmla="*/ 1143000 h 1143000"/>
              <a:gd name="connsiteX4" fmla="*/ 0 w 5802923"/>
              <a:gd name="connsiteY4" fmla="*/ 0 h 1143000"/>
              <a:gd name="connsiteX0" fmla="*/ 0 w 5802923"/>
              <a:gd name="connsiteY0" fmla="*/ 0 h 1143000"/>
              <a:gd name="connsiteX1" fmla="*/ 5802923 w 5802923"/>
              <a:gd name="connsiteY1" fmla="*/ 114300 h 1143000"/>
              <a:gd name="connsiteX2" fmla="*/ 5556738 w 5802923"/>
              <a:gd name="connsiteY2" fmla="*/ 1134209 h 1143000"/>
              <a:gd name="connsiteX3" fmla="*/ 0 w 5802923"/>
              <a:gd name="connsiteY3" fmla="*/ 1143000 h 1143000"/>
              <a:gd name="connsiteX4" fmla="*/ 0 w 5802923"/>
              <a:gd name="connsiteY4" fmla="*/ 0 h 1143000"/>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5811716"/>
              <a:gd name="connsiteY0" fmla="*/ 0 h 1362808"/>
              <a:gd name="connsiteX1" fmla="*/ 5811716 w 5811716"/>
              <a:gd name="connsiteY1" fmla="*/ 114300 h 1362808"/>
              <a:gd name="connsiteX2" fmla="*/ 5565531 w 5811716"/>
              <a:gd name="connsiteY2" fmla="*/ 1134209 h 1362808"/>
              <a:gd name="connsiteX3" fmla="*/ 0 w 5811716"/>
              <a:gd name="connsiteY3" fmla="*/ 1362808 h 1362808"/>
              <a:gd name="connsiteX4" fmla="*/ 8793 w 5811716"/>
              <a:gd name="connsiteY4" fmla="*/ 0 h 1362808"/>
              <a:gd name="connsiteX0" fmla="*/ 8793 w 8801101"/>
              <a:gd name="connsiteY0" fmla="*/ 0 h 1362808"/>
              <a:gd name="connsiteX1" fmla="*/ 8801101 w 8801101"/>
              <a:gd name="connsiteY1" fmla="*/ 158262 h 1362808"/>
              <a:gd name="connsiteX2" fmla="*/ 5565531 w 8801101"/>
              <a:gd name="connsiteY2" fmla="*/ 1134209 h 1362808"/>
              <a:gd name="connsiteX3" fmla="*/ 0 w 8801101"/>
              <a:gd name="connsiteY3" fmla="*/ 1362808 h 1362808"/>
              <a:gd name="connsiteX4" fmla="*/ 8793 w 8801101"/>
              <a:gd name="connsiteY4" fmla="*/ 0 h 1362808"/>
              <a:gd name="connsiteX0" fmla="*/ 8793 w 8801101"/>
              <a:gd name="connsiteY0" fmla="*/ 0 h 1362808"/>
              <a:gd name="connsiteX1" fmla="*/ 8801101 w 8801101"/>
              <a:gd name="connsiteY1" fmla="*/ 158262 h 1362808"/>
              <a:gd name="connsiteX2" fmla="*/ 8801100 w 8801101"/>
              <a:gd name="connsiteY2" fmla="*/ 1002324 h 1362808"/>
              <a:gd name="connsiteX3" fmla="*/ 0 w 8801101"/>
              <a:gd name="connsiteY3" fmla="*/ 1362808 h 1362808"/>
              <a:gd name="connsiteX4" fmla="*/ 8793 w 8801101"/>
              <a:gd name="connsiteY4" fmla="*/ 0 h 1362808"/>
              <a:gd name="connsiteX0" fmla="*/ 7069016 w 8801101"/>
              <a:gd name="connsiteY0" fmla="*/ 0 h 1230924"/>
              <a:gd name="connsiteX1" fmla="*/ 8801101 w 8801101"/>
              <a:gd name="connsiteY1" fmla="*/ 26378 h 1230924"/>
              <a:gd name="connsiteX2" fmla="*/ 8801100 w 8801101"/>
              <a:gd name="connsiteY2" fmla="*/ 870440 h 1230924"/>
              <a:gd name="connsiteX3" fmla="*/ 0 w 8801101"/>
              <a:gd name="connsiteY3" fmla="*/ 1230924 h 1230924"/>
              <a:gd name="connsiteX4" fmla="*/ 7069016 w 8801101"/>
              <a:gd name="connsiteY4" fmla="*/ 0 h 1230924"/>
              <a:gd name="connsiteX0" fmla="*/ 167055 w 1899140"/>
              <a:gd name="connsiteY0" fmla="*/ 0 h 958362"/>
              <a:gd name="connsiteX1" fmla="*/ 1899140 w 1899140"/>
              <a:gd name="connsiteY1" fmla="*/ 26378 h 958362"/>
              <a:gd name="connsiteX2" fmla="*/ 1899139 w 1899140"/>
              <a:gd name="connsiteY2" fmla="*/ 870440 h 958362"/>
              <a:gd name="connsiteX3" fmla="*/ 0 w 1899140"/>
              <a:gd name="connsiteY3" fmla="*/ 958362 h 958362"/>
              <a:gd name="connsiteX4" fmla="*/ 167055 w 1899140"/>
              <a:gd name="connsiteY4" fmla="*/ 0 h 958362"/>
              <a:gd name="connsiteX0" fmla="*/ 1626578 w 1899140"/>
              <a:gd name="connsiteY0" fmla="*/ 0 h 931986"/>
              <a:gd name="connsiteX1" fmla="*/ 1899140 w 1899140"/>
              <a:gd name="connsiteY1" fmla="*/ 2 h 931986"/>
              <a:gd name="connsiteX2" fmla="*/ 1899139 w 1899140"/>
              <a:gd name="connsiteY2" fmla="*/ 844064 h 931986"/>
              <a:gd name="connsiteX3" fmla="*/ 0 w 1899140"/>
              <a:gd name="connsiteY3" fmla="*/ 931986 h 931986"/>
              <a:gd name="connsiteX4" fmla="*/ 1626578 w 1899140"/>
              <a:gd name="connsiteY4" fmla="*/ 0 h 931986"/>
              <a:gd name="connsiteX0" fmla="*/ 272563 w 545125"/>
              <a:gd name="connsiteY0" fmla="*/ 0 h 870440"/>
              <a:gd name="connsiteX1" fmla="*/ 545125 w 545125"/>
              <a:gd name="connsiteY1" fmla="*/ 2 h 870440"/>
              <a:gd name="connsiteX2" fmla="*/ 545124 w 545125"/>
              <a:gd name="connsiteY2" fmla="*/ 844064 h 870440"/>
              <a:gd name="connsiteX3" fmla="*/ 0 w 545125"/>
              <a:gd name="connsiteY3" fmla="*/ 870440 h 870440"/>
              <a:gd name="connsiteX4" fmla="*/ 272563 w 545125"/>
              <a:gd name="connsiteY4" fmla="*/ 0 h 870440"/>
              <a:gd name="connsiteX0" fmla="*/ 202224 w 474786"/>
              <a:gd name="connsiteY0" fmla="*/ 0 h 844064"/>
              <a:gd name="connsiteX1" fmla="*/ 474786 w 474786"/>
              <a:gd name="connsiteY1" fmla="*/ 2 h 844064"/>
              <a:gd name="connsiteX2" fmla="*/ 474785 w 474786"/>
              <a:gd name="connsiteY2" fmla="*/ 844064 h 844064"/>
              <a:gd name="connsiteX3" fmla="*/ 0 w 474786"/>
              <a:gd name="connsiteY3" fmla="*/ 729763 h 844064"/>
              <a:gd name="connsiteX4" fmla="*/ 202224 w 474786"/>
              <a:gd name="connsiteY4" fmla="*/ 0 h 844064"/>
              <a:gd name="connsiteX0" fmla="*/ 395655 w 668217"/>
              <a:gd name="connsiteY0" fmla="*/ 0 h 844064"/>
              <a:gd name="connsiteX1" fmla="*/ 668217 w 668217"/>
              <a:gd name="connsiteY1" fmla="*/ 2 h 844064"/>
              <a:gd name="connsiteX2" fmla="*/ 668216 w 668217"/>
              <a:gd name="connsiteY2" fmla="*/ 844064 h 844064"/>
              <a:gd name="connsiteX3" fmla="*/ 0 w 668217"/>
              <a:gd name="connsiteY3" fmla="*/ 553917 h 844064"/>
              <a:gd name="connsiteX4" fmla="*/ 395655 w 668217"/>
              <a:gd name="connsiteY4" fmla="*/ 0 h 844064"/>
              <a:gd name="connsiteX0" fmla="*/ 395655 w 668217"/>
              <a:gd name="connsiteY0" fmla="*/ 0 h 703387"/>
              <a:gd name="connsiteX1" fmla="*/ 668217 w 668217"/>
              <a:gd name="connsiteY1" fmla="*/ 2 h 703387"/>
              <a:gd name="connsiteX2" fmla="*/ 659424 w 668217"/>
              <a:gd name="connsiteY2" fmla="*/ 703387 h 703387"/>
              <a:gd name="connsiteX3" fmla="*/ 0 w 668217"/>
              <a:gd name="connsiteY3" fmla="*/ 553917 h 703387"/>
              <a:gd name="connsiteX4" fmla="*/ 395655 w 668217"/>
              <a:gd name="connsiteY4" fmla="*/ 0 h 703387"/>
              <a:gd name="connsiteX0" fmla="*/ 395655 w 668217"/>
              <a:gd name="connsiteY0" fmla="*/ 0 h 826479"/>
              <a:gd name="connsiteX1" fmla="*/ 668217 w 668217"/>
              <a:gd name="connsiteY1" fmla="*/ 2 h 826479"/>
              <a:gd name="connsiteX2" fmla="*/ 659424 w 668217"/>
              <a:gd name="connsiteY2" fmla="*/ 826479 h 826479"/>
              <a:gd name="connsiteX3" fmla="*/ 0 w 668217"/>
              <a:gd name="connsiteY3" fmla="*/ 553917 h 826479"/>
              <a:gd name="connsiteX4" fmla="*/ 395655 w 668217"/>
              <a:gd name="connsiteY4" fmla="*/ 0 h 826479"/>
              <a:gd name="connsiteX0" fmla="*/ 184640 w 457202"/>
              <a:gd name="connsiteY0" fmla="*/ 0 h 844063"/>
              <a:gd name="connsiteX1" fmla="*/ 457202 w 457202"/>
              <a:gd name="connsiteY1" fmla="*/ 2 h 844063"/>
              <a:gd name="connsiteX2" fmla="*/ 448409 w 457202"/>
              <a:gd name="connsiteY2" fmla="*/ 826479 h 844063"/>
              <a:gd name="connsiteX3" fmla="*/ 0 w 457202"/>
              <a:gd name="connsiteY3" fmla="*/ 844063 h 844063"/>
              <a:gd name="connsiteX4" fmla="*/ 184640 w 457202"/>
              <a:gd name="connsiteY4" fmla="*/ 0 h 844063"/>
              <a:gd name="connsiteX0" fmla="*/ 272563 w 457202"/>
              <a:gd name="connsiteY0" fmla="*/ 193429 h 844061"/>
              <a:gd name="connsiteX1" fmla="*/ 457202 w 457202"/>
              <a:gd name="connsiteY1" fmla="*/ 0 h 844061"/>
              <a:gd name="connsiteX2" fmla="*/ 448409 w 457202"/>
              <a:gd name="connsiteY2" fmla="*/ 826477 h 844061"/>
              <a:gd name="connsiteX3" fmla="*/ 0 w 457202"/>
              <a:gd name="connsiteY3" fmla="*/ 844061 h 844061"/>
              <a:gd name="connsiteX4" fmla="*/ 272563 w 457202"/>
              <a:gd name="connsiteY4" fmla="*/ 193429 h 844061"/>
              <a:gd name="connsiteX0" fmla="*/ 281356 w 457202"/>
              <a:gd name="connsiteY0" fmla="*/ 26375 h 844061"/>
              <a:gd name="connsiteX1" fmla="*/ 457202 w 457202"/>
              <a:gd name="connsiteY1" fmla="*/ 0 h 844061"/>
              <a:gd name="connsiteX2" fmla="*/ 448409 w 457202"/>
              <a:gd name="connsiteY2" fmla="*/ 826477 h 844061"/>
              <a:gd name="connsiteX3" fmla="*/ 0 w 457202"/>
              <a:gd name="connsiteY3" fmla="*/ 844061 h 844061"/>
              <a:gd name="connsiteX4" fmla="*/ 281356 w 457202"/>
              <a:gd name="connsiteY4" fmla="*/ 26375 h 844061"/>
              <a:gd name="connsiteX0" fmla="*/ 158264 w 334110"/>
              <a:gd name="connsiteY0" fmla="*/ 26375 h 844061"/>
              <a:gd name="connsiteX1" fmla="*/ 334110 w 334110"/>
              <a:gd name="connsiteY1" fmla="*/ 0 h 844061"/>
              <a:gd name="connsiteX2" fmla="*/ 325317 w 334110"/>
              <a:gd name="connsiteY2" fmla="*/ 826477 h 844061"/>
              <a:gd name="connsiteX3" fmla="*/ 0 w 334110"/>
              <a:gd name="connsiteY3" fmla="*/ 844061 h 844061"/>
              <a:gd name="connsiteX4" fmla="*/ 158264 w 334110"/>
              <a:gd name="connsiteY4" fmla="*/ 26375 h 844061"/>
              <a:gd name="connsiteX0" fmla="*/ 170790 w 346636"/>
              <a:gd name="connsiteY0" fmla="*/ 26375 h 831534"/>
              <a:gd name="connsiteX1" fmla="*/ 346636 w 346636"/>
              <a:gd name="connsiteY1" fmla="*/ 0 h 831534"/>
              <a:gd name="connsiteX2" fmla="*/ 337843 w 346636"/>
              <a:gd name="connsiteY2" fmla="*/ 826477 h 831534"/>
              <a:gd name="connsiteX3" fmla="*/ 0 w 346636"/>
              <a:gd name="connsiteY3" fmla="*/ 831534 h 831534"/>
              <a:gd name="connsiteX4" fmla="*/ 170790 w 346636"/>
              <a:gd name="connsiteY4" fmla="*/ 26375 h 831534"/>
              <a:gd name="connsiteX0" fmla="*/ 152001 w 346636"/>
              <a:gd name="connsiteY0" fmla="*/ 0 h 836474"/>
              <a:gd name="connsiteX1" fmla="*/ 346636 w 346636"/>
              <a:gd name="connsiteY1" fmla="*/ 4940 h 836474"/>
              <a:gd name="connsiteX2" fmla="*/ 337843 w 346636"/>
              <a:gd name="connsiteY2" fmla="*/ 831417 h 836474"/>
              <a:gd name="connsiteX3" fmla="*/ 0 w 346636"/>
              <a:gd name="connsiteY3" fmla="*/ 836474 h 836474"/>
              <a:gd name="connsiteX4" fmla="*/ 152001 w 346636"/>
              <a:gd name="connsiteY4" fmla="*/ 0 h 836474"/>
              <a:gd name="connsiteX0" fmla="*/ 145738 w 346636"/>
              <a:gd name="connsiteY0" fmla="*/ 176687 h 831534"/>
              <a:gd name="connsiteX1" fmla="*/ 346636 w 346636"/>
              <a:gd name="connsiteY1" fmla="*/ 0 h 831534"/>
              <a:gd name="connsiteX2" fmla="*/ 337843 w 346636"/>
              <a:gd name="connsiteY2" fmla="*/ 826477 h 831534"/>
              <a:gd name="connsiteX3" fmla="*/ 0 w 346636"/>
              <a:gd name="connsiteY3" fmla="*/ 831534 h 831534"/>
              <a:gd name="connsiteX4" fmla="*/ 145738 w 346636"/>
              <a:gd name="connsiteY4" fmla="*/ 176687 h 831534"/>
              <a:gd name="connsiteX0" fmla="*/ 145738 w 337843"/>
              <a:gd name="connsiteY0" fmla="*/ 120320 h 775167"/>
              <a:gd name="connsiteX1" fmla="*/ 334110 w 337843"/>
              <a:gd name="connsiteY1" fmla="*/ 0 h 775167"/>
              <a:gd name="connsiteX2" fmla="*/ 337843 w 337843"/>
              <a:gd name="connsiteY2" fmla="*/ 770110 h 775167"/>
              <a:gd name="connsiteX3" fmla="*/ 0 w 337843"/>
              <a:gd name="connsiteY3" fmla="*/ 775167 h 775167"/>
              <a:gd name="connsiteX4" fmla="*/ 145738 w 337843"/>
              <a:gd name="connsiteY4" fmla="*/ 120320 h 775167"/>
              <a:gd name="connsiteX0" fmla="*/ 145738 w 337843"/>
              <a:gd name="connsiteY0" fmla="*/ 164161 h 819008"/>
              <a:gd name="connsiteX1" fmla="*/ 334110 w 337843"/>
              <a:gd name="connsiteY1" fmla="*/ 0 h 819008"/>
              <a:gd name="connsiteX2" fmla="*/ 337843 w 337843"/>
              <a:gd name="connsiteY2" fmla="*/ 813951 h 819008"/>
              <a:gd name="connsiteX3" fmla="*/ 0 w 337843"/>
              <a:gd name="connsiteY3" fmla="*/ 819008 h 819008"/>
              <a:gd name="connsiteX4" fmla="*/ 145738 w 337843"/>
              <a:gd name="connsiteY4" fmla="*/ 164161 h 819008"/>
              <a:gd name="connsiteX0" fmla="*/ 189579 w 337843"/>
              <a:gd name="connsiteY0" fmla="*/ 0 h 823948"/>
              <a:gd name="connsiteX1" fmla="*/ 334110 w 337843"/>
              <a:gd name="connsiteY1" fmla="*/ 4940 h 823948"/>
              <a:gd name="connsiteX2" fmla="*/ 337843 w 337843"/>
              <a:gd name="connsiteY2" fmla="*/ 818891 h 823948"/>
              <a:gd name="connsiteX3" fmla="*/ 0 w 337843"/>
              <a:gd name="connsiteY3" fmla="*/ 823948 h 823948"/>
              <a:gd name="connsiteX4" fmla="*/ 189579 w 337843"/>
              <a:gd name="connsiteY4" fmla="*/ 0 h 823948"/>
              <a:gd name="connsiteX0" fmla="*/ 145738 w 294002"/>
              <a:gd name="connsiteY0" fmla="*/ 0 h 818891"/>
              <a:gd name="connsiteX1" fmla="*/ 290269 w 294002"/>
              <a:gd name="connsiteY1" fmla="*/ 4940 h 818891"/>
              <a:gd name="connsiteX2" fmla="*/ 294002 w 294002"/>
              <a:gd name="connsiteY2" fmla="*/ 818891 h 818891"/>
              <a:gd name="connsiteX3" fmla="*/ 0 w 294002"/>
              <a:gd name="connsiteY3" fmla="*/ 698688 h 818891"/>
              <a:gd name="connsiteX4" fmla="*/ 145738 w 294002"/>
              <a:gd name="connsiteY4" fmla="*/ 0 h 818891"/>
              <a:gd name="connsiteX0" fmla="*/ 164527 w 312791"/>
              <a:gd name="connsiteY0" fmla="*/ 0 h 836474"/>
              <a:gd name="connsiteX1" fmla="*/ 309058 w 312791"/>
              <a:gd name="connsiteY1" fmla="*/ 4940 h 836474"/>
              <a:gd name="connsiteX2" fmla="*/ 312791 w 312791"/>
              <a:gd name="connsiteY2" fmla="*/ 818891 h 836474"/>
              <a:gd name="connsiteX3" fmla="*/ 0 w 312791"/>
              <a:gd name="connsiteY3" fmla="*/ 836474 h 836474"/>
              <a:gd name="connsiteX4" fmla="*/ 164527 w 312791"/>
              <a:gd name="connsiteY4" fmla="*/ 0 h 836474"/>
              <a:gd name="connsiteX0" fmla="*/ 195842 w 344106"/>
              <a:gd name="connsiteY0" fmla="*/ 0 h 830210"/>
              <a:gd name="connsiteX1" fmla="*/ 340373 w 344106"/>
              <a:gd name="connsiteY1" fmla="*/ 4940 h 830210"/>
              <a:gd name="connsiteX2" fmla="*/ 344106 w 344106"/>
              <a:gd name="connsiteY2" fmla="*/ 818891 h 830210"/>
              <a:gd name="connsiteX3" fmla="*/ 0 w 344106"/>
              <a:gd name="connsiteY3" fmla="*/ 830210 h 830210"/>
              <a:gd name="connsiteX4" fmla="*/ 195842 w 344106"/>
              <a:gd name="connsiteY4" fmla="*/ 0 h 830210"/>
              <a:gd name="connsiteX0" fmla="*/ 178909 w 327173"/>
              <a:gd name="connsiteY0" fmla="*/ 0 h 818921"/>
              <a:gd name="connsiteX1" fmla="*/ 323440 w 327173"/>
              <a:gd name="connsiteY1" fmla="*/ 4940 h 818921"/>
              <a:gd name="connsiteX2" fmla="*/ 327173 w 327173"/>
              <a:gd name="connsiteY2" fmla="*/ 818891 h 818921"/>
              <a:gd name="connsiteX3" fmla="*/ 0 w 327173"/>
              <a:gd name="connsiteY3" fmla="*/ 818921 h 818921"/>
              <a:gd name="connsiteX4" fmla="*/ 178909 w 327173"/>
              <a:gd name="connsiteY4" fmla="*/ 0 h 818921"/>
              <a:gd name="connsiteX0" fmla="*/ 156607 w 327173"/>
              <a:gd name="connsiteY0" fmla="*/ 635 h 813981"/>
              <a:gd name="connsiteX1" fmla="*/ 323440 w 327173"/>
              <a:gd name="connsiteY1" fmla="*/ 0 h 813981"/>
              <a:gd name="connsiteX2" fmla="*/ 327173 w 327173"/>
              <a:gd name="connsiteY2" fmla="*/ 813951 h 813981"/>
              <a:gd name="connsiteX3" fmla="*/ 0 w 327173"/>
              <a:gd name="connsiteY3" fmla="*/ 813981 h 813981"/>
              <a:gd name="connsiteX4" fmla="*/ 156607 w 327173"/>
              <a:gd name="connsiteY4" fmla="*/ 635 h 813981"/>
              <a:gd name="connsiteX0" fmla="*/ 167758 w 338324"/>
              <a:gd name="connsiteY0" fmla="*/ 635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635 h 825132"/>
              <a:gd name="connsiteX0" fmla="*/ 167758 w 338324"/>
              <a:gd name="connsiteY0" fmla="*/ 11924 h 825132"/>
              <a:gd name="connsiteX1" fmla="*/ 334591 w 338324"/>
              <a:gd name="connsiteY1" fmla="*/ 0 h 825132"/>
              <a:gd name="connsiteX2" fmla="*/ 338324 w 338324"/>
              <a:gd name="connsiteY2" fmla="*/ 813951 h 825132"/>
              <a:gd name="connsiteX3" fmla="*/ 0 w 338324"/>
              <a:gd name="connsiteY3" fmla="*/ 825132 h 825132"/>
              <a:gd name="connsiteX4" fmla="*/ 167758 w 338324"/>
              <a:gd name="connsiteY4" fmla="*/ 11924 h 825132"/>
              <a:gd name="connsiteX0" fmla="*/ 167758 w 340235"/>
              <a:gd name="connsiteY0" fmla="*/ 0 h 813208"/>
              <a:gd name="connsiteX1" fmla="*/ 340235 w 340235"/>
              <a:gd name="connsiteY1" fmla="*/ 21943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0 h 813208"/>
              <a:gd name="connsiteX1" fmla="*/ 340235 w 340235"/>
              <a:gd name="connsiteY1" fmla="*/ 5010 h 813208"/>
              <a:gd name="connsiteX2" fmla="*/ 338324 w 340235"/>
              <a:gd name="connsiteY2" fmla="*/ 802027 h 813208"/>
              <a:gd name="connsiteX3" fmla="*/ 0 w 340235"/>
              <a:gd name="connsiteY3" fmla="*/ 813208 h 813208"/>
              <a:gd name="connsiteX4" fmla="*/ 167758 w 340235"/>
              <a:gd name="connsiteY4" fmla="*/ 0 h 813208"/>
              <a:gd name="connsiteX0" fmla="*/ 167758 w 340235"/>
              <a:gd name="connsiteY0" fmla="*/ 11924 h 808198"/>
              <a:gd name="connsiteX1" fmla="*/ 340235 w 340235"/>
              <a:gd name="connsiteY1" fmla="*/ 0 h 808198"/>
              <a:gd name="connsiteX2" fmla="*/ 338324 w 340235"/>
              <a:gd name="connsiteY2" fmla="*/ 797017 h 808198"/>
              <a:gd name="connsiteX3" fmla="*/ 0 w 340235"/>
              <a:gd name="connsiteY3" fmla="*/ 808198 h 808198"/>
              <a:gd name="connsiteX4" fmla="*/ 167758 w 340235"/>
              <a:gd name="connsiteY4" fmla="*/ 11924 h 808198"/>
              <a:gd name="connsiteX0" fmla="*/ 156469 w 340235"/>
              <a:gd name="connsiteY0" fmla="*/ 17568 h 808198"/>
              <a:gd name="connsiteX1" fmla="*/ 340235 w 340235"/>
              <a:gd name="connsiteY1" fmla="*/ 0 h 808198"/>
              <a:gd name="connsiteX2" fmla="*/ 338324 w 340235"/>
              <a:gd name="connsiteY2" fmla="*/ 797017 h 808198"/>
              <a:gd name="connsiteX3" fmla="*/ 0 w 340235"/>
              <a:gd name="connsiteY3" fmla="*/ 808198 h 808198"/>
              <a:gd name="connsiteX4" fmla="*/ 156469 w 340235"/>
              <a:gd name="connsiteY4" fmla="*/ 17568 h 808198"/>
              <a:gd name="connsiteX0" fmla="*/ 156469 w 345880"/>
              <a:gd name="connsiteY0" fmla="*/ 0 h 790630"/>
              <a:gd name="connsiteX1" fmla="*/ 345880 w 345880"/>
              <a:gd name="connsiteY1" fmla="*/ 10654 h 790630"/>
              <a:gd name="connsiteX2" fmla="*/ 338324 w 345880"/>
              <a:gd name="connsiteY2" fmla="*/ 779449 h 790630"/>
              <a:gd name="connsiteX3" fmla="*/ 0 w 345880"/>
              <a:gd name="connsiteY3" fmla="*/ 790630 h 790630"/>
              <a:gd name="connsiteX4" fmla="*/ 156469 w 345880"/>
              <a:gd name="connsiteY4" fmla="*/ 0 h 790630"/>
              <a:gd name="connsiteX0" fmla="*/ 156469 w 345880"/>
              <a:gd name="connsiteY0" fmla="*/ 11923 h 779976"/>
              <a:gd name="connsiteX1" fmla="*/ 345880 w 345880"/>
              <a:gd name="connsiteY1" fmla="*/ 0 h 779976"/>
              <a:gd name="connsiteX2" fmla="*/ 338324 w 345880"/>
              <a:gd name="connsiteY2" fmla="*/ 768795 h 779976"/>
              <a:gd name="connsiteX3" fmla="*/ 0 w 345880"/>
              <a:gd name="connsiteY3" fmla="*/ 779976 h 779976"/>
              <a:gd name="connsiteX4" fmla="*/ 156469 w 345880"/>
              <a:gd name="connsiteY4" fmla="*/ 11923 h 779976"/>
              <a:gd name="connsiteX0" fmla="*/ 156469 w 340235"/>
              <a:gd name="connsiteY0" fmla="*/ 0 h 768053"/>
              <a:gd name="connsiteX1" fmla="*/ 340235 w 340235"/>
              <a:gd name="connsiteY1" fmla="*/ 21944 h 768053"/>
              <a:gd name="connsiteX2" fmla="*/ 338324 w 340235"/>
              <a:gd name="connsiteY2" fmla="*/ 756872 h 768053"/>
              <a:gd name="connsiteX3" fmla="*/ 0 w 340235"/>
              <a:gd name="connsiteY3" fmla="*/ 768053 h 768053"/>
              <a:gd name="connsiteX4" fmla="*/ 156469 w 340235"/>
              <a:gd name="connsiteY4" fmla="*/ 0 h 768053"/>
              <a:gd name="connsiteX0" fmla="*/ 150825 w 340235"/>
              <a:gd name="connsiteY0" fmla="*/ 6279 h 746109"/>
              <a:gd name="connsiteX1" fmla="*/ 340235 w 340235"/>
              <a:gd name="connsiteY1" fmla="*/ 0 h 746109"/>
              <a:gd name="connsiteX2" fmla="*/ 338324 w 340235"/>
              <a:gd name="connsiteY2" fmla="*/ 734928 h 746109"/>
              <a:gd name="connsiteX3" fmla="*/ 0 w 340235"/>
              <a:gd name="connsiteY3" fmla="*/ 746109 h 746109"/>
              <a:gd name="connsiteX4" fmla="*/ 150825 w 340235"/>
              <a:gd name="connsiteY4" fmla="*/ 6279 h 746109"/>
              <a:gd name="connsiteX0" fmla="*/ 150825 w 340235"/>
              <a:gd name="connsiteY0" fmla="*/ 0 h 739830"/>
              <a:gd name="connsiteX1" fmla="*/ 340235 w 340235"/>
              <a:gd name="connsiteY1" fmla="*/ 10654 h 739830"/>
              <a:gd name="connsiteX2" fmla="*/ 338324 w 340235"/>
              <a:gd name="connsiteY2" fmla="*/ 728649 h 739830"/>
              <a:gd name="connsiteX3" fmla="*/ 0 w 340235"/>
              <a:gd name="connsiteY3" fmla="*/ 739830 h 739830"/>
              <a:gd name="connsiteX4" fmla="*/ 150825 w 340235"/>
              <a:gd name="connsiteY4" fmla="*/ 0 h 739830"/>
              <a:gd name="connsiteX0" fmla="*/ 154572 w 343982"/>
              <a:gd name="connsiteY0" fmla="*/ 0 h 739830"/>
              <a:gd name="connsiteX1" fmla="*/ 343982 w 343982"/>
              <a:gd name="connsiteY1" fmla="*/ 10654 h 739830"/>
              <a:gd name="connsiteX2" fmla="*/ 342071 w 343982"/>
              <a:gd name="connsiteY2" fmla="*/ 728649 h 739830"/>
              <a:gd name="connsiteX3" fmla="*/ 0 w 343982"/>
              <a:gd name="connsiteY3" fmla="*/ 739830 h 739830"/>
              <a:gd name="connsiteX4" fmla="*/ 154572 w 343982"/>
              <a:gd name="connsiteY4" fmla="*/ 0 h 739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82" h="739830">
                <a:moveTo>
                  <a:pt x="154572" y="0"/>
                </a:moveTo>
                <a:lnTo>
                  <a:pt x="343982" y="10654"/>
                </a:lnTo>
                <a:cubicBezTo>
                  <a:pt x="343982" y="292008"/>
                  <a:pt x="342071" y="447295"/>
                  <a:pt x="342071" y="728649"/>
                </a:cubicBezTo>
                <a:lnTo>
                  <a:pt x="0" y="739830"/>
                </a:lnTo>
                <a:lnTo>
                  <a:pt x="154572" y="0"/>
                </a:lnTo>
                <a:close/>
              </a:path>
            </a:pathLst>
          </a:cu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12" name="Group 11"/>
          <p:cNvGrpSpPr/>
          <p:nvPr/>
        </p:nvGrpSpPr>
        <p:grpSpPr>
          <a:xfrm>
            <a:off x="232936" y="6324600"/>
            <a:ext cx="7001728" cy="458755"/>
            <a:chOff x="232936" y="6324600"/>
            <a:chExt cx="7001728" cy="458755"/>
          </a:xfrm>
        </p:grpSpPr>
        <p:sp>
          <p:nvSpPr>
            <p:cNvPr id="14" name="TextBox 13"/>
            <p:cNvSpPr txBox="1"/>
            <p:nvPr/>
          </p:nvSpPr>
          <p:spPr>
            <a:xfrm>
              <a:off x="833864" y="6414023"/>
              <a:ext cx="6400800" cy="369332"/>
            </a:xfrm>
            <a:prstGeom prst="rect">
              <a:avLst/>
            </a:prstGeom>
            <a:noFill/>
          </p:spPr>
          <p:txBody>
            <a:bodyPr wrap="square" rtlCol="0">
              <a:spAutoFit/>
            </a:bodyPr>
            <a:lstStyle/>
            <a:p>
              <a:r>
                <a:rPr lang="en-US" baseline="30000">
                  <a:solidFill>
                    <a:schemeClr val="bg1"/>
                  </a:solidFill>
                </a:rPr>
                <a:t>©2020</a:t>
              </a:r>
              <a:r>
                <a:rPr lang="en-US">
                  <a:solidFill>
                    <a:schemeClr val="bg1"/>
                  </a:solidFill>
                </a:rPr>
                <a:t> </a:t>
              </a:r>
              <a:r>
                <a:rPr lang="en-US" baseline="30000">
                  <a:solidFill>
                    <a:schemeClr val="bg1"/>
                  </a:solidFill>
                </a:rPr>
                <a:t>The Ohio State University</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936" y="6324600"/>
              <a:ext cx="600928" cy="390186"/>
            </a:xfrm>
            <a:prstGeom prst="rect">
              <a:avLst/>
            </a:prstGeom>
          </p:spPr>
        </p:pic>
      </p:grpSp>
    </p:spTree>
    <p:custDataLst>
      <p:tags r:id="rId1"/>
    </p:custDataLst>
    <p:extLst>
      <p:ext uri="{BB962C8B-B14F-4D97-AF65-F5344CB8AC3E}">
        <p14:creationId xmlns:p14="http://schemas.microsoft.com/office/powerpoint/2010/main" val="35513597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8YfamLNT"/>
  <p:tag name="ARTICULATE_SLIDE_COUNT" val="55"/>
  <p:tag name="ARTICULATE_DESIGN_ID_1_OFFICE THEME" val="9GfkLywv"/>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3CD949663AD84FB01C77AB0EE3AAB3" ma:contentTypeVersion="13" ma:contentTypeDescription="Create a new document." ma:contentTypeScope="" ma:versionID="dad3831812a164b540609b7a882c220d">
  <xsd:schema xmlns:xsd="http://www.w3.org/2001/XMLSchema" xmlns:xs="http://www.w3.org/2001/XMLSchema" xmlns:p="http://schemas.microsoft.com/office/2006/metadata/properties" xmlns:ns2="7bd532b3-53c2-47db-a10a-4e8d82d76c6f" xmlns:ns3="3e8c44b7-8373-451f-836e-2beeec1704e0" targetNamespace="http://schemas.microsoft.com/office/2006/metadata/properties" ma:root="true" ma:fieldsID="87b006c3fa7d6e8416cb5188d46cb66b" ns2:_="" ns3:_="">
    <xsd:import namespace="7bd532b3-53c2-47db-a10a-4e8d82d76c6f"/>
    <xsd:import namespace="3e8c44b7-8373-451f-836e-2beeec1704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532b3-53c2-47db-a10a-4e8d82d76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e8c44b7-8373-451f-836e-2beeec1704e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438B27-66EF-4DDD-9E51-F148B4E8E3C2}">
  <ds:schemaRefs>
    <ds:schemaRef ds:uri="http://schemas.microsoft.com/sharepoint/v3/contenttype/forms"/>
  </ds:schemaRefs>
</ds:datastoreItem>
</file>

<file path=customXml/itemProps2.xml><?xml version="1.0" encoding="utf-8"?>
<ds:datastoreItem xmlns:ds="http://schemas.openxmlformats.org/officeDocument/2006/customXml" ds:itemID="{0EBC8197-DDAD-4D47-8019-BB27C7D0D6A2}"/>
</file>

<file path=customXml/itemProps3.xml><?xml version="1.0" encoding="utf-8"?>
<ds:datastoreItem xmlns:ds="http://schemas.openxmlformats.org/officeDocument/2006/customXml" ds:itemID="{D5646BE5-2C5B-4DE7-9681-F212DFF84622}">
  <ds:schemaRefs>
    <ds:schemaRef ds:uri="7bd532b3-53c2-47db-a10a-4e8d82d76c6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106</TotalTime>
  <Words>8251</Words>
  <Application>Microsoft Macintosh PowerPoint</Application>
  <PresentationFormat>On-screen Show (4:3)</PresentationFormat>
  <Paragraphs>727</Paragraphs>
  <Slides>55</Slides>
  <Notes>55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55</vt:i4>
      </vt:variant>
    </vt:vector>
  </HeadingPairs>
  <TitlesOfParts>
    <vt:vector size="60" baseType="lpstr">
      <vt:lpstr>Arial</vt:lpstr>
      <vt:lpstr>Calibri</vt:lpstr>
      <vt:lpstr>Times New Roman</vt:lpstr>
      <vt:lpstr>Office Theme</vt:lpstr>
      <vt:lpstr>1_Office Theme</vt:lpstr>
      <vt:lpstr>PowerPoint Presentation</vt:lpstr>
      <vt:lpstr>PowerPoint Presentation</vt:lpstr>
      <vt:lpstr>Misusing medication is:</vt:lpstr>
      <vt:lpstr>What do you think?</vt:lpstr>
      <vt:lpstr>PowerPoint Presentation</vt:lpstr>
      <vt:lpstr>Module 1: Prescription Opioids  </vt:lpstr>
      <vt:lpstr>Video: The Impact of Misusing Prescription Opioids</vt:lpstr>
      <vt:lpstr>PowerPoint Presentation</vt:lpstr>
      <vt:lpstr>Module 1:  </vt:lpstr>
      <vt:lpstr>PowerPoint Presentation</vt:lpstr>
      <vt:lpstr>PowerPoint Presentation</vt:lpstr>
      <vt:lpstr>PowerPoint Presentation</vt:lpstr>
      <vt:lpstr>PowerPoint Presentation</vt:lpstr>
      <vt:lpstr>PowerPoint Presentation</vt:lpstr>
      <vt:lpstr>Take action in a drug  overdose situation:</vt:lpstr>
      <vt:lpstr>Naloxone reverses                opioid drug overdoses</vt:lpstr>
      <vt:lpstr>Module 2: Prescription Stimulants  </vt:lpstr>
      <vt:lpstr>Video: The Impact of Misusing Prescription Stimulants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3: Prescription Sedatives </vt:lpstr>
      <vt:lpstr>Video: Prescription Sedatives</vt:lpstr>
      <vt:lpstr>PowerPoint Presentation</vt:lpstr>
      <vt:lpstr>PowerPoint Presentation</vt:lpstr>
      <vt:lpstr>PowerPoint Presentation</vt:lpstr>
      <vt:lpstr>PowerPoint Presentation</vt:lpstr>
      <vt:lpstr>PowerPoint Presentation</vt:lpstr>
      <vt:lpstr>Avoid self-medicating—talk   with your healthcare provider</vt:lpstr>
      <vt:lpstr>PowerPoint Presentation</vt:lpstr>
      <vt:lpstr>PowerPoint Presentation</vt:lpstr>
      <vt:lpstr>Module 4: Safe Medication Practices  </vt:lpstr>
      <vt:lpstr>Video: Safe Medication Practices</vt:lpstr>
      <vt:lpstr>PowerPoint Presentation</vt:lpstr>
      <vt:lpstr>PowerPoint Presentation</vt:lpstr>
      <vt:lpstr>PowerPoint Presentation</vt:lpstr>
      <vt:lpstr>The best option for safe disposal?</vt:lpstr>
      <vt:lpstr>If needed, safely dispose of medications at home:</vt:lpstr>
      <vt:lpstr>PowerPoint Presentation</vt:lpstr>
      <vt:lpstr>Need help saying “no”?</vt:lpstr>
      <vt:lpstr>PowerPoint Presentation</vt:lpstr>
      <vt:lpstr>PowerPoint Presentation</vt:lpstr>
      <vt:lpstr>PowerPoint Presentation</vt:lpstr>
      <vt:lpstr>PowerPoint Presentation</vt:lpstr>
      <vt:lpstr>PowerPoint Presentation</vt:lpstr>
      <vt:lpstr>Wrap-up</vt:lpstr>
      <vt:lpstr>PowerPoint Presentation</vt:lpstr>
      <vt:lpstr>Share the information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Generation Rx Rx Opioid Misuse Activity</dc:title>
  <dc:creator>Administrator</dc:creator>
  <cp:lastModifiedBy>Lyon, Tori</cp:lastModifiedBy>
  <cp:revision>14</cp:revision>
  <cp:lastPrinted>2020-12-30T13:33:50Z</cp:lastPrinted>
  <dcterms:created xsi:type="dcterms:W3CDTF">2016-05-03T17:40:15Z</dcterms:created>
  <dcterms:modified xsi:type="dcterms:W3CDTF">2021-03-09T16:45:49Z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FC69372C-B088-4449-9B3B-39C6BB8B3D0C</vt:lpwstr>
  </property>
  <property fmtid="{D5CDD505-2E9C-101B-9397-08002B2CF9AE}" pid="3" name="ArticulatePath">
    <vt:lpwstr>Presentation1</vt:lpwstr>
  </property>
  <property fmtid="{D5CDD505-2E9C-101B-9397-08002B2CF9AE}" pid="4" name="ContentTypeId">
    <vt:lpwstr>0x010100CB3CD949663AD84FB01C77AB0EE3AAB3</vt:lpwstr>
  </property>
</Properties>
</file>