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349" r:id="rId2"/>
    <p:sldId id="320" r:id="rId3"/>
    <p:sldId id="260" r:id="rId4"/>
    <p:sldId id="321" r:id="rId5"/>
    <p:sldId id="322" r:id="rId6"/>
    <p:sldId id="296" r:id="rId7"/>
    <p:sldId id="324" r:id="rId8"/>
    <p:sldId id="318" r:id="rId9"/>
    <p:sldId id="319" r:id="rId10"/>
    <p:sldId id="325" r:id="rId11"/>
    <p:sldId id="286" r:id="rId12"/>
    <p:sldId id="327" r:id="rId13"/>
    <p:sldId id="326" r:id="rId14"/>
    <p:sldId id="323" r:id="rId15"/>
    <p:sldId id="328" r:id="rId16"/>
    <p:sldId id="329" r:id="rId17"/>
    <p:sldId id="290" r:id="rId18"/>
    <p:sldId id="331" r:id="rId19"/>
    <p:sldId id="332" r:id="rId20"/>
    <p:sldId id="333" r:id="rId21"/>
    <p:sldId id="334" r:id="rId22"/>
    <p:sldId id="337" r:id="rId23"/>
    <p:sldId id="264" r:id="rId24"/>
    <p:sldId id="335" r:id="rId25"/>
    <p:sldId id="291" r:id="rId26"/>
    <p:sldId id="338" r:id="rId27"/>
    <p:sldId id="339" r:id="rId28"/>
    <p:sldId id="340" r:id="rId29"/>
    <p:sldId id="307" r:id="rId30"/>
    <p:sldId id="341" r:id="rId31"/>
    <p:sldId id="305" r:id="rId32"/>
    <p:sldId id="342" r:id="rId33"/>
    <p:sldId id="345" r:id="rId34"/>
    <p:sldId id="343" r:id="rId35"/>
    <p:sldId id="346" r:id="rId36"/>
    <p:sldId id="344" r:id="rId37"/>
    <p:sldId id="347" r:id="rId38"/>
    <p:sldId id="348" r:id="rId39"/>
    <p:sldId id="315" r:id="rId40"/>
    <p:sldId id="295" r:id="rId41"/>
    <p:sldId id="279" r:id="rId42"/>
    <p:sldId id="309" r:id="rId43"/>
  </p:sldIdLst>
  <p:sldSz cx="9144000" cy="6858000" type="screen4x3"/>
  <p:notesSz cx="9144000" cy="6858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yer, Shana" initials="MS" lastIdx="13" clrIdx="0">
    <p:extLst/>
  </p:cmAuthor>
  <p:cmAuthor id="2" name="cclouner" initials="CC" lastIdx="2" clrIdx="1"/>
  <p:cmAuthor id="3" name="Administrator" initials="A" lastIdx="15" clrIdx="2"/>
  <p:cmAuthor id="4" name="Amanda Macedo" initials="AM" lastIdx="0" clrIdx="3"/>
  <p:cmAuthor id="5" name="Hart, Elizabeth" initials="HE" lastIdx="1" clrIdx="4">
    <p:extLst/>
  </p:cmAuthor>
  <p:cmAuthor id="6" name="secadmin" initials="s" lastIdx="8"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F5C"/>
    <a:srgbClr val="48BAC8"/>
    <a:srgbClr val="A2D183"/>
    <a:srgbClr val="36647E"/>
    <a:srgbClr val="595959"/>
    <a:srgbClr val="3C3C3B"/>
    <a:srgbClr val="A9A8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2" autoAdjust="0"/>
    <p:restoredTop sz="72836" autoAdjust="0"/>
  </p:normalViewPr>
  <p:slideViewPr>
    <p:cSldViewPr>
      <p:cViewPr varScale="1">
        <p:scale>
          <a:sx n="61" d="100"/>
          <a:sy n="61" d="100"/>
        </p:scale>
        <p:origin x="1934" y="5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B0550916-E672-604A-B010-B9A3B20E6F8D}" type="datetimeFigureOut">
              <a:rPr lang="en-US" smtClean="0"/>
              <a:pPr/>
              <a:t>3/8/2017</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F567B1BC-1985-0546-8AE4-AE5AA850264D}" type="slidenum">
              <a:rPr lang="en-US" smtClean="0"/>
              <a:pPr/>
              <a:t>‹#›</a:t>
            </a:fld>
            <a:endParaRPr lang="en-US" dirty="0"/>
          </a:p>
        </p:txBody>
      </p:sp>
    </p:spTree>
    <p:extLst>
      <p:ext uri="{BB962C8B-B14F-4D97-AF65-F5344CB8AC3E}">
        <p14:creationId xmlns:p14="http://schemas.microsoft.com/office/powerpoint/2010/main" val="284116839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7528ACC7-64EC-459F-8705-11802B0572F7}" type="datetimeFigureOut">
              <a:rPr lang="en-US" smtClean="0"/>
              <a:pPr/>
              <a:t>3/8/2017</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ACE2B812-F48A-40F0-9E3E-E64B17BDF71A}" type="slidenum">
              <a:rPr lang="en-US" smtClean="0"/>
              <a:pPr/>
              <a:t>‹#›</a:t>
            </a:fld>
            <a:endParaRPr lang="en-US" dirty="0"/>
          </a:p>
        </p:txBody>
      </p:sp>
    </p:spTree>
    <p:extLst>
      <p:ext uri="{BB962C8B-B14F-4D97-AF65-F5344CB8AC3E}">
        <p14:creationId xmlns:p14="http://schemas.microsoft.com/office/powerpoint/2010/main" val="96786355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samhsa.gov/dat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today’s program: “Generation Rx University Trivia: Safe Medication Practices for Life”.  You may be thinking, “What is Generation Rx University?”  “Generation Rx University” encourages college students and young adults to incorporate the Generation Rx key messages into their individual,</a:t>
            </a:r>
            <a:r>
              <a:rPr lang="en-US" baseline="0" dirty="0" smtClean="0"/>
              <a:t> everyday lives.  These messages focus on how to safely use medications in an effort to prevent their misuse.  Today’s program will focus on these safe medication practices. </a:t>
            </a:r>
          </a:p>
          <a:p>
            <a:endParaRPr lang="en-US" baseline="0" dirty="0" smtClean="0"/>
          </a:p>
          <a:p>
            <a:r>
              <a:rPr lang="en-US" i="1" u="sng" baseline="0" dirty="0" smtClean="0"/>
              <a:t>Note to facilitator</a:t>
            </a:r>
            <a:r>
              <a:rPr lang="en-US" baseline="0" dirty="0" smtClean="0"/>
              <a:t>: before the program begins, access the video, “Safe Medication Practices for Life” on GenerationRx.org.  This video is listed with the other Generation Rx University resources.  The game will prompt you to play the video (see Slide 3).</a:t>
            </a:r>
            <a:endParaRPr lang="en-US" dirty="0"/>
          </a:p>
        </p:txBody>
      </p:sp>
    </p:spTree>
    <p:extLst>
      <p:ext uri="{BB962C8B-B14F-4D97-AF65-F5344CB8AC3E}">
        <p14:creationId xmlns:p14="http://schemas.microsoft.com/office/powerpoint/2010/main" val="196756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Category</a:t>
            </a:r>
            <a:r>
              <a:rPr lang="en-US" dirty="0" smtClean="0"/>
              <a:t>: Just say “Know”, 300pts</a:t>
            </a:r>
            <a:endParaRPr lang="en-US" dirty="0"/>
          </a:p>
        </p:txBody>
      </p:sp>
    </p:spTree>
    <p:extLst>
      <p:ext uri="{BB962C8B-B14F-4D97-AF65-F5344CB8AC3E}">
        <p14:creationId xmlns:p14="http://schemas.microsoft.com/office/powerpoint/2010/main" val="578816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64931" rtl="0" eaLnBrk="1" fontAlgn="auto" latinLnBrk="0" hangingPunct="1">
              <a:lnSpc>
                <a:spcPct val="100000"/>
              </a:lnSpc>
              <a:spcBef>
                <a:spcPts val="0"/>
              </a:spcBef>
              <a:spcAft>
                <a:spcPts val="0"/>
              </a:spcAft>
              <a:buClrTx/>
              <a:buSzTx/>
              <a:buFontTx/>
              <a:buNone/>
              <a:tabLst/>
              <a:defRPr/>
            </a:pPr>
            <a:r>
              <a:rPr lang="en-US" u="sng" dirty="0" smtClean="0"/>
              <a:t>Answer:</a:t>
            </a:r>
            <a:r>
              <a:rPr lang="en-US" u="none" baseline="0" dirty="0" smtClean="0"/>
              <a:t> Just Say “Know”, 300pts</a:t>
            </a:r>
          </a:p>
          <a:p>
            <a:pPr marL="0" marR="0" indent="0" algn="l" defTabSz="864931" rtl="0" eaLnBrk="1" fontAlgn="auto" latinLnBrk="0" hangingPunct="1">
              <a:lnSpc>
                <a:spcPct val="100000"/>
              </a:lnSpc>
              <a:spcBef>
                <a:spcPts val="0"/>
              </a:spcBef>
              <a:spcAft>
                <a:spcPts val="0"/>
              </a:spcAft>
              <a:buClrTx/>
              <a:buSzTx/>
              <a:buFontTx/>
              <a:buNone/>
              <a:tabLst/>
              <a:defRPr/>
            </a:pPr>
            <a:endParaRPr lang="en-US" b="0" u="sng" baseline="0" dirty="0" smtClean="0"/>
          </a:p>
          <a:p>
            <a:pPr marL="0" marR="0" indent="0" algn="l" defTabSz="864931" rtl="0" eaLnBrk="1" fontAlgn="auto" latinLnBrk="0" hangingPunct="1">
              <a:lnSpc>
                <a:spcPct val="100000"/>
              </a:lnSpc>
              <a:spcBef>
                <a:spcPts val="0"/>
              </a:spcBef>
              <a:spcAft>
                <a:spcPts val="0"/>
              </a:spcAft>
              <a:buClrTx/>
              <a:buSzTx/>
              <a:buFontTx/>
              <a:buNone/>
              <a:tabLst/>
              <a:defRPr/>
            </a:pPr>
            <a:r>
              <a:rPr lang="en-US" b="0" u="sng" baseline="0" dirty="0" smtClean="0"/>
              <a:t>Transition</a:t>
            </a:r>
            <a:r>
              <a:rPr lang="en-US" b="0" baseline="0" dirty="0" smtClean="0"/>
              <a:t>: As noted in the video—medications that require a prescription are safe and effective only when used as instructed and under the supervision of a healthcare provider.  </a:t>
            </a:r>
          </a:p>
          <a:p>
            <a:pPr marL="0" marR="0" indent="0" algn="l" defTabSz="864931" rtl="0" eaLnBrk="1" fontAlgn="auto" latinLnBrk="0" hangingPunct="1">
              <a:lnSpc>
                <a:spcPct val="100000"/>
              </a:lnSpc>
              <a:spcBef>
                <a:spcPts val="0"/>
              </a:spcBef>
              <a:spcAft>
                <a:spcPts val="0"/>
              </a:spcAft>
              <a:buClrTx/>
              <a:buSzTx/>
              <a:buFontTx/>
              <a:buNone/>
              <a:tabLst/>
              <a:defRPr/>
            </a:pPr>
            <a:endParaRPr lang="en-US" b="0" baseline="0" dirty="0" smtClean="0"/>
          </a:p>
          <a:p>
            <a:pPr marL="228600" marR="0" indent="-228600" algn="l" defTabSz="864931" rtl="0" eaLnBrk="1" fontAlgn="auto" latinLnBrk="0" hangingPunct="1">
              <a:lnSpc>
                <a:spcPct val="100000"/>
              </a:lnSpc>
              <a:spcBef>
                <a:spcPts val="0"/>
              </a:spcBef>
              <a:spcAft>
                <a:spcPts val="0"/>
              </a:spcAft>
              <a:buClrTx/>
              <a:buSzTx/>
              <a:buFont typeface="+mj-lt"/>
              <a:buAutoNum type="arabicPeriod"/>
              <a:tabLst/>
              <a:defRPr/>
            </a:pPr>
            <a:r>
              <a:rPr lang="en-US" b="0" baseline="0" dirty="0" smtClean="0">
                <a:solidFill>
                  <a:schemeClr val="tx1"/>
                </a:solidFill>
              </a:rPr>
              <a:t>Instructions are provided to keep us safe. When we don’t follow instructions, we increase the likelihood that negative side effects, including developing a dependency on and addiction to some medications, can occur.</a:t>
            </a:r>
          </a:p>
          <a:p>
            <a:pPr marL="228600" marR="0" indent="-228600" algn="l" defTabSz="864931" rtl="0" eaLnBrk="1" fontAlgn="auto" latinLnBrk="0" hangingPunct="1">
              <a:lnSpc>
                <a:spcPct val="100000"/>
              </a:lnSpc>
              <a:spcBef>
                <a:spcPts val="0"/>
              </a:spcBef>
              <a:spcAft>
                <a:spcPts val="0"/>
              </a:spcAft>
              <a:buClrTx/>
              <a:buSzTx/>
              <a:buFont typeface="+mj-lt"/>
              <a:buAutoNum type="arabicPeriod"/>
              <a:tabLst/>
              <a:defRPr/>
            </a:pPr>
            <a:r>
              <a:rPr lang="en-US" b="0" baseline="0" dirty="0" smtClean="0">
                <a:solidFill>
                  <a:schemeClr val="tx1"/>
                </a:solidFill>
              </a:rPr>
              <a:t>We </a:t>
            </a:r>
            <a:r>
              <a:rPr lang="en-US" b="0" baseline="0" dirty="0" smtClean="0"/>
              <a:t>should always avoid tendencies to self-diagnose and self-prescribe.  This includes making decisions related to how much and how often (dose and frequency) you take the medication, as well as the reason for taking the medication.</a:t>
            </a:r>
          </a:p>
          <a:p>
            <a:pPr marL="0" indent="0">
              <a:buFont typeface="+mj-lt"/>
              <a:buNone/>
            </a:pPr>
            <a:endParaRPr lang="en-US" baseline="0" dirty="0" smtClean="0"/>
          </a:p>
          <a:p>
            <a:pPr defTabSz="864931">
              <a:defRPr/>
            </a:pPr>
            <a:endParaRPr lang="en-US" b="0" baseline="0" dirty="0" smtClean="0"/>
          </a:p>
          <a:p>
            <a:pPr defTabSz="864931">
              <a:defRPr/>
            </a:pPr>
            <a:endParaRPr lang="en-US" b="0" baseline="0" dirty="0" smtClean="0"/>
          </a:p>
          <a:p>
            <a:pPr defTabSz="864931">
              <a:defRPr/>
            </a:pPr>
            <a:endParaRPr lang="en-US" b="0" baseline="0" dirty="0" smtClean="0">
              <a:solidFill>
                <a:schemeClr val="tx1"/>
              </a:solidFill>
            </a:endParaRPr>
          </a:p>
          <a:p>
            <a:pPr defTabSz="864931">
              <a:defRPr/>
            </a:pPr>
            <a:endParaRPr lang="en-US" b="0" baseline="0" dirty="0" smtClean="0">
              <a:solidFill>
                <a:schemeClr val="tx1"/>
              </a:solidFill>
            </a:endParaRPr>
          </a:p>
          <a:p>
            <a:pPr defTabSz="864931">
              <a:defRPr/>
            </a:pPr>
            <a:endParaRPr lang="en-US" b="0" baseline="0" dirty="0" smtClean="0">
              <a:solidFill>
                <a:schemeClr val="tx1"/>
              </a:solidFill>
            </a:endParaRPr>
          </a:p>
          <a:p>
            <a:pPr defTabSz="864931">
              <a:defRPr/>
            </a:pPr>
            <a:endParaRPr lang="en-US" b="0" baseline="0" dirty="0" smtClean="0">
              <a:solidFill>
                <a:schemeClr val="tx1"/>
              </a:solidFill>
            </a:endParaRPr>
          </a:p>
          <a:p>
            <a:pPr marL="228564" marR="0" indent="-228564" algn="l" defTabSz="914400" rtl="0" eaLnBrk="1" fontAlgn="auto" latinLnBrk="0" hangingPunct="1">
              <a:lnSpc>
                <a:spcPct val="100000"/>
              </a:lnSpc>
              <a:spcBef>
                <a:spcPts val="0"/>
              </a:spcBef>
              <a:spcAft>
                <a:spcPts val="0"/>
              </a:spcAft>
              <a:buClrTx/>
              <a:buSzTx/>
              <a:buFont typeface="+mj-lt"/>
              <a:buAutoNum type="arabicPeriod"/>
              <a:tabLst/>
              <a:defRPr/>
            </a:pPr>
            <a:endParaRPr lang="en-US" b="0" baseline="0" dirty="0" smtClean="0">
              <a:solidFill>
                <a:schemeClr val="tx1"/>
              </a:solidFill>
            </a:endParaRPr>
          </a:p>
          <a:p>
            <a:pPr marL="0" indent="0">
              <a:buFont typeface="+mj-lt"/>
              <a:buNone/>
            </a:pPr>
            <a:endParaRPr lang="en-US" baseline="0" dirty="0" smtClean="0"/>
          </a:p>
          <a:p>
            <a:pPr marL="228564" marR="0" indent="-228564" algn="l" defTabSz="914400" rtl="0" eaLnBrk="1" fontAlgn="auto" latinLnBrk="0" hangingPunct="1">
              <a:lnSpc>
                <a:spcPct val="100000"/>
              </a:lnSpc>
              <a:spcBef>
                <a:spcPts val="0"/>
              </a:spcBef>
              <a:spcAft>
                <a:spcPts val="0"/>
              </a:spcAft>
              <a:buClrTx/>
              <a:buSzTx/>
              <a:buFont typeface="+mj-lt"/>
              <a:buAutoNum type="arabicPeriod"/>
              <a:tabLst/>
              <a:defRPr/>
            </a:pPr>
            <a:endParaRPr lang="en-US" b="0" baseline="0" dirty="0" smtClean="0">
              <a:solidFill>
                <a:schemeClr val="tx1"/>
              </a:solidFill>
            </a:endParaRPr>
          </a:p>
        </p:txBody>
      </p:sp>
    </p:spTree>
    <p:extLst>
      <p:ext uri="{BB962C8B-B14F-4D97-AF65-F5344CB8AC3E}">
        <p14:creationId xmlns:p14="http://schemas.microsoft.com/office/powerpoint/2010/main" val="2132577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Category</a:t>
            </a:r>
            <a:r>
              <a:rPr lang="en-US" dirty="0" smtClean="0"/>
              <a:t>: Just say “Know”, 400pts</a:t>
            </a:r>
            <a:endParaRPr lang="en-US" dirty="0"/>
          </a:p>
        </p:txBody>
      </p:sp>
    </p:spTree>
    <p:extLst>
      <p:ext uri="{BB962C8B-B14F-4D97-AF65-F5344CB8AC3E}">
        <p14:creationId xmlns:p14="http://schemas.microsoft.com/office/powerpoint/2010/main" val="578816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smtClean="0"/>
              <a:t>Answer:</a:t>
            </a:r>
            <a:r>
              <a:rPr lang="en-US" u="none" baseline="0" dirty="0" smtClean="0"/>
              <a:t> Just Say “Know”, 400pts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u="sng"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Transition</a:t>
            </a:r>
            <a:r>
              <a:rPr lang="en-US" dirty="0" smtClean="0"/>
              <a:t>:  If you’re invited to misuse any prescription medication, how do you turn down this invitation?</a:t>
            </a:r>
            <a:r>
              <a:rPr lang="en-US" baseline="0" dirty="0" smtClean="0"/>
              <a:t>  General approaches including giving a reason, leaving the situation, and suggesting an alternative.  Examples are identified on this slide.</a:t>
            </a:r>
            <a:endParaRPr lang="en-US" dirty="0" smtClean="0"/>
          </a:p>
          <a:p>
            <a:endParaRPr lang="en-US" dirty="0" smtClean="0"/>
          </a:p>
        </p:txBody>
      </p:sp>
    </p:spTree>
    <p:extLst>
      <p:ext uri="{BB962C8B-B14F-4D97-AF65-F5344CB8AC3E}">
        <p14:creationId xmlns:p14="http://schemas.microsoft.com/office/powerpoint/2010/main" val="5486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Category</a:t>
            </a:r>
            <a:r>
              <a:rPr lang="en-US" dirty="0" smtClean="0"/>
              <a:t>: #keepforyourself;</a:t>
            </a:r>
            <a:r>
              <a:rPr lang="en-US" baseline="0" dirty="0" smtClean="0"/>
              <a:t> 1</a:t>
            </a:r>
            <a:r>
              <a:rPr lang="en-US" dirty="0" smtClean="0"/>
              <a:t>00pts</a:t>
            </a:r>
          </a:p>
          <a:p>
            <a:endParaRPr lang="en-US" dirty="0"/>
          </a:p>
        </p:txBody>
      </p:sp>
    </p:spTree>
    <p:extLst>
      <p:ext uri="{BB962C8B-B14F-4D97-AF65-F5344CB8AC3E}">
        <p14:creationId xmlns:p14="http://schemas.microsoft.com/office/powerpoint/2010/main" val="1595279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smtClean="0"/>
              <a:t>Answer:</a:t>
            </a:r>
            <a:r>
              <a:rPr lang="en-US" u="none" baseline="0" dirty="0" smtClean="0"/>
              <a:t> Keep for Yourself, 100pts</a:t>
            </a:r>
          </a:p>
          <a:p>
            <a:endParaRPr lang="en-US" u="sng" dirty="0" smtClean="0"/>
          </a:p>
          <a:p>
            <a:r>
              <a:rPr lang="en-US" u="sng" dirty="0" smtClean="0"/>
              <a:t>Transition</a:t>
            </a:r>
            <a:r>
              <a:rPr lang="en-US" dirty="0" smtClean="0"/>
              <a:t>: If</a:t>
            </a:r>
            <a:r>
              <a:rPr lang="en-US" baseline="0" dirty="0" smtClean="0"/>
              <a:t> you ask someone to sell or share their medication, have you ever considered how that friend may perceive your request?</a:t>
            </a:r>
          </a:p>
          <a:p>
            <a:endParaRPr lang="en-US" baseline="0" dirty="0" smtClean="0"/>
          </a:p>
          <a:p>
            <a:pPr marL="228600" indent="-228600">
              <a:buFont typeface="+mj-lt"/>
              <a:buAutoNum type="arabicPeriod"/>
            </a:pPr>
            <a:r>
              <a:rPr lang="en-US" sz="1200" kern="1200" dirty="0" smtClean="0">
                <a:solidFill>
                  <a:schemeClr val="tx1"/>
                </a:solidFill>
                <a:effectLst/>
                <a:latin typeface="+mn-lt"/>
                <a:ea typeface="+mn-ea"/>
                <a:cs typeface="+mn-cs"/>
              </a:rPr>
              <a:t>By asking a friend (or even a stranger) for some of their medication, we put them in an incredibly vulnerable and uncomfortable position.  For example,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they often perceive that request as you:</a:t>
            </a:r>
          </a:p>
          <a:p>
            <a:pPr marL="685800" lvl="1" indent="-228600">
              <a:buFont typeface="+mj-lt"/>
              <a:buAutoNum type="alphaUcPeriod"/>
            </a:pPr>
            <a:r>
              <a:rPr lang="en-US" sz="1200" i="1" kern="1200" dirty="0" smtClean="0">
                <a:solidFill>
                  <a:schemeClr val="tx1"/>
                </a:solidFill>
                <a:effectLst/>
                <a:latin typeface="+mn-lt"/>
                <a:ea typeface="+mn-ea"/>
                <a:cs typeface="+mn-cs"/>
              </a:rPr>
              <a:t>Using your friendship to obtain drugs.</a:t>
            </a:r>
            <a:r>
              <a:rPr lang="en-US" sz="1200" kern="1200" dirty="0" smtClean="0">
                <a:solidFill>
                  <a:schemeClr val="tx1"/>
                </a:solidFill>
                <a:effectLst/>
                <a:latin typeface="+mn-lt"/>
                <a:ea typeface="+mn-ea"/>
                <a:cs typeface="+mn-cs"/>
              </a:rPr>
              <a:t>  Your friend may begin questioning whether your friendship is solely based on you gaining access to their medication.</a:t>
            </a:r>
          </a:p>
          <a:p>
            <a:pPr marL="685800" lvl="1" indent="-228600">
              <a:buFont typeface="+mj-lt"/>
              <a:buAutoNum type="alphaUcPeriod"/>
            </a:pPr>
            <a:r>
              <a:rPr lang="en-US" sz="1200" i="1" kern="1200" dirty="0" smtClean="0">
                <a:solidFill>
                  <a:schemeClr val="tx1"/>
                </a:solidFill>
                <a:effectLst/>
                <a:latin typeface="+mn-lt"/>
                <a:ea typeface="+mn-ea"/>
                <a:cs typeface="+mn-cs"/>
              </a:rPr>
              <a:t>Disrespecting their health needs.</a:t>
            </a:r>
            <a:r>
              <a:rPr lang="en-US" sz="1200" kern="1200" dirty="0" smtClean="0">
                <a:solidFill>
                  <a:schemeClr val="tx1"/>
                </a:solidFill>
                <a:effectLst/>
                <a:latin typeface="+mn-lt"/>
                <a:ea typeface="+mn-ea"/>
                <a:cs typeface="+mn-cs"/>
              </a:rPr>
              <a:t>  Your friend has a legitimate need for their medication—if they cannot take their medication as instructed, their health is jeopardized.</a:t>
            </a:r>
          </a:p>
          <a:p>
            <a:pPr marL="685800" lvl="1" indent="-228600">
              <a:buFont typeface="+mj-lt"/>
              <a:buAutoNum type="alphaUcPeriod"/>
            </a:pPr>
            <a:r>
              <a:rPr lang="en-US" sz="1200" i="1" kern="1200" dirty="0" smtClean="0">
                <a:solidFill>
                  <a:schemeClr val="tx1"/>
                </a:solidFill>
                <a:effectLst/>
                <a:latin typeface="+mn-lt"/>
                <a:ea typeface="+mn-ea"/>
                <a:cs typeface="+mn-cs"/>
              </a:rPr>
              <a:t>Putting them at risk for getting in trouble.</a:t>
            </a:r>
            <a:r>
              <a:rPr lang="en-US" sz="1200" kern="1200" dirty="0" smtClean="0">
                <a:solidFill>
                  <a:schemeClr val="tx1"/>
                </a:solidFill>
                <a:effectLst/>
                <a:latin typeface="+mn-lt"/>
                <a:ea typeface="+mn-ea"/>
                <a:cs typeface="+mn-cs"/>
              </a:rPr>
              <a:t>  Even if your friend simply gives (versus sells) you the medication, sharing medication is always illegal.  Think about it—would a real friend ask someone to risk their future so</a:t>
            </a:r>
            <a:r>
              <a:rPr lang="en-US" sz="1200" kern="1200" baseline="0" dirty="0" smtClean="0">
                <a:solidFill>
                  <a:schemeClr val="tx1"/>
                </a:solidFill>
                <a:effectLst/>
                <a:latin typeface="+mn-lt"/>
                <a:ea typeface="+mn-ea"/>
                <a:cs typeface="+mn-cs"/>
              </a:rPr>
              <a:t> that they could misuse a medication</a:t>
            </a:r>
            <a:r>
              <a:rPr lang="en-US" sz="1200" kern="1200" dirty="0" smtClean="0">
                <a:solidFill>
                  <a:schemeClr val="tx1"/>
                </a:solidFill>
                <a:effectLst/>
                <a:latin typeface="+mn-lt"/>
                <a:ea typeface="+mn-ea"/>
                <a:cs typeface="+mn-cs"/>
              </a:rPr>
              <a:t>?</a:t>
            </a:r>
          </a:p>
          <a:p>
            <a:pPr marL="228600" lvl="0" indent="-228600">
              <a:buFont typeface="+mj-lt"/>
              <a:buAutoNum type="arabicPeriod"/>
            </a:pPr>
            <a:r>
              <a:rPr lang="en-US" sz="1200" kern="1200" dirty="0" smtClean="0">
                <a:solidFill>
                  <a:schemeClr val="tx1"/>
                </a:solidFill>
                <a:effectLst/>
                <a:latin typeface="+mn-lt"/>
                <a:ea typeface="+mn-ea"/>
                <a:cs typeface="+mn-cs"/>
              </a:rPr>
              <a:t>Be</a:t>
            </a:r>
            <a:r>
              <a:rPr lang="en-US" sz="1200" kern="1200" baseline="0" dirty="0" smtClean="0">
                <a:solidFill>
                  <a:schemeClr val="tx1"/>
                </a:solidFill>
                <a:effectLst/>
                <a:latin typeface="+mn-lt"/>
                <a:ea typeface="+mn-ea"/>
                <a:cs typeface="+mn-cs"/>
              </a:rPr>
              <a:t> a good friend—if you feel that you need medication for a legitimate reason, talk with your healthcare provider.</a:t>
            </a:r>
            <a:endParaRPr lang="en-US"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833048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Category</a:t>
            </a:r>
            <a:r>
              <a:rPr lang="en-US" dirty="0" smtClean="0"/>
              <a:t>: #keepforyourself;</a:t>
            </a:r>
            <a:r>
              <a:rPr lang="en-US" baseline="0" dirty="0" smtClean="0"/>
              <a:t> 2</a:t>
            </a:r>
            <a:r>
              <a:rPr lang="en-US" dirty="0" smtClean="0"/>
              <a:t>00pts</a:t>
            </a:r>
          </a:p>
          <a:p>
            <a:endParaRPr lang="en-US" dirty="0"/>
          </a:p>
        </p:txBody>
      </p:sp>
    </p:spTree>
    <p:extLst>
      <p:ext uri="{BB962C8B-B14F-4D97-AF65-F5344CB8AC3E}">
        <p14:creationId xmlns:p14="http://schemas.microsoft.com/office/powerpoint/2010/main" val="1595279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64931" rtl="0" eaLnBrk="1" fontAlgn="auto" latinLnBrk="0" hangingPunct="1">
              <a:lnSpc>
                <a:spcPct val="100000"/>
              </a:lnSpc>
              <a:spcBef>
                <a:spcPts val="0"/>
              </a:spcBef>
              <a:spcAft>
                <a:spcPts val="0"/>
              </a:spcAft>
              <a:buClrTx/>
              <a:buSzTx/>
              <a:buFont typeface="+mj-lt"/>
              <a:buNone/>
              <a:tabLst/>
              <a:defRPr/>
            </a:pPr>
            <a:r>
              <a:rPr lang="en-US" u="sng" dirty="0" smtClean="0"/>
              <a:t>Answer:</a:t>
            </a:r>
            <a:r>
              <a:rPr lang="en-US" u="none" baseline="0" dirty="0" smtClean="0"/>
              <a:t> Keep for Yourself, 200pts</a:t>
            </a:r>
          </a:p>
          <a:p>
            <a:pPr marL="0" indent="0" defTabSz="864931">
              <a:buFont typeface="+mj-lt"/>
              <a:buNone/>
              <a:defRPr/>
            </a:pPr>
            <a:endParaRPr lang="en-US" b="0" u="sng" baseline="0" dirty="0" smtClean="0"/>
          </a:p>
          <a:p>
            <a:pPr marL="0" indent="0" defTabSz="864931">
              <a:buFont typeface="+mj-lt"/>
              <a:buNone/>
              <a:defRPr/>
            </a:pPr>
            <a:r>
              <a:rPr lang="en-US" b="0" u="sng" baseline="0" dirty="0" smtClean="0"/>
              <a:t>Transition</a:t>
            </a:r>
            <a:r>
              <a:rPr lang="en-US" b="0" baseline="0" dirty="0" smtClean="0"/>
              <a:t>: DNA makes each of us unique.  While it determines our hair color and helps shape our personality, it also helps determine how we each respond to medications.</a:t>
            </a:r>
          </a:p>
          <a:p>
            <a:pPr marL="228600" indent="-228600" defTabSz="864931">
              <a:buFont typeface="+mj-lt"/>
              <a:buAutoNum type="arabicPeriod"/>
              <a:defRPr/>
            </a:pPr>
            <a:endParaRPr lang="en-US" b="0" baseline="0" dirty="0" smtClean="0"/>
          </a:p>
          <a:p>
            <a:pPr marL="228600" indent="-228600" defTabSz="864931">
              <a:buFont typeface="+mj-lt"/>
              <a:buAutoNum type="arabicPeriod"/>
              <a:defRPr/>
            </a:pPr>
            <a:r>
              <a:rPr lang="en-US" b="0" baseline="0" dirty="0" smtClean="0"/>
              <a:t>In addition to DNA, our existing medical conditions, current medications we may be taking, even our age and weight, can all determine how we respond to a given medication.  And that includes not only how we respond to the beneficial (therapeutic) effects, but also to the potentially harmful adverse effects.  </a:t>
            </a:r>
          </a:p>
          <a:p>
            <a:pPr marL="228600" indent="-228600" defTabSz="864931">
              <a:buFont typeface="+mj-lt"/>
              <a:buAutoNum type="arabicPeriod"/>
              <a:defRPr/>
            </a:pPr>
            <a:r>
              <a:rPr lang="en-US" b="0" baseline="0" dirty="0" smtClean="0"/>
              <a:t>Genetic risk factors that increase risk for drug dependency or addiction do exist—how your friend’s body handles a medication is not necessarily predictive of how your body will handle the same medication.</a:t>
            </a:r>
          </a:p>
          <a:p>
            <a:pPr marL="228600" indent="-228600" defTabSz="864931">
              <a:buFont typeface="+mj-lt"/>
              <a:buAutoNum type="arabicPeriod"/>
              <a:defRPr/>
            </a:pPr>
            <a:r>
              <a:rPr lang="en-US" b="0" baseline="0" dirty="0" smtClean="0"/>
              <a:t>This is one reason that explains why we shouldn’t share or take someone else’s medication.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422564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Category</a:t>
            </a:r>
            <a:r>
              <a:rPr lang="en-US" dirty="0" smtClean="0"/>
              <a:t>: #keepforyourself;</a:t>
            </a:r>
            <a:r>
              <a:rPr lang="en-US" baseline="0" dirty="0" smtClean="0"/>
              <a:t> 3</a:t>
            </a:r>
            <a:r>
              <a:rPr lang="en-US" dirty="0" smtClean="0"/>
              <a:t>00pts</a:t>
            </a:r>
          </a:p>
          <a:p>
            <a:endParaRPr lang="en-US" dirty="0"/>
          </a:p>
        </p:txBody>
      </p:sp>
    </p:spTree>
    <p:extLst>
      <p:ext uri="{BB962C8B-B14F-4D97-AF65-F5344CB8AC3E}">
        <p14:creationId xmlns:p14="http://schemas.microsoft.com/office/powerpoint/2010/main" val="1595279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64931" rtl="0" eaLnBrk="1" fontAlgn="auto" latinLnBrk="0" hangingPunct="1">
              <a:lnSpc>
                <a:spcPct val="100000"/>
              </a:lnSpc>
              <a:spcBef>
                <a:spcPts val="0"/>
              </a:spcBef>
              <a:spcAft>
                <a:spcPts val="0"/>
              </a:spcAft>
              <a:buClrTx/>
              <a:buSzTx/>
              <a:buFontTx/>
              <a:buNone/>
              <a:tabLst/>
              <a:defRPr/>
            </a:pPr>
            <a:r>
              <a:rPr lang="en-US" u="sng" dirty="0" smtClean="0"/>
              <a:t>Answer:</a:t>
            </a:r>
            <a:r>
              <a:rPr lang="en-US" u="none" baseline="0" dirty="0" smtClean="0"/>
              <a:t> Keep for Yourself, 300pts</a:t>
            </a:r>
          </a:p>
          <a:p>
            <a:pPr defTabSz="864931">
              <a:defRPr/>
            </a:pPr>
            <a:endParaRPr lang="en-US" b="0" u="sng" baseline="0" dirty="0" smtClean="0"/>
          </a:p>
          <a:p>
            <a:pPr defTabSz="864931">
              <a:defRPr/>
            </a:pPr>
            <a:r>
              <a:rPr lang="en-US" b="0" u="sng" baseline="0" dirty="0" smtClean="0"/>
              <a:t>Transition</a:t>
            </a:r>
            <a:r>
              <a:rPr lang="en-US" b="0" baseline="0" dirty="0" smtClean="0"/>
              <a:t>: While we may be conditioned to share our personal lives through social media, some things just weren’t meant to be shared.</a:t>
            </a:r>
          </a:p>
          <a:p>
            <a:pPr defTabSz="864931">
              <a:defRPr/>
            </a:pPr>
            <a:endParaRPr lang="en-US" b="0" baseline="0" dirty="0" smtClean="0"/>
          </a:p>
          <a:p>
            <a:pPr marL="228600" indent="-228600" defTabSz="864931">
              <a:buFont typeface="+mj-lt"/>
              <a:buAutoNum type="arabicPeriod"/>
              <a:defRPr/>
            </a:pPr>
            <a:r>
              <a:rPr lang="en-US" b="0" baseline="0" dirty="0" smtClean="0"/>
              <a:t>For example, would you share your toothbrush or underwear with someone? Of course not!  </a:t>
            </a:r>
          </a:p>
          <a:p>
            <a:pPr marL="228600" indent="-228600" defTabSz="864931">
              <a:buFont typeface="+mj-lt"/>
              <a:buAutoNum type="arabicPeriod"/>
              <a:defRPr/>
            </a:pPr>
            <a:r>
              <a:rPr lang="en-US" b="0" baseline="0" dirty="0" smtClean="0"/>
              <a:t>Prescription medications aren’t any different.  As noted in the video, prescription medications are intended to be used by the individual whose name is on the prescription—just like your toothbrush or underwear, some things just belong to you.</a:t>
            </a:r>
          </a:p>
          <a:p>
            <a:pPr marL="228600" indent="-228600" defTabSz="864931">
              <a:buFont typeface="+mj-lt"/>
              <a:buAutoNum type="arabicPeriod"/>
              <a:defRPr/>
            </a:pPr>
            <a:endParaRPr lang="en-US" b="0" baseline="0" dirty="0" smtClean="0"/>
          </a:p>
          <a:p>
            <a:pPr marL="228564" indent="-228564">
              <a:buFont typeface="+mj-lt"/>
              <a:buAutoNum type="arabicPeriod"/>
            </a:pPr>
            <a:endParaRPr lang="en-US" dirty="0"/>
          </a:p>
        </p:txBody>
      </p:sp>
    </p:spTree>
    <p:extLst>
      <p:ext uri="{BB962C8B-B14F-4D97-AF65-F5344CB8AC3E}">
        <p14:creationId xmlns:p14="http://schemas.microsoft.com/office/powerpoint/2010/main" val="1833048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i="1" u="sng" dirty="0" smtClean="0">
                <a:ea typeface="ＭＳ Ｐゴシック" pitchFamily="34" charset="-128"/>
              </a:rPr>
              <a:t>Note to facilitator</a:t>
            </a:r>
            <a:r>
              <a:rPr lang="en-US" altLang="en-US" dirty="0" smtClean="0">
                <a:ea typeface="ＭＳ Ｐゴシック" pitchFamily="34" charset="-128"/>
              </a:rPr>
              <a:t>: Before starting the game, complete these tasks:</a:t>
            </a:r>
          </a:p>
          <a:p>
            <a:pPr eaLnBrk="1" hangingPunct="1">
              <a:defRPr/>
            </a:pPr>
            <a:endParaRPr lang="en-US" altLang="en-US" dirty="0" smtClean="0">
              <a:ea typeface="ＭＳ Ｐゴシック" pitchFamily="34" charset="-128"/>
            </a:endParaRPr>
          </a:p>
          <a:p>
            <a:pPr marL="228600" indent="-228600" eaLnBrk="1" hangingPunct="1">
              <a:buFont typeface="+mj-lt"/>
              <a:buAutoNum type="arabicPeriod"/>
              <a:defRPr/>
            </a:pPr>
            <a:r>
              <a:rPr lang="en-US" altLang="en-US" dirty="0" smtClean="0">
                <a:ea typeface="ＭＳ Ｐゴシック" pitchFamily="34" charset="-128"/>
              </a:rPr>
              <a:t>Split the participants into teams of 4-6 people.  Ask each team to create a team name.</a:t>
            </a:r>
          </a:p>
          <a:p>
            <a:pPr marL="228600" indent="-228600" eaLnBrk="1" hangingPunct="1">
              <a:buFont typeface="+mj-lt"/>
              <a:buAutoNum type="arabicPeriod"/>
              <a:defRPr/>
            </a:pPr>
            <a:r>
              <a:rPr lang="en-US" altLang="en-US" dirty="0" smtClean="0">
                <a:ea typeface="ＭＳ Ｐゴシック" pitchFamily="34" charset="-128"/>
              </a:rPr>
              <a:t>Collect the team names and create a space to keep score.</a:t>
            </a:r>
          </a:p>
          <a:p>
            <a:pPr marL="228600" indent="-228600" eaLnBrk="1" hangingPunct="1">
              <a:buFont typeface="+mj-lt"/>
              <a:buAutoNum type="arabicPeriod"/>
              <a:defRPr/>
            </a:pPr>
            <a:r>
              <a:rPr lang="en-US" altLang="en-US" dirty="0" smtClean="0">
                <a:ea typeface="ＭＳ Ｐゴシック" pitchFamily="34" charset="-128"/>
              </a:rPr>
              <a:t>Distribute a sheet of paper (or ask participants to use their own) to each group to serve as an answer sheet.</a:t>
            </a:r>
          </a:p>
          <a:p>
            <a:pPr marL="228600" indent="-228600" eaLnBrk="1" hangingPunct="1">
              <a:buFont typeface="+mj-lt"/>
              <a:buAutoNum type="arabicPeriod"/>
              <a:defRPr/>
            </a:pPr>
            <a:r>
              <a:rPr lang="en-US" altLang="en-US" dirty="0" smtClean="0">
                <a:ea typeface="ＭＳ Ｐゴシック" pitchFamily="34" charset="-128"/>
              </a:rPr>
              <a:t>Assign roles among your facilitators.  One person should serve as the “host”, who will ask the questions, advance the slides, and keep score.  A second person should stand among the teams to check answers.  If you are presenting by yourself, consider implementing one of these approaches:</a:t>
            </a:r>
          </a:p>
          <a:p>
            <a:pPr marL="685800" lvl="1" indent="-228600" eaLnBrk="1" hangingPunct="1">
              <a:buFont typeface="Calibri" pitchFamily="34" charset="0"/>
              <a:buAutoNum type="arabicPeriod"/>
              <a:defRPr/>
            </a:pPr>
            <a:r>
              <a:rPr lang="en-US" altLang="en-US" dirty="0" smtClean="0">
                <a:ea typeface="ＭＳ Ｐゴシック" pitchFamily="34" charset="-128"/>
              </a:rPr>
              <a:t>Ask a participant to help check answers.</a:t>
            </a:r>
          </a:p>
          <a:p>
            <a:pPr marL="685800" lvl="1" indent="-228600" eaLnBrk="1" hangingPunct="1">
              <a:buFont typeface="Calibri" pitchFamily="34" charset="0"/>
              <a:buAutoNum type="arabicPeriod"/>
              <a:defRPr/>
            </a:pPr>
            <a:r>
              <a:rPr lang="en-US" altLang="en-US" dirty="0" smtClean="0">
                <a:ea typeface="ＭＳ Ｐゴシック" pitchFamily="34" charset="-128"/>
              </a:rPr>
              <a:t>Ask groups to “grade and score” their own answers.</a:t>
            </a:r>
          </a:p>
          <a:p>
            <a:pPr marL="228600" indent="-228600" eaLnBrk="1" hangingPunct="1">
              <a:buFont typeface="Calibri" pitchFamily="34" charset="0"/>
              <a:buAutoNum type="arabicPeriod"/>
              <a:defRPr/>
            </a:pPr>
            <a:r>
              <a:rPr lang="en-US" altLang="en-US" dirty="0" smtClean="0"/>
              <a:t>For some questions, answers will vary widely.  We want to ensure we are reinforcing accurate answers that connect with our message, even if they do not exactly match the answers indicated in the slide.  Use your judgement to decide if an answer is accurate, and thus deemed acceptable to earn points. </a:t>
            </a:r>
          </a:p>
          <a:p>
            <a:pPr marL="228600" indent="-228600" eaLnBrk="1" hangingPunct="1">
              <a:buFont typeface="Calibri" pitchFamily="34" charset="0"/>
              <a:buAutoNum type="arabicPeriod"/>
              <a:defRPr/>
            </a:pPr>
            <a:r>
              <a:rPr lang="en-US" altLang="en-US" dirty="0" smtClean="0">
                <a:ea typeface="ＭＳ Ｐゴシック" pitchFamily="34" charset="-128"/>
              </a:rPr>
              <a:t>Once you answer the “Final Question”, simply continue advancing the slides by using the space bar to complete </a:t>
            </a:r>
            <a:r>
              <a:rPr lang="en-US" altLang="en-US" smtClean="0">
                <a:ea typeface="ＭＳ Ｐゴシック" pitchFamily="34" charset="-128"/>
              </a:rPr>
              <a:t>the activity.</a:t>
            </a:r>
            <a:endParaRPr lang="en-US" altLang="en-US" dirty="0" smtClean="0">
              <a:ea typeface="ＭＳ Ｐゴシック" pitchFamily="34" charset="-128"/>
            </a:endParaRPr>
          </a:p>
          <a:p>
            <a:pPr eaLnBrk="1" hangingPunct="1">
              <a:defRPr/>
            </a:pPr>
            <a:endParaRPr lang="en-US" altLang="en-US" dirty="0" smtClean="0">
              <a:ea typeface="ＭＳ Ｐゴシック" pitchFamily="34" charset="-128"/>
            </a:endParaRPr>
          </a:p>
          <a:p>
            <a:pPr eaLnBrk="1" hangingPunct="1">
              <a:defRPr/>
            </a:pPr>
            <a:endParaRPr lang="en-US" altLang="en-US" dirty="0" smtClean="0">
              <a:ea typeface="ＭＳ Ｐゴシック" pitchFamily="34" charset="-128"/>
            </a:endParaRPr>
          </a:p>
          <a:p>
            <a:pPr>
              <a:defRPr/>
            </a:pPr>
            <a:endParaRPr lang="en-US" dirty="0" smtClean="0"/>
          </a:p>
          <a:p>
            <a:endParaRPr lang="en-US" dirty="0"/>
          </a:p>
        </p:txBody>
      </p:sp>
    </p:spTree>
    <p:extLst>
      <p:ext uri="{BB962C8B-B14F-4D97-AF65-F5344CB8AC3E}">
        <p14:creationId xmlns:p14="http://schemas.microsoft.com/office/powerpoint/2010/main" val="3074764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Category</a:t>
            </a:r>
            <a:r>
              <a:rPr lang="en-US" dirty="0" smtClean="0"/>
              <a:t>: #keepforyourself;</a:t>
            </a:r>
            <a:r>
              <a:rPr lang="en-US" baseline="0" dirty="0" smtClean="0"/>
              <a:t> 4</a:t>
            </a:r>
            <a:r>
              <a:rPr lang="en-US" dirty="0" smtClean="0"/>
              <a:t>00pts</a:t>
            </a:r>
          </a:p>
          <a:p>
            <a:endParaRPr lang="en-US" dirty="0"/>
          </a:p>
        </p:txBody>
      </p:sp>
    </p:spTree>
    <p:extLst>
      <p:ext uri="{BB962C8B-B14F-4D97-AF65-F5344CB8AC3E}">
        <p14:creationId xmlns:p14="http://schemas.microsoft.com/office/powerpoint/2010/main" val="1595279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64931" rtl="0" eaLnBrk="1" fontAlgn="auto" latinLnBrk="0" hangingPunct="1">
              <a:lnSpc>
                <a:spcPct val="100000"/>
              </a:lnSpc>
              <a:spcBef>
                <a:spcPts val="0"/>
              </a:spcBef>
              <a:spcAft>
                <a:spcPts val="0"/>
              </a:spcAft>
              <a:buClrTx/>
              <a:buSzTx/>
              <a:buFont typeface="+mj-lt"/>
              <a:buNone/>
              <a:tabLst/>
              <a:defRPr/>
            </a:pPr>
            <a:r>
              <a:rPr lang="en-US" u="sng" dirty="0" smtClean="0"/>
              <a:t>Answer:</a:t>
            </a:r>
            <a:r>
              <a:rPr lang="en-US" u="none" baseline="0" dirty="0" smtClean="0"/>
              <a:t> Keep for Yourself, 400pts</a:t>
            </a:r>
          </a:p>
          <a:p>
            <a:pPr marL="0" indent="0" defTabSz="864931">
              <a:buFont typeface="+mj-lt"/>
              <a:buNone/>
              <a:defRPr/>
            </a:pPr>
            <a:endParaRPr lang="en-US" b="0" u="sng" baseline="0" dirty="0" smtClean="0"/>
          </a:p>
          <a:p>
            <a:pPr marL="0" indent="0" defTabSz="864931">
              <a:buFont typeface="+mj-lt"/>
              <a:buNone/>
              <a:defRPr/>
            </a:pPr>
            <a:r>
              <a:rPr lang="en-US" b="0" u="sng" baseline="0" dirty="0" smtClean="0"/>
              <a:t>Transition</a:t>
            </a:r>
            <a:r>
              <a:rPr lang="en-US" b="0" baseline="0" dirty="0" smtClean="0"/>
              <a:t>: Several negative outcomes may result from sharing or taking someone else’s medication…</a:t>
            </a:r>
          </a:p>
          <a:p>
            <a:pPr marL="228600" indent="-228600" defTabSz="864931">
              <a:buFont typeface="+mj-lt"/>
              <a:buAutoNum type="arabicPeriod"/>
              <a:defRPr/>
            </a:pPr>
            <a:endParaRPr lang="en-US" b="0" baseline="0" dirty="0" smtClean="0"/>
          </a:p>
          <a:p>
            <a:pPr marL="228600" marR="0" indent="-228600" algn="l" defTabSz="864931" rtl="0" eaLnBrk="1" fontAlgn="auto" latinLnBrk="0" hangingPunct="1">
              <a:lnSpc>
                <a:spcPct val="100000"/>
              </a:lnSpc>
              <a:spcBef>
                <a:spcPts val="0"/>
              </a:spcBef>
              <a:spcAft>
                <a:spcPts val="0"/>
              </a:spcAft>
              <a:buClrTx/>
              <a:buSzTx/>
              <a:buFont typeface="+mj-lt"/>
              <a:buAutoNum type="arabicPeriod"/>
              <a:tabLst/>
              <a:defRPr/>
            </a:pPr>
            <a:r>
              <a:rPr lang="en-US" b="0" baseline="0" dirty="0" smtClean="0"/>
              <a:t>As noted in the video, sharing or taking someone else’s medication is actually illegal.  </a:t>
            </a:r>
            <a:r>
              <a:rPr lang="en-US" u="none" baseline="0" dirty="0" smtClean="0"/>
              <a:t>Most prescription drugs that are misused are “controlled substances” (e.g., Vicodin, OxyContin, Valium, Xanax, Adderall, Ritalin), meaning they may be used for legitimate medical purposes but have a high potential for misuse and/or the development of dependence.  These substances are controlled by the U.S. Drug Enforcement Administration, and it is prohibited under federal law to manufacture, distribute, dispense, or possess them without a legitimate prescription.</a:t>
            </a:r>
            <a:endParaRPr lang="en-US" baseline="0" dirty="0" smtClean="0"/>
          </a:p>
          <a:p>
            <a:pPr marL="228600" marR="0" lvl="0" indent="-228600" algn="l" defTabSz="864931" rtl="0" eaLnBrk="1" fontAlgn="auto" latinLnBrk="0" hangingPunct="1">
              <a:lnSpc>
                <a:spcPct val="100000"/>
              </a:lnSpc>
              <a:spcBef>
                <a:spcPts val="0"/>
              </a:spcBef>
              <a:spcAft>
                <a:spcPts val="0"/>
              </a:spcAft>
              <a:buClrTx/>
              <a:buSzTx/>
              <a:buFont typeface="+mj-lt"/>
              <a:buAutoNum type="arabicPeriod"/>
              <a:tabLst/>
              <a:defRPr/>
            </a:pPr>
            <a:r>
              <a:rPr lang="en-US" baseline="0" dirty="0" smtClean="0"/>
              <a:t>Depending on individual state laws, </a:t>
            </a:r>
            <a:r>
              <a:rPr lang="en-US" b="0" i="1" baseline="0" dirty="0" smtClean="0"/>
              <a:t>possession</a:t>
            </a:r>
            <a:r>
              <a:rPr lang="en-US" baseline="0" dirty="0" smtClean="0"/>
              <a:t> of a controlled substance without a prescription may result in a felony charge, with penalties which could include fines and/or imprisonment.  Similarly, if someone is hurt when you give them your prescription drugs, you could be liable for any harm experienced by the person to whom you provided the medication.</a:t>
            </a:r>
          </a:p>
          <a:p>
            <a:pPr marL="228600" marR="0" lvl="0" indent="-228600" algn="l" defTabSz="864931" rtl="0" eaLnBrk="1" fontAlgn="auto" latinLnBrk="0" hangingPunct="1">
              <a:lnSpc>
                <a:spcPct val="100000"/>
              </a:lnSpc>
              <a:spcBef>
                <a:spcPts val="0"/>
              </a:spcBef>
              <a:spcAft>
                <a:spcPts val="0"/>
              </a:spcAft>
              <a:buClrTx/>
              <a:buSzTx/>
              <a:buFont typeface="+mj-lt"/>
              <a:buAutoNum type="arabicPeriod"/>
              <a:tabLst/>
              <a:defRPr/>
            </a:pPr>
            <a:r>
              <a:rPr lang="en-US" baseline="0" dirty="0" smtClean="0"/>
              <a:t>If you were charged with a drug-related offense in college, how would that impact your future?  It will likely impact your friendships, personal relationships, and potential for current and future educational opportunities or employment.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smtClean="0"/>
          </a:p>
          <a:p>
            <a:pPr marL="0" indent="0">
              <a:buFont typeface="+mj-lt"/>
              <a:buNone/>
            </a:pPr>
            <a:endParaRPr lang="en-US" dirty="0"/>
          </a:p>
        </p:txBody>
      </p:sp>
    </p:spTree>
    <p:extLst>
      <p:ext uri="{BB962C8B-B14F-4D97-AF65-F5344CB8AC3E}">
        <p14:creationId xmlns:p14="http://schemas.microsoft.com/office/powerpoint/2010/main" val="1833048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Category</a:t>
            </a:r>
            <a:r>
              <a:rPr lang="en-US" dirty="0" smtClean="0"/>
              <a:t>: Myth Busters; 100pts</a:t>
            </a:r>
            <a:endParaRPr lang="en-US" dirty="0"/>
          </a:p>
        </p:txBody>
      </p:sp>
    </p:spTree>
    <p:extLst>
      <p:ext uri="{BB962C8B-B14F-4D97-AF65-F5344CB8AC3E}">
        <p14:creationId xmlns:p14="http://schemas.microsoft.com/office/powerpoint/2010/main" val="2830857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64931" rtl="0" eaLnBrk="1" fontAlgn="auto" latinLnBrk="0" hangingPunct="1">
              <a:lnSpc>
                <a:spcPct val="100000"/>
              </a:lnSpc>
              <a:spcBef>
                <a:spcPts val="0"/>
              </a:spcBef>
              <a:spcAft>
                <a:spcPts val="0"/>
              </a:spcAft>
              <a:buClrTx/>
              <a:buSzTx/>
              <a:buFontTx/>
              <a:buNone/>
              <a:tabLst/>
              <a:defRPr/>
            </a:pPr>
            <a:r>
              <a:rPr lang="en-US" u="sng" dirty="0" smtClean="0"/>
              <a:t>Answer</a:t>
            </a:r>
            <a:r>
              <a:rPr lang="en-US" dirty="0" smtClean="0"/>
              <a:t>: Myth Busters; 100pts</a:t>
            </a:r>
          </a:p>
          <a:p>
            <a:pPr defTabSz="864931">
              <a:defRPr/>
            </a:pPr>
            <a:endParaRPr lang="en-US" b="0" u="sng" baseline="0" dirty="0" smtClean="0"/>
          </a:p>
          <a:p>
            <a:pPr defTabSz="864931">
              <a:defRPr/>
            </a:pPr>
            <a:r>
              <a:rPr lang="en-US" b="0" u="sng" baseline="0" dirty="0" smtClean="0"/>
              <a:t>Transition</a:t>
            </a:r>
            <a:r>
              <a:rPr lang="en-US" b="0" u="none" baseline="0" dirty="0" smtClean="0"/>
              <a:t>: It’s actually 75%--indicating that the majority of college students do not misuse prescription medications.  This also suggests that 3 out of 4 college students use medications safely.</a:t>
            </a:r>
          </a:p>
          <a:p>
            <a:pPr defTabSz="864931">
              <a:defRPr/>
            </a:pPr>
            <a:endParaRPr lang="en-US" b="0" u="none" baseline="0" dirty="0" smtClean="0"/>
          </a:p>
          <a:p>
            <a:pPr marL="228600" marR="0" indent="-228600" algn="l" defTabSz="864931" rtl="0" eaLnBrk="1" fontAlgn="auto" latinLnBrk="0" hangingPunct="1">
              <a:lnSpc>
                <a:spcPct val="100000"/>
              </a:lnSpc>
              <a:spcBef>
                <a:spcPts val="0"/>
              </a:spcBef>
              <a:spcAft>
                <a:spcPts val="0"/>
              </a:spcAft>
              <a:buClrTx/>
              <a:buSzTx/>
              <a:buFont typeface="+mj-lt"/>
              <a:buAutoNum type="arabicPeriod"/>
              <a:tabLst/>
              <a:defRPr/>
            </a:pPr>
            <a:r>
              <a:rPr lang="en-US" b="0" u="none" baseline="0" dirty="0" smtClean="0"/>
              <a:t>This also suggests that roughly 25% of college students have misused prescription medications in their lifetime.  Even fewer do so regularly.  This certainly isn’t the majority!</a:t>
            </a:r>
            <a:r>
              <a:rPr lang="en-US" b="0" u="none" baseline="30000" dirty="0" smtClean="0"/>
              <a:t>1</a:t>
            </a:r>
          </a:p>
          <a:p>
            <a:pPr marL="228600" marR="0" indent="-228600" algn="l" defTabSz="864931" rtl="0" eaLnBrk="1" fontAlgn="auto" latinLnBrk="0" hangingPunct="1">
              <a:lnSpc>
                <a:spcPct val="100000"/>
              </a:lnSpc>
              <a:spcBef>
                <a:spcPts val="0"/>
              </a:spcBef>
              <a:spcAft>
                <a:spcPts val="0"/>
              </a:spcAft>
              <a:buClrTx/>
              <a:buSzTx/>
              <a:buFont typeface="+mj-lt"/>
              <a:buAutoNum type="arabicPeriod"/>
              <a:tabLst/>
              <a:defRPr/>
            </a:pPr>
            <a:r>
              <a:rPr lang="en-US" b="0" u="none" baseline="0" dirty="0" smtClean="0"/>
              <a:t>It is true that the average age to initiate prescription drug misuse is during the college years (average age 21-22)</a:t>
            </a:r>
            <a:r>
              <a:rPr lang="en-US" b="0" u="none" baseline="30000" dirty="0" smtClean="0"/>
              <a:t>2</a:t>
            </a:r>
            <a:r>
              <a:rPr lang="en-US" b="0" u="none" baseline="0" dirty="0" smtClean="0"/>
              <a:t>—so while college students remain vulnerable to misuse, it is </a:t>
            </a:r>
            <a:r>
              <a:rPr lang="en-US" altLang="en-US" dirty="0" smtClean="0"/>
              <a:t>not the norm on campus to misuse prescription medications for studying, partying, or self-medicating.</a:t>
            </a:r>
            <a:endParaRPr lang="en-US" b="0" u="none" baseline="0" dirty="0" smtClean="0"/>
          </a:p>
          <a:p>
            <a:pPr defTabSz="864931">
              <a:defRPr/>
            </a:pPr>
            <a:endParaRPr lang="en-US" b="0" u="none" baseline="0" dirty="0" smtClean="0"/>
          </a:p>
          <a:p>
            <a:pPr lvl="0"/>
            <a:endParaRPr lang="en-US" sz="1200" kern="1200" baseline="0" dirty="0" smtClean="0">
              <a:solidFill>
                <a:schemeClr val="tx1"/>
              </a:solidFill>
              <a:effectLst/>
              <a:latin typeface="+mn-lt"/>
              <a:ea typeface="+mn-ea"/>
              <a:cs typeface="+mn-cs"/>
            </a:endParaRPr>
          </a:p>
          <a:p>
            <a:pPr lvl="0"/>
            <a:r>
              <a:rPr lang="en-US" sz="1200" u="sng" kern="1200" baseline="0" dirty="0" smtClean="0">
                <a:solidFill>
                  <a:schemeClr val="tx1"/>
                </a:solidFill>
                <a:effectLst/>
                <a:latin typeface="+mn-lt"/>
                <a:ea typeface="+mn-ea"/>
                <a:cs typeface="+mn-cs"/>
              </a:rPr>
              <a:t>References</a:t>
            </a:r>
            <a:r>
              <a:rPr lang="en-US" sz="1200" kern="1200" baseline="0" dirty="0" smtClean="0">
                <a:solidFill>
                  <a:schemeClr val="tx1"/>
                </a:solidFill>
                <a:effectLst/>
                <a:latin typeface="+mn-lt"/>
                <a:ea typeface="+mn-ea"/>
                <a:cs typeface="+mn-cs"/>
              </a:rPr>
              <a:t>:</a:t>
            </a:r>
          </a:p>
          <a:p>
            <a:pPr lvl="0"/>
            <a:r>
              <a:rPr lang="en-US" sz="1200" kern="1200" baseline="30000" dirty="0" smtClean="0">
                <a:solidFill>
                  <a:schemeClr val="tx1"/>
                </a:solidFill>
                <a:effectLst/>
                <a:latin typeface="+mn-lt"/>
                <a:ea typeface="+mn-ea"/>
                <a:cs typeface="+mn-cs"/>
              </a:rPr>
              <a:t>1</a:t>
            </a:r>
            <a:r>
              <a:rPr lang="en-US" sz="1200" kern="1200" baseline="0" dirty="0" smtClean="0">
                <a:solidFill>
                  <a:schemeClr val="tx1"/>
                </a:solidFill>
                <a:effectLst/>
                <a:latin typeface="+mn-lt"/>
                <a:ea typeface="+mn-ea"/>
                <a:cs typeface="+mn-cs"/>
              </a:rPr>
              <a:t>McDaniel, A. (2</a:t>
            </a:r>
            <a:r>
              <a:rPr lang="en-US" sz="1200" kern="1200" dirty="0" smtClean="0">
                <a:solidFill>
                  <a:schemeClr val="tx1"/>
                </a:solidFill>
                <a:effectLst/>
                <a:latin typeface="+mn-lt"/>
                <a:ea typeface="+mn-ea"/>
                <a:cs typeface="+mn-cs"/>
              </a:rPr>
              <a:t>015). </a:t>
            </a:r>
            <a:r>
              <a:rPr lang="en-US" sz="1200" i="1" kern="1200" dirty="0" smtClean="0">
                <a:solidFill>
                  <a:schemeClr val="tx1"/>
                </a:solidFill>
                <a:effectLst/>
                <a:latin typeface="+mn-lt"/>
                <a:ea typeface="+mn-ea"/>
                <a:cs typeface="+mn-cs"/>
              </a:rPr>
              <a:t>College Prescription Drug Study Executive Summary</a:t>
            </a:r>
            <a:r>
              <a:rPr lang="en-US" sz="1200" kern="1200" dirty="0" smtClean="0">
                <a:solidFill>
                  <a:schemeClr val="tx1"/>
                </a:solidFill>
                <a:effectLst/>
                <a:latin typeface="+mn-lt"/>
                <a:ea typeface="+mn-ea"/>
                <a:cs typeface="+mn-cs"/>
              </a:rPr>
              <a:t>. Center for the Study of Student Life, The Ohio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Substance Abuse and Mental Health Services Administration, </a:t>
            </a:r>
            <a:r>
              <a:rPr lang="en-US" sz="1200" i="1" kern="1200" dirty="0" smtClean="0">
                <a:solidFill>
                  <a:schemeClr val="tx1"/>
                </a:solidFill>
                <a:effectLst/>
                <a:latin typeface="+mn-lt"/>
                <a:ea typeface="+mn-ea"/>
                <a:cs typeface="+mn-cs"/>
              </a:rPr>
              <a:t>Results from the 2013 National Survey on Drug Use and Health: Summary of National Findings</a:t>
            </a:r>
            <a:r>
              <a:rPr lang="en-US" sz="1200" kern="1200" dirty="0" smtClean="0">
                <a:solidFill>
                  <a:schemeClr val="tx1"/>
                </a:solidFill>
                <a:effectLst/>
                <a:latin typeface="+mn-lt"/>
                <a:ea typeface="+mn-ea"/>
                <a:cs typeface="+mn-cs"/>
              </a:rPr>
              <a:t>, NSDUH Series H-48, HHS Publication No. (SMA) 14-4863.  Rockville, MD: Substance Abuse and Mental Health Services Administration, 2014. Retrieved from </a:t>
            </a:r>
            <a:r>
              <a:rPr lang="en-US" sz="1200" u="sng" kern="1200" dirty="0" smtClean="0">
                <a:solidFill>
                  <a:schemeClr val="tx1"/>
                </a:solidFill>
                <a:effectLst/>
                <a:latin typeface="+mn-lt"/>
                <a:ea typeface="+mn-ea"/>
                <a:cs typeface="+mn-cs"/>
                <a:hlinkClick r:id="rId3"/>
              </a:rPr>
              <a:t>http://www.samhsa.gov/data/</a:t>
            </a:r>
            <a:endParaRPr lang="en-US" sz="12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132577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Category</a:t>
            </a:r>
            <a:r>
              <a:rPr lang="en-US" dirty="0" smtClean="0"/>
              <a:t>: Myth Busters; 200pts</a:t>
            </a:r>
            <a:endParaRPr lang="en-US" dirty="0"/>
          </a:p>
        </p:txBody>
      </p:sp>
    </p:spTree>
    <p:extLst>
      <p:ext uri="{BB962C8B-B14F-4D97-AF65-F5344CB8AC3E}">
        <p14:creationId xmlns:p14="http://schemas.microsoft.com/office/powerpoint/2010/main" val="2830857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548" rtl="0" eaLnBrk="1" fontAlgn="auto" latinLnBrk="0" hangingPunct="1">
              <a:lnSpc>
                <a:spcPct val="100000"/>
              </a:lnSpc>
              <a:spcBef>
                <a:spcPts val="0"/>
              </a:spcBef>
              <a:spcAft>
                <a:spcPts val="0"/>
              </a:spcAft>
              <a:buClrTx/>
              <a:buSzTx/>
              <a:buFontTx/>
              <a:buNone/>
              <a:tabLst/>
              <a:defRPr/>
            </a:pPr>
            <a:r>
              <a:rPr lang="en-US" u="sng" dirty="0" smtClean="0"/>
              <a:t>Answer</a:t>
            </a:r>
            <a:r>
              <a:rPr lang="en-US" dirty="0" smtClean="0"/>
              <a:t>: Myth Busters; 200pts</a:t>
            </a:r>
          </a:p>
          <a:p>
            <a:pPr marL="0" marR="0" indent="0" algn="l" defTabSz="966548" rtl="0" eaLnBrk="1" fontAlgn="auto" latinLnBrk="0" hangingPunct="1">
              <a:lnSpc>
                <a:spcPct val="100000"/>
              </a:lnSpc>
              <a:spcBef>
                <a:spcPts val="0"/>
              </a:spcBef>
              <a:spcAft>
                <a:spcPts val="0"/>
              </a:spcAft>
              <a:buClrTx/>
              <a:buSzTx/>
              <a:buFontTx/>
              <a:buNone/>
              <a:tabLst/>
              <a:defRPr/>
            </a:pPr>
            <a:endParaRPr lang="en-US" u="sng" baseline="0" dirty="0" smtClean="0"/>
          </a:p>
          <a:p>
            <a:pPr marL="0" marR="0" indent="0" algn="l" defTabSz="966548" rtl="0" eaLnBrk="1" fontAlgn="auto" latinLnBrk="0" hangingPunct="1">
              <a:lnSpc>
                <a:spcPct val="100000"/>
              </a:lnSpc>
              <a:spcBef>
                <a:spcPts val="0"/>
              </a:spcBef>
              <a:spcAft>
                <a:spcPts val="0"/>
              </a:spcAft>
              <a:buClrTx/>
              <a:buSzTx/>
              <a:buFontTx/>
              <a:buNone/>
              <a:tabLst/>
              <a:defRPr/>
            </a:pPr>
            <a:r>
              <a:rPr lang="en-US" u="sng" baseline="0" dirty="0" smtClean="0"/>
              <a:t>Transition:</a:t>
            </a:r>
            <a:r>
              <a:rPr lang="en-US" u="none" baseline="0" dirty="0" smtClean="0"/>
              <a:t>  Some things mix well together (like PBJ), and some things don’t—like alcohol and prescription medications.  All medications have side effects—and mixing alcohol (or other drugs) with these products often enhances these side effects, or the intoxicating effects of alcohol itself.  </a:t>
            </a:r>
            <a:r>
              <a:rPr lang="en-US" baseline="0" dirty="0" smtClean="0"/>
              <a:t>Many overdoses result from mixing prescription medications with alcohol or with other drugs.  </a:t>
            </a:r>
            <a:endParaRPr lang="en-US" u="none" baseline="0" dirty="0" smtClean="0"/>
          </a:p>
          <a:p>
            <a:pPr defTabSz="966548">
              <a:defRPr/>
            </a:pPr>
            <a:endParaRPr lang="en-US" u="none" baseline="0" dirty="0" smtClean="0"/>
          </a:p>
          <a:p>
            <a:pPr marL="228600" indent="-228600" defTabSz="966548">
              <a:buFont typeface="+mj-lt"/>
              <a:buAutoNum type="arabicPeriod"/>
              <a:defRPr/>
            </a:pPr>
            <a:r>
              <a:rPr lang="en-US" u="none" baseline="0" dirty="0" smtClean="0"/>
              <a:t>For example, the adverse effects for </a:t>
            </a:r>
            <a:r>
              <a:rPr lang="en-US" baseline="0" dirty="0" smtClean="0"/>
              <a:t>prescription opioid pain medications include drowsiness, confusion, sedation, and slowed breathing.  Mixing alcohol with prescription opioids can actually worsen these adverse effects.</a:t>
            </a:r>
          </a:p>
          <a:p>
            <a:pPr marL="228600" indent="-228600" defTabSz="966548">
              <a:buFont typeface="+mj-lt"/>
              <a:buAutoNum type="arabicPeriod"/>
              <a:defRPr/>
            </a:pPr>
            <a:r>
              <a:rPr lang="en-US" baseline="0" dirty="0" smtClean="0"/>
              <a:t>The adverse effects for prescription sedatives includes decreased heart rate and blood pressure, impaired coordination and judgement, confusion, sedation, slowed breathing.  Again, adding alcohol can worsen these adverse effects.  </a:t>
            </a:r>
          </a:p>
          <a:p>
            <a:pPr marL="228600" indent="-228600" defTabSz="966548">
              <a:buFont typeface="+mj-lt"/>
              <a:buAutoNum type="arabicPeriod"/>
              <a:defRPr/>
            </a:pPr>
            <a:r>
              <a:rPr lang="en-US" baseline="0" dirty="0" smtClean="0"/>
              <a:t>The adverse effects for prescription stimulants includes increased heart rate and blood pressure, irregular heart beat, nervousness, and insomnia.  When mixed with alcohol, prescription stimulants can mask the body’s natural warning signals of over-sedation, which can lead to alcohol intoxication or dangerously slow breathing.</a:t>
            </a:r>
          </a:p>
          <a:p>
            <a:pPr marL="228600" marR="0" indent="-228600" algn="l" defTabSz="966548" rtl="0" eaLnBrk="1" fontAlgn="auto" latinLnBrk="0" hangingPunct="1">
              <a:lnSpc>
                <a:spcPct val="100000"/>
              </a:lnSpc>
              <a:spcBef>
                <a:spcPts val="0"/>
              </a:spcBef>
              <a:spcAft>
                <a:spcPts val="0"/>
              </a:spcAft>
              <a:buClrTx/>
              <a:buSzTx/>
              <a:buFont typeface="+mj-lt"/>
              <a:buAutoNum type="arabicPeriod"/>
              <a:tabLst/>
              <a:defRPr/>
            </a:pPr>
            <a:r>
              <a:rPr lang="en-US" b="0" u="none" baseline="0" dirty="0" smtClean="0"/>
              <a:t>In addition, only 1-5% of college students report that they “very often” or “often” misuse prescription drugs while drinking alcohol.  In fact, over half of college students (52-58%) never misuse prescription drugs while drinking alcohol.</a:t>
            </a:r>
            <a:r>
              <a:rPr lang="en-US" b="0" u="none" baseline="30000" dirty="0" smtClean="0"/>
              <a:t>1</a:t>
            </a:r>
          </a:p>
          <a:p>
            <a:pPr marL="228600" indent="-228600" defTabSz="966548">
              <a:buFont typeface="+mj-lt"/>
              <a:buAutoNum type="arabicPeriod"/>
              <a:defRPr/>
            </a:pPr>
            <a:endParaRPr lang="en-US" baseline="0" dirty="0" smtClean="0"/>
          </a:p>
          <a:p>
            <a:pPr lvl="0"/>
            <a:endParaRPr lang="en-US" sz="1200" kern="1200" baseline="0" dirty="0" smtClean="0">
              <a:solidFill>
                <a:schemeClr val="tx1"/>
              </a:solidFill>
              <a:effectLst/>
              <a:latin typeface="+mn-lt"/>
              <a:ea typeface="+mn-ea"/>
              <a:cs typeface="+mn-cs"/>
            </a:endParaRPr>
          </a:p>
          <a:p>
            <a:pPr lvl="0"/>
            <a:r>
              <a:rPr lang="en-US" sz="1200" u="sng" kern="1200" baseline="0" dirty="0" smtClean="0">
                <a:solidFill>
                  <a:schemeClr val="tx1"/>
                </a:solidFill>
                <a:effectLst/>
                <a:latin typeface="+mn-lt"/>
                <a:ea typeface="+mn-ea"/>
                <a:cs typeface="+mn-cs"/>
              </a:rPr>
              <a:t>References</a:t>
            </a:r>
            <a:r>
              <a:rPr lang="en-US" sz="1200" kern="1200" baseline="0" dirty="0" smtClean="0">
                <a:solidFill>
                  <a:schemeClr val="tx1"/>
                </a:solidFill>
                <a:effectLst/>
                <a:latin typeface="+mn-lt"/>
                <a:ea typeface="+mn-ea"/>
                <a:cs typeface="+mn-cs"/>
              </a:rPr>
              <a:t>:</a:t>
            </a:r>
          </a:p>
          <a:p>
            <a:pPr lvl="0"/>
            <a:r>
              <a:rPr lang="en-US" sz="1200" kern="1200" baseline="30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McDaniel, A. (2015). </a:t>
            </a:r>
            <a:r>
              <a:rPr lang="en-US" sz="1200" i="1" kern="1200" dirty="0" smtClean="0">
                <a:solidFill>
                  <a:schemeClr val="tx1"/>
                </a:solidFill>
                <a:effectLst/>
                <a:latin typeface="+mn-lt"/>
                <a:ea typeface="+mn-ea"/>
                <a:cs typeface="+mn-cs"/>
              </a:rPr>
              <a:t>College Prescription Drug Study Executive Summary</a:t>
            </a:r>
            <a:r>
              <a:rPr lang="en-US" sz="1200" kern="1200" dirty="0" smtClean="0">
                <a:solidFill>
                  <a:schemeClr val="tx1"/>
                </a:solidFill>
                <a:effectLst/>
                <a:latin typeface="+mn-lt"/>
                <a:ea typeface="+mn-ea"/>
                <a:cs typeface="+mn-cs"/>
              </a:rPr>
              <a:t>. Center for the Study of Student Life, The Ohio State University.</a:t>
            </a:r>
          </a:p>
          <a:p>
            <a:pPr marL="0" indent="0" defTabSz="966548">
              <a:buFont typeface="+mj-lt"/>
              <a:buNone/>
              <a:defRPr/>
            </a:pPr>
            <a:endParaRPr lang="en-US" baseline="0" dirty="0" smtClean="0"/>
          </a:p>
          <a:p>
            <a:pPr defTabSz="966548">
              <a:defRPr/>
            </a:pPr>
            <a:endParaRPr lang="en-US" baseline="0" dirty="0" smtClean="0"/>
          </a:p>
        </p:txBody>
      </p:sp>
    </p:spTree>
    <p:extLst>
      <p:ext uri="{BB962C8B-B14F-4D97-AF65-F5344CB8AC3E}">
        <p14:creationId xmlns:p14="http://schemas.microsoft.com/office/powerpoint/2010/main" val="4031916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Category</a:t>
            </a:r>
            <a:r>
              <a:rPr lang="en-US" dirty="0" smtClean="0"/>
              <a:t>: Myth Busters; 300pts</a:t>
            </a:r>
            <a:endParaRPr lang="en-US" dirty="0"/>
          </a:p>
        </p:txBody>
      </p:sp>
    </p:spTree>
    <p:extLst>
      <p:ext uri="{BB962C8B-B14F-4D97-AF65-F5344CB8AC3E}">
        <p14:creationId xmlns:p14="http://schemas.microsoft.com/office/powerpoint/2010/main" val="2830857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smtClean="0"/>
              <a:t>Answer</a:t>
            </a:r>
            <a:r>
              <a:rPr lang="en-US" dirty="0" smtClean="0"/>
              <a:t>: Myth Busters; 300pts</a:t>
            </a:r>
          </a:p>
          <a:p>
            <a:endParaRPr lang="en-US" u="sng" dirty="0" smtClean="0"/>
          </a:p>
          <a:p>
            <a:r>
              <a:rPr lang="en-US" u="sng" dirty="0" smtClean="0"/>
              <a:t>Transition</a:t>
            </a:r>
            <a:r>
              <a:rPr lang="en-US" dirty="0" smtClean="0"/>
              <a:t>: Some things we could</a:t>
            </a:r>
            <a:r>
              <a:rPr lang="en-US" baseline="0" dirty="0" smtClean="0"/>
              <a:t> become dependent upon may make us better as individuals—like family and friends.  But others, substances like alcohol and medication, can actually damage those relationships and derail our lives.</a:t>
            </a:r>
          </a:p>
          <a:p>
            <a:endParaRPr lang="en-US" baseline="0" dirty="0" smtClean="0"/>
          </a:p>
          <a:p>
            <a:pPr marL="228600" indent="-228600">
              <a:buFont typeface="+mj-lt"/>
              <a:buAutoNum type="arabicPeriod"/>
            </a:pPr>
            <a:r>
              <a:rPr lang="en-US" baseline="0" dirty="0" smtClean="0"/>
              <a:t>Some medications, like prescription opioid pain relievers, sedatives, and stimulants have the potential to cause dependency and addiction.  This is why it is critical to only take medications that are prescribed for you and to take them only as instructed by a healthcare provider.</a:t>
            </a:r>
            <a:endParaRPr lang="en-US" dirty="0" smtClean="0"/>
          </a:p>
          <a:p>
            <a:endParaRPr lang="en-US" dirty="0" smtClean="0"/>
          </a:p>
        </p:txBody>
      </p:sp>
    </p:spTree>
    <p:extLst>
      <p:ext uri="{BB962C8B-B14F-4D97-AF65-F5344CB8AC3E}">
        <p14:creationId xmlns:p14="http://schemas.microsoft.com/office/powerpoint/2010/main" val="2830857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Category</a:t>
            </a:r>
            <a:r>
              <a:rPr lang="en-US" dirty="0" smtClean="0"/>
              <a:t>: Myth Busters; 400pts</a:t>
            </a:r>
            <a:endParaRPr lang="en-US" dirty="0"/>
          </a:p>
        </p:txBody>
      </p:sp>
    </p:spTree>
    <p:extLst>
      <p:ext uri="{BB962C8B-B14F-4D97-AF65-F5344CB8AC3E}">
        <p14:creationId xmlns:p14="http://schemas.microsoft.com/office/powerpoint/2010/main" val="2830857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548" rtl="0" eaLnBrk="1" fontAlgn="auto" latinLnBrk="0" hangingPunct="1">
              <a:lnSpc>
                <a:spcPct val="100000"/>
              </a:lnSpc>
              <a:spcBef>
                <a:spcPts val="0"/>
              </a:spcBef>
              <a:spcAft>
                <a:spcPts val="0"/>
              </a:spcAft>
              <a:buClrTx/>
              <a:buSzTx/>
              <a:buFontTx/>
              <a:buNone/>
              <a:tabLst/>
              <a:defRPr/>
            </a:pPr>
            <a:r>
              <a:rPr lang="en-US" u="sng" dirty="0" smtClean="0"/>
              <a:t>Answer</a:t>
            </a:r>
            <a:r>
              <a:rPr lang="en-US" dirty="0" smtClean="0"/>
              <a:t>: Myth Busters; 400pts</a:t>
            </a:r>
          </a:p>
          <a:p>
            <a:pPr defTabSz="966548">
              <a:defRPr/>
            </a:pPr>
            <a:endParaRPr lang="en-US" u="sng" baseline="0" dirty="0" smtClean="0"/>
          </a:p>
          <a:p>
            <a:pPr defTabSz="966548">
              <a:defRPr/>
            </a:pPr>
            <a:r>
              <a:rPr lang="en-US" u="sng" baseline="0" dirty="0" smtClean="0"/>
              <a:t>Transition</a:t>
            </a:r>
            <a:r>
              <a:rPr lang="en-US" baseline="0" dirty="0" smtClean="0"/>
              <a:t>: T</a:t>
            </a:r>
            <a:r>
              <a:rPr lang="en-US" dirty="0" smtClean="0"/>
              <a:t>he chemical on the left</a:t>
            </a:r>
            <a:r>
              <a:rPr lang="en-US" baseline="0" dirty="0" smtClean="0"/>
              <a:t> is the prescription opioid pain reliever oxycodone, while the chemical on the right is heroin. </a:t>
            </a:r>
          </a:p>
          <a:p>
            <a:pPr defTabSz="966548">
              <a:defRPr/>
            </a:pPr>
            <a:endParaRPr lang="en-US" baseline="0" dirty="0" smtClean="0"/>
          </a:p>
          <a:p>
            <a:pPr marL="228600" marR="0" indent="-228600" algn="l" defTabSz="966548" rtl="0" eaLnBrk="1" fontAlgn="auto" latinLnBrk="0" hangingPunct="1">
              <a:lnSpc>
                <a:spcPct val="100000"/>
              </a:lnSpc>
              <a:spcBef>
                <a:spcPts val="0"/>
              </a:spcBef>
              <a:spcAft>
                <a:spcPts val="0"/>
              </a:spcAft>
              <a:buClrTx/>
              <a:buSzTx/>
              <a:buFont typeface="+mj-lt"/>
              <a:buAutoNum type="arabicPeriod"/>
              <a:tabLst/>
              <a:defRPr/>
            </a:pPr>
            <a:r>
              <a:rPr lang="en-US" baseline="0" dirty="0" smtClean="0"/>
              <a:t>Do these two chemical structures look similar?  They certainly do!  Because of their chemical similarity, both drugs produce similar effects in the body—including the risk of developing physical dependency and addiction. </a:t>
            </a:r>
          </a:p>
          <a:p>
            <a:pPr marL="228600" marR="0" indent="-228600" algn="l" defTabSz="966548" rtl="0" eaLnBrk="1" fontAlgn="auto" latinLnBrk="0" hangingPunct="1">
              <a:lnSpc>
                <a:spcPct val="100000"/>
              </a:lnSpc>
              <a:spcBef>
                <a:spcPts val="0"/>
              </a:spcBef>
              <a:spcAft>
                <a:spcPts val="0"/>
              </a:spcAft>
              <a:buClrTx/>
              <a:buSzTx/>
              <a:buFont typeface="+mj-lt"/>
              <a:buAutoNum type="arabicPeriod"/>
              <a:tabLst/>
              <a:defRPr/>
            </a:pPr>
            <a:r>
              <a:rPr lang="en-US" baseline="0" dirty="0" smtClean="0"/>
              <a:t>A similar comparison can be made between the prescription stimulant Adderall, and the illegal drug, methamphetamine.</a:t>
            </a:r>
          </a:p>
          <a:p>
            <a:pPr marL="228600" marR="0" indent="-228600" algn="l" defTabSz="966548" rtl="0" eaLnBrk="1" fontAlgn="auto" latinLnBrk="0" hangingPunct="1">
              <a:lnSpc>
                <a:spcPct val="100000"/>
              </a:lnSpc>
              <a:spcBef>
                <a:spcPts val="0"/>
              </a:spcBef>
              <a:spcAft>
                <a:spcPts val="0"/>
              </a:spcAft>
              <a:buClrTx/>
              <a:buSzTx/>
              <a:buFont typeface="+mj-lt"/>
              <a:buAutoNum type="arabicPeriod"/>
              <a:tabLst/>
              <a:defRPr/>
            </a:pPr>
            <a:r>
              <a:rPr lang="en-US" baseline="0" dirty="0" smtClean="0"/>
              <a:t>Remember—there is a reason for the prescription.  Some prescription drugs aren’t as safe as you think, and they are never a safe alternative to illegal drugs.</a:t>
            </a:r>
          </a:p>
          <a:p>
            <a:pPr marL="228600" marR="0" indent="-228600" algn="l" defTabSz="966548" rtl="0" eaLnBrk="1" fontAlgn="auto" latinLnBrk="0" hangingPunct="1">
              <a:lnSpc>
                <a:spcPct val="100000"/>
              </a:lnSpc>
              <a:spcBef>
                <a:spcPts val="0"/>
              </a:spcBef>
              <a:spcAft>
                <a:spcPts val="0"/>
              </a:spcAft>
              <a:buClrTx/>
              <a:buSzTx/>
              <a:buFont typeface="+mj-lt"/>
              <a:buAutoNum type="arabicPeriod"/>
              <a:tabLst/>
              <a:defRPr/>
            </a:pPr>
            <a:endParaRPr lang="en-US" baseline="0" dirty="0" smtClean="0"/>
          </a:p>
          <a:p>
            <a:endParaRPr lang="en-US" dirty="0" smtClean="0"/>
          </a:p>
          <a:p>
            <a:pPr defTabSz="966548">
              <a:defRPr/>
            </a:pPr>
            <a:endParaRPr lang="en-US" u="none" baseline="0" dirty="0" smtClean="0"/>
          </a:p>
          <a:p>
            <a:pPr marL="0" marR="0" indent="0" algn="l" defTabSz="966548" rtl="0" eaLnBrk="1" fontAlgn="auto" latinLnBrk="0" hangingPunct="1">
              <a:lnSpc>
                <a:spcPct val="100000"/>
              </a:lnSpc>
              <a:spcBef>
                <a:spcPts val="0"/>
              </a:spcBef>
              <a:spcAft>
                <a:spcPts val="0"/>
              </a:spcAft>
              <a:buClrTx/>
              <a:buSzTx/>
              <a:buFontTx/>
              <a:buNone/>
              <a:tabLst/>
              <a:defRPr/>
            </a:pPr>
            <a:endParaRPr lang="en-US" dirty="0" smtClean="0"/>
          </a:p>
          <a:p>
            <a:pPr defTabSz="966548">
              <a:defRPr/>
            </a:pPr>
            <a:endParaRPr lang="en-US" u="sng" baseline="0" dirty="0" smtClean="0"/>
          </a:p>
          <a:p>
            <a:pPr defTabSz="966548">
              <a:defRPr/>
            </a:pPr>
            <a:endParaRPr lang="en-US" u="sng" baseline="0" dirty="0" smtClean="0"/>
          </a:p>
        </p:txBody>
      </p:sp>
    </p:spTree>
    <p:extLst>
      <p:ext uri="{BB962C8B-B14F-4D97-AF65-F5344CB8AC3E}">
        <p14:creationId xmlns:p14="http://schemas.microsoft.com/office/powerpoint/2010/main" val="4031916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a:t>
            </a:r>
            <a:r>
              <a:rPr lang="en-US" baseline="0" dirty="0" smtClean="0"/>
              <a:t>We can prevent prescription drug misuse by following safe medication practices.  Let’s watch a video that introduces these practices, and then we’ll play a game to discuss these practices in more detail.</a:t>
            </a:r>
            <a:endParaRPr lang="en-US" dirty="0" smtClean="0"/>
          </a:p>
          <a:p>
            <a:pPr defTabSz="864931">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i="1" u="sng" baseline="0" dirty="0" smtClean="0"/>
              <a:t>Note to facilitator</a:t>
            </a:r>
            <a:r>
              <a:rPr lang="en-US" baseline="0" dirty="0" smtClean="0"/>
              <a:t>:  When you are ready to play the video, minimize this presentation. Once the video is complete, resume this presentation.</a:t>
            </a:r>
          </a:p>
          <a:p>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Category</a:t>
            </a:r>
            <a:r>
              <a:rPr lang="en-US" dirty="0" smtClean="0"/>
              <a:t>: Life Management 101, 100pts</a:t>
            </a:r>
            <a:endParaRPr lang="en-US" dirty="0"/>
          </a:p>
        </p:txBody>
      </p:sp>
    </p:spTree>
    <p:extLst>
      <p:ext uri="{BB962C8B-B14F-4D97-AF65-F5344CB8AC3E}">
        <p14:creationId xmlns:p14="http://schemas.microsoft.com/office/powerpoint/2010/main" val="578816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u="sng" dirty="0" smtClean="0"/>
              <a:t>Answer</a:t>
            </a:r>
            <a:r>
              <a:rPr lang="en-US" dirty="0" smtClean="0"/>
              <a:t>: Life Management 101, 100pts</a:t>
            </a:r>
          </a:p>
          <a:p>
            <a:pPr eaLnBrk="1" hangingPunct="1">
              <a:spcBef>
                <a:spcPct val="0"/>
              </a:spcBef>
            </a:pPr>
            <a:endParaRPr lang="en-US" altLang="en-US" u="sng" dirty="0" smtClean="0"/>
          </a:p>
          <a:p>
            <a:pPr eaLnBrk="1" hangingPunct="1">
              <a:spcBef>
                <a:spcPct val="0"/>
              </a:spcBef>
            </a:pPr>
            <a:r>
              <a:rPr lang="en-US" altLang="en-US" u="sng" dirty="0" smtClean="0"/>
              <a:t>Transition</a:t>
            </a:r>
            <a:r>
              <a:rPr lang="en-US" altLang="en-US" dirty="0" smtClean="0"/>
              <a:t>: Encourage participants to safely manage stress by engaging in the practices identified in the word cloud.</a:t>
            </a:r>
          </a:p>
          <a:p>
            <a:pPr eaLnBrk="1" hangingPunct="1">
              <a:spcBef>
                <a:spcPct val="0"/>
              </a:spcBef>
            </a:pPr>
            <a:endParaRPr lang="en-US" altLang="en-US" dirty="0" smtClean="0"/>
          </a:p>
        </p:txBody>
      </p:sp>
    </p:spTree>
    <p:extLst>
      <p:ext uri="{BB962C8B-B14F-4D97-AF65-F5344CB8AC3E}">
        <p14:creationId xmlns:p14="http://schemas.microsoft.com/office/powerpoint/2010/main" val="3524302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Category</a:t>
            </a:r>
            <a:r>
              <a:rPr lang="en-US" dirty="0" smtClean="0"/>
              <a:t>: Life Management 101, 200pts</a:t>
            </a:r>
            <a:endParaRPr lang="en-US" dirty="0"/>
          </a:p>
        </p:txBody>
      </p:sp>
    </p:spTree>
    <p:extLst>
      <p:ext uri="{BB962C8B-B14F-4D97-AF65-F5344CB8AC3E}">
        <p14:creationId xmlns:p14="http://schemas.microsoft.com/office/powerpoint/2010/main" val="578816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u="sng" dirty="0" smtClean="0"/>
              <a:t>Answer</a:t>
            </a:r>
            <a:r>
              <a:rPr lang="en-US" dirty="0" smtClean="0"/>
              <a:t>: Life Management 101, 200pts</a:t>
            </a:r>
          </a:p>
          <a:p>
            <a:pPr eaLnBrk="1" hangingPunct="1">
              <a:spcBef>
                <a:spcPct val="0"/>
              </a:spcBef>
            </a:pPr>
            <a:endParaRPr lang="en-US" altLang="en-US" u="sng" dirty="0" smtClean="0"/>
          </a:p>
          <a:p>
            <a:pPr eaLnBrk="1" hangingPunct="1">
              <a:spcBef>
                <a:spcPct val="0"/>
              </a:spcBef>
            </a:pPr>
            <a:r>
              <a:rPr lang="en-US" altLang="en-US" u="sng" dirty="0" smtClean="0"/>
              <a:t>Transition</a:t>
            </a:r>
            <a:r>
              <a:rPr lang="en-US" altLang="en-US" dirty="0" smtClean="0"/>
              <a:t>: Encourage participants to engage in sustainable approaches for studying—some ideas are identified in this word cloud.</a:t>
            </a:r>
          </a:p>
          <a:p>
            <a:pPr eaLnBrk="1" hangingPunct="1">
              <a:spcBef>
                <a:spcPct val="0"/>
              </a:spcBef>
            </a:pPr>
            <a:endParaRPr lang="en-US" altLang="en-US" dirty="0" smtClean="0"/>
          </a:p>
        </p:txBody>
      </p:sp>
    </p:spTree>
    <p:extLst>
      <p:ext uri="{BB962C8B-B14F-4D97-AF65-F5344CB8AC3E}">
        <p14:creationId xmlns:p14="http://schemas.microsoft.com/office/powerpoint/2010/main" val="3331505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Category</a:t>
            </a:r>
            <a:r>
              <a:rPr lang="en-US" dirty="0" smtClean="0"/>
              <a:t>: Life Management 101, 300pts</a:t>
            </a:r>
            <a:endParaRPr lang="en-US" dirty="0"/>
          </a:p>
        </p:txBody>
      </p:sp>
    </p:spTree>
    <p:extLst>
      <p:ext uri="{BB962C8B-B14F-4D97-AF65-F5344CB8AC3E}">
        <p14:creationId xmlns:p14="http://schemas.microsoft.com/office/powerpoint/2010/main" val="5788169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u="sng" dirty="0" smtClean="0"/>
              <a:t>Answer</a:t>
            </a:r>
            <a:r>
              <a:rPr lang="en-US" dirty="0" smtClean="0"/>
              <a:t>: Life Management 101, 300pts</a:t>
            </a:r>
          </a:p>
          <a:p>
            <a:pPr eaLnBrk="1" hangingPunct="1">
              <a:spcBef>
                <a:spcPct val="0"/>
              </a:spcBef>
            </a:pPr>
            <a:endParaRPr lang="en-US" altLang="en-US" u="sng" dirty="0" smtClean="0"/>
          </a:p>
          <a:p>
            <a:pPr eaLnBrk="1" hangingPunct="1">
              <a:spcBef>
                <a:spcPct val="0"/>
              </a:spcBef>
            </a:pPr>
            <a:r>
              <a:rPr lang="en-US" altLang="en-US" u="sng" dirty="0" smtClean="0"/>
              <a:t>Transition</a:t>
            </a:r>
            <a:r>
              <a:rPr lang="en-US" altLang="en-US" dirty="0" smtClean="0"/>
              <a:t>: </a:t>
            </a:r>
            <a:r>
              <a:rPr lang="en-US" b="0" baseline="0" dirty="0" smtClean="0"/>
              <a:t>As noted in the video—medications which require a prescription are determined to be safe and effective only when used as instructed and under the supervision of a healthcare provider.  Therefore, </a:t>
            </a:r>
            <a:r>
              <a:rPr lang="en-US" b="0" u="none" baseline="0" dirty="0" smtClean="0"/>
              <a:t>if </a:t>
            </a:r>
            <a:r>
              <a:rPr lang="en-US" b="0" baseline="0" dirty="0" smtClean="0"/>
              <a:t>you are taking any medication as instructed and your condition is not improving—talk with your healthcare provider. </a:t>
            </a:r>
          </a:p>
          <a:p>
            <a:pPr defTabSz="864931">
              <a:defRPr/>
            </a:pPr>
            <a:endParaRPr lang="en-US" b="0" baseline="0" dirty="0" smtClean="0"/>
          </a:p>
          <a:p>
            <a:pPr marL="228600" marR="0" indent="-228600" algn="l" defTabSz="864931" rtl="0" eaLnBrk="1" fontAlgn="auto" latinLnBrk="0" hangingPunct="1">
              <a:lnSpc>
                <a:spcPct val="100000"/>
              </a:lnSpc>
              <a:spcBef>
                <a:spcPts val="0"/>
              </a:spcBef>
              <a:spcAft>
                <a:spcPts val="0"/>
              </a:spcAft>
              <a:buClrTx/>
              <a:buSzTx/>
              <a:buFont typeface="+mj-lt"/>
              <a:buAutoNum type="arabicPeriod"/>
              <a:tabLst/>
              <a:defRPr/>
            </a:pPr>
            <a:r>
              <a:rPr lang="en-US" b="0" baseline="0" dirty="0" smtClean="0">
                <a:solidFill>
                  <a:schemeClr val="tx1"/>
                </a:solidFill>
              </a:rPr>
              <a:t>We </a:t>
            </a:r>
            <a:r>
              <a:rPr lang="en-US" b="0" baseline="0" dirty="0" smtClean="0"/>
              <a:t>should always avoid tendencies to self-diagnose and self-prescribe.  This includes making decisions related to how much and how often (dose and frequency) you take the medication, as well as the reason for taking the medication.</a:t>
            </a:r>
          </a:p>
          <a:p>
            <a:pPr marL="0" indent="0">
              <a:buFont typeface="+mj-lt"/>
              <a:buNone/>
            </a:pPr>
            <a:endParaRPr lang="en-US" baseline="0" dirty="0" smtClean="0"/>
          </a:p>
          <a:p>
            <a:pPr defTabSz="864931">
              <a:defRPr/>
            </a:pPr>
            <a:endParaRPr lang="en-US" b="0" baseline="0" dirty="0" smtClean="0"/>
          </a:p>
          <a:p>
            <a:pPr defTabSz="864931">
              <a:defRPr/>
            </a:pPr>
            <a:endParaRPr lang="en-US" b="0" baseline="0" dirty="0" smtClean="0"/>
          </a:p>
          <a:p>
            <a:pPr defTabSz="864931">
              <a:defRPr/>
            </a:pPr>
            <a:endParaRPr lang="en-US" b="0" baseline="0" dirty="0" smtClean="0">
              <a:solidFill>
                <a:schemeClr val="tx1"/>
              </a:solidFill>
            </a:endParaRPr>
          </a:p>
          <a:p>
            <a:pPr defTabSz="864931">
              <a:defRPr/>
            </a:pPr>
            <a:endParaRPr lang="en-US" b="0" baseline="0" dirty="0" smtClean="0">
              <a:solidFill>
                <a:schemeClr val="tx1"/>
              </a:solidFill>
            </a:endParaRPr>
          </a:p>
          <a:p>
            <a:pPr defTabSz="864931">
              <a:defRPr/>
            </a:pPr>
            <a:endParaRPr lang="en-US" b="0" baseline="0" dirty="0" smtClean="0">
              <a:solidFill>
                <a:schemeClr val="tx1"/>
              </a:solidFill>
            </a:endParaRPr>
          </a:p>
          <a:p>
            <a:pPr defTabSz="864931">
              <a:defRPr/>
            </a:pPr>
            <a:endParaRPr lang="en-US" b="0" baseline="0" dirty="0" smtClean="0">
              <a:solidFill>
                <a:schemeClr val="tx1"/>
              </a:solidFill>
            </a:endParaRPr>
          </a:p>
          <a:p>
            <a:pPr eaLnBrk="1" hangingPunct="1">
              <a:spcBef>
                <a:spcPct val="0"/>
              </a:spcBef>
            </a:pPr>
            <a:endParaRPr lang="en-US" altLang="en-US" dirty="0" smtClean="0"/>
          </a:p>
        </p:txBody>
      </p:sp>
    </p:spTree>
    <p:extLst>
      <p:ext uri="{BB962C8B-B14F-4D97-AF65-F5344CB8AC3E}">
        <p14:creationId xmlns:p14="http://schemas.microsoft.com/office/powerpoint/2010/main" val="3619784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Category</a:t>
            </a:r>
            <a:r>
              <a:rPr lang="en-US" dirty="0" smtClean="0"/>
              <a:t>: Life Management 101, 400pts</a:t>
            </a:r>
            <a:endParaRPr lang="en-US" dirty="0"/>
          </a:p>
        </p:txBody>
      </p:sp>
    </p:spTree>
    <p:extLst>
      <p:ext uri="{BB962C8B-B14F-4D97-AF65-F5344CB8AC3E}">
        <p14:creationId xmlns:p14="http://schemas.microsoft.com/office/powerpoint/2010/main" val="578816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u="sng" dirty="0" smtClean="0"/>
              <a:t>Answer</a:t>
            </a:r>
            <a:r>
              <a:rPr lang="en-US" dirty="0" smtClean="0"/>
              <a:t>: Life Management 101, 400pts</a:t>
            </a:r>
          </a:p>
          <a:p>
            <a:pPr eaLnBrk="1" hangingPunct="1">
              <a:spcBef>
                <a:spcPct val="0"/>
              </a:spcBef>
            </a:pPr>
            <a:endParaRPr lang="en-US" altLang="en-US" u="sng" dirty="0" smtClean="0"/>
          </a:p>
          <a:p>
            <a:pPr eaLnBrk="1" hangingPunct="1">
              <a:spcBef>
                <a:spcPct val="0"/>
              </a:spcBef>
            </a:pPr>
            <a:r>
              <a:rPr lang="en-US" altLang="en-US" u="sng" dirty="0" smtClean="0"/>
              <a:t>Transition</a:t>
            </a:r>
            <a:r>
              <a:rPr lang="en-US" altLang="en-US" dirty="0" smtClean="0"/>
              <a:t>: Encourage participants to engage in safe and healthy activities to have fun and celebrate—some ideas are identified in this word cloud.</a:t>
            </a:r>
          </a:p>
          <a:p>
            <a:pPr eaLnBrk="1" hangingPunct="1">
              <a:spcBef>
                <a:spcPct val="0"/>
              </a:spcBef>
            </a:pPr>
            <a:endParaRPr lang="en-US" altLang="en-US" dirty="0" smtClean="0"/>
          </a:p>
        </p:txBody>
      </p:sp>
    </p:spTree>
    <p:extLst>
      <p:ext uri="{BB962C8B-B14F-4D97-AF65-F5344CB8AC3E}">
        <p14:creationId xmlns:p14="http://schemas.microsoft.com/office/powerpoint/2010/main" val="3347964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for</a:t>
            </a:r>
            <a:r>
              <a:rPr lang="en-US" baseline="0" dirty="0" smtClean="0"/>
              <a:t> the final trivia round, complete this statement.  </a:t>
            </a:r>
          </a:p>
          <a:p>
            <a:endParaRPr lang="en-US" i="1" u="sng" baseline="0" dirty="0" smtClean="0"/>
          </a:p>
          <a:p>
            <a:r>
              <a:rPr lang="en-US" i="1" u="sng" baseline="0" dirty="0" smtClean="0"/>
              <a:t>Note to facilitator</a:t>
            </a:r>
            <a:r>
              <a:rPr lang="en-US" baseline="0" dirty="0" smtClean="0"/>
              <a:t>: read the statement and encourage participants to share their thoughts with the larger group.  Advance the slide to summarize the safe medication practices as well as identify campus resources where students can find help.</a:t>
            </a:r>
            <a:endParaRPr lang="en-US" dirty="0" smtClean="0"/>
          </a:p>
          <a:p>
            <a:endParaRPr lang="en-US" dirty="0" smtClean="0"/>
          </a:p>
          <a:p>
            <a:endParaRPr lang="en-US" dirty="0" smtClean="0"/>
          </a:p>
        </p:txBody>
      </p:sp>
    </p:spTree>
    <p:extLst>
      <p:ext uri="{BB962C8B-B14F-4D97-AF65-F5344CB8AC3E}">
        <p14:creationId xmlns:p14="http://schemas.microsoft.com/office/powerpoint/2010/main" val="2506886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baseline="0" dirty="0" smtClean="0">
                <a:solidFill>
                  <a:schemeClr val="tx1"/>
                </a:solidFill>
              </a:rPr>
              <a:t>Transition</a:t>
            </a:r>
            <a:r>
              <a:rPr lang="en-US" b="0" baseline="0" dirty="0" smtClean="0">
                <a:solidFill>
                  <a:schemeClr val="tx1"/>
                </a:solidFill>
              </a:rPr>
              <a:t>: Let’s recap…you can use medications safely and prevent prescription drug misuse by following instructions, keeping medications for yourself, securing and safely disposing of medications, and lastly, by being a good role model.  This includes modeling these practices at home, and encouraging your family and friends to do the same.  </a:t>
            </a:r>
            <a:endParaRPr lang="en-US"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baseline="0" dirty="0" smtClean="0"/>
          </a:p>
          <a:p>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endParaRPr lang="en-US" baseline="0" dirty="0" smtClean="0"/>
          </a:p>
          <a:p>
            <a:pPr marL="228564" indent="-228564">
              <a:buFont typeface="+mj-lt"/>
              <a:buAutoNum type="arabicPeriod"/>
            </a:pPr>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smtClean="0"/>
              <a:t>Note to facilitator</a:t>
            </a:r>
            <a:r>
              <a:rPr lang="en-US" dirty="0" smtClean="0"/>
              <a:t>: when the slides are</a:t>
            </a:r>
            <a:r>
              <a:rPr lang="en-US" baseline="0" dirty="0" smtClean="0"/>
              <a:t> in “presentation mode”, </a:t>
            </a:r>
            <a:r>
              <a:rPr lang="en-US" dirty="0" smtClean="0"/>
              <a:t>clicking</a:t>
            </a:r>
            <a:r>
              <a:rPr lang="en-US" baseline="0" dirty="0" smtClean="0"/>
              <a:t> on a point value will trigger that specific question to appear.  After asking the question, reveal the answer by simply clicking the space bar.  When you are ready to return to this game board, click the link in the upper right corner of each answer slide.</a:t>
            </a:r>
          </a:p>
          <a:p>
            <a:endParaRPr lang="en-US" baseline="0" dirty="0" smtClean="0"/>
          </a:p>
        </p:txBody>
      </p:sp>
    </p:spTree>
    <p:extLst>
      <p:ext uri="{BB962C8B-B14F-4D97-AF65-F5344CB8AC3E}">
        <p14:creationId xmlns:p14="http://schemas.microsoft.com/office/powerpoint/2010/main" val="3364964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if you need</a:t>
            </a:r>
            <a:r>
              <a:rPr lang="en-US" baseline="0" dirty="0" smtClean="0"/>
              <a:t> help, we encourage you to use campus resources.</a:t>
            </a:r>
          </a:p>
          <a:p>
            <a:endParaRPr lang="en-US" dirty="0" smtClean="0"/>
          </a:p>
          <a:p>
            <a:r>
              <a:rPr lang="en-US" i="1" u="sng" dirty="0" smtClean="0"/>
              <a:t>Note to facilitator</a:t>
            </a:r>
            <a:r>
              <a:rPr lang="en-US" dirty="0" smtClean="0"/>
              <a:t>: prior to the presentation, we encourage you to customize this slide for your university.  Discuss each resource with participants, and</a:t>
            </a:r>
            <a:r>
              <a:rPr lang="en-US" baseline="0" dirty="0" smtClean="0"/>
              <a:t> consider providing this information to students through email or other digital platforms.</a:t>
            </a:r>
            <a:endParaRPr lang="en-US" dirty="0"/>
          </a:p>
        </p:txBody>
      </p:sp>
    </p:spTree>
    <p:extLst>
      <p:ext uri="{BB962C8B-B14F-4D97-AF65-F5344CB8AC3E}">
        <p14:creationId xmlns:p14="http://schemas.microsoft.com/office/powerpoint/2010/main" val="2753138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smtClean="0"/>
              <a:t>Transition</a:t>
            </a:r>
            <a:r>
              <a:rPr lang="en-US" baseline="0" dirty="0" smtClean="0"/>
              <a:t>: How can you help others?</a:t>
            </a:r>
          </a:p>
          <a:p>
            <a:endParaRPr lang="en-US" baseline="0" dirty="0" smtClean="0"/>
          </a:p>
          <a:p>
            <a:pPr marL="241637" indent="-241637" eaLnBrk="1" hangingPunct="1">
              <a:buFont typeface="+mj-lt"/>
              <a:buAutoNum type="arabicPeriod"/>
              <a:defRPr/>
            </a:pPr>
            <a:r>
              <a:rPr lang="en-US" dirty="0" smtClean="0"/>
              <a:t>First, you (and</a:t>
            </a:r>
            <a:r>
              <a:rPr lang="en-US" baseline="0" dirty="0" smtClean="0"/>
              <a:t> others) can l</a:t>
            </a:r>
            <a:r>
              <a:rPr lang="en-US" dirty="0" smtClean="0"/>
              <a:t>earn more about this issue by visiting the ‘Learn’ section at GenerationRx.org.  </a:t>
            </a:r>
          </a:p>
          <a:p>
            <a:pPr marL="241637" indent="-241637" eaLnBrk="1" hangingPunct="1">
              <a:buFont typeface="+mj-lt"/>
              <a:buAutoNum type="arabicPeriod"/>
              <a:defRPr/>
            </a:pPr>
            <a:r>
              <a:rPr lang="en-US" dirty="0" smtClean="0"/>
              <a:t>Second, you can share these messages with others. </a:t>
            </a:r>
            <a:r>
              <a:rPr lang="en-US" baseline="0" dirty="0" smtClean="0"/>
              <a:t> This may consist of discussing these messages with family members and friends, or sharing these messages through</a:t>
            </a:r>
            <a:r>
              <a:rPr lang="en-US" dirty="0" smtClean="0"/>
              <a:t> peer-to-peer education.  Visit our website, GenerationRx.org, to access free, ready-to-use resources designed to educate others.  You could present this program or a different activity.  You could also present similar educational programs to other audiences, like teens, using our age-appropriate resources. </a:t>
            </a:r>
          </a:p>
          <a:p>
            <a:pPr marL="241637" indent="-241637" eaLnBrk="1" hangingPunct="1">
              <a:buFont typeface="+mj-lt"/>
              <a:buAutoNum type="arabicPeriod"/>
              <a:defRPr/>
            </a:pPr>
            <a:r>
              <a:rPr lang="en-US" dirty="0" smtClean="0"/>
              <a:t>Lastly, if you are concerned about someone you care about, we encourage you to talk to a</a:t>
            </a:r>
            <a:r>
              <a:rPr lang="en-US" baseline="0" dirty="0" smtClean="0"/>
              <a:t> </a:t>
            </a:r>
            <a:r>
              <a:rPr lang="en-US" dirty="0" smtClean="0"/>
              <a:t>trusted adult.  In addition, we’ve identified additional resources for helping others at GenerationRx.org.</a:t>
            </a:r>
          </a:p>
          <a:p>
            <a:pPr marL="241637" indent="-241637">
              <a:buFont typeface="+mj-lt"/>
              <a:buAutoNum type="arabicPeriod"/>
            </a:pPr>
            <a:endParaRPr lang="en-US" u="sng" baseline="0" dirty="0" smtClean="0"/>
          </a:p>
          <a:p>
            <a:pPr marL="241637" indent="-241637">
              <a:buFont typeface="+mj-lt"/>
              <a:buAutoNum type="arabicPeriod"/>
            </a:pPr>
            <a:endParaRPr lang="en-US" baseline="0" dirty="0" smtClean="0"/>
          </a:p>
          <a:p>
            <a:endParaRPr lang="en-US" i="0" baseline="0" dirty="0" smtClean="0"/>
          </a:p>
          <a:p>
            <a:endParaRPr lang="en-US" i="0" baseline="0" dirty="0" smtClean="0"/>
          </a:p>
          <a:p>
            <a:endParaRPr lang="en-US" i="0" baseline="0" dirty="0" smtClean="0"/>
          </a:p>
          <a:p>
            <a:endParaRPr lang="en-US" baseline="0" dirty="0" smtClean="0"/>
          </a:p>
          <a:p>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p:txBody>
      </p:sp>
    </p:spTree>
    <p:extLst>
      <p:ext uri="{BB962C8B-B14F-4D97-AF65-F5344CB8AC3E}">
        <p14:creationId xmlns:p14="http://schemas.microsoft.com/office/powerpoint/2010/main" val="21325779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Does anyone have any questions or comments?</a:t>
            </a:r>
          </a:p>
          <a:p>
            <a:endParaRPr lang="en-US" dirty="0" smtClean="0"/>
          </a:p>
          <a:p>
            <a:pPr marL="228564" indent="-228564">
              <a:buFont typeface="+mj-lt"/>
              <a:buAutoNum type="arabicPeriod"/>
            </a:pPr>
            <a:r>
              <a:rPr lang="en-US" baseline="0" dirty="0" smtClean="0"/>
              <a:t>Before we end, we encourage you to stay connected by following us @</a:t>
            </a:r>
            <a:r>
              <a:rPr lang="en-US" baseline="0" dirty="0" err="1" smtClean="0"/>
              <a:t>TheGenRx</a:t>
            </a:r>
            <a:r>
              <a:rPr lang="en-US" baseline="0" dirty="0" smtClean="0"/>
              <a:t> on Twitter and Facebook.</a:t>
            </a:r>
          </a:p>
          <a:p>
            <a:pPr marL="228564" indent="-228564">
              <a:buFont typeface="+mj-lt"/>
              <a:buAutoNum type="arabicPeriod"/>
            </a:pPr>
            <a:r>
              <a:rPr lang="en-US" baseline="0" dirty="0" smtClean="0"/>
              <a:t>Also, we encourage you to take a survey evaluating today’s program at GenerationRx.org.  You can find a link to this survey at the bottom of the home page.  We value your feedback to help us assess the impact of this work and continually improve Generation Rx materials.</a:t>
            </a:r>
          </a:p>
          <a:p>
            <a:pPr marL="228564" indent="-228564">
              <a:buFont typeface="+mj-lt"/>
              <a:buAutoNum type="arabicPeriod"/>
            </a:pPr>
            <a:endParaRPr lang="en-US" baseline="0" dirty="0" smtClean="0"/>
          </a:p>
          <a:p>
            <a:r>
              <a:rPr lang="en-US" i="1" u="sng" baseline="0" dirty="0" smtClean="0"/>
              <a:t>Note to facilitator</a:t>
            </a:r>
            <a:r>
              <a:rPr lang="en-US" i="1" baseline="0" dirty="0" smtClean="0"/>
              <a:t>: </a:t>
            </a:r>
            <a:r>
              <a:rPr lang="en-US" i="0" baseline="0" dirty="0" smtClean="0"/>
              <a:t>we encourage you, as the presenter, to also complete this survey.  Thank you for advocating safe medication practices in your community!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also encourage you to share your experience with us.  Consider submitting your tips and personal experiences about how you advocate safe medication practices at home or in your community.  To do this, visit the ‘Contact’ section of GenerationRx.org.  In this same section, you can also submit any questions you may have regarding how to use these educational resources.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baseline="0" dirty="0" smtClean="0"/>
          </a:p>
        </p:txBody>
      </p:sp>
    </p:spTree>
    <p:extLst>
      <p:ext uri="{BB962C8B-B14F-4D97-AF65-F5344CB8AC3E}">
        <p14:creationId xmlns:p14="http://schemas.microsoft.com/office/powerpoint/2010/main" val="27836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Category</a:t>
            </a:r>
            <a:r>
              <a:rPr lang="en-US" dirty="0" smtClean="0"/>
              <a:t>: Just say “Know”, 100pts</a:t>
            </a:r>
            <a:endParaRPr lang="en-US" dirty="0"/>
          </a:p>
        </p:txBody>
      </p:sp>
    </p:spTree>
    <p:extLst>
      <p:ext uri="{BB962C8B-B14F-4D97-AF65-F5344CB8AC3E}">
        <p14:creationId xmlns:p14="http://schemas.microsoft.com/office/powerpoint/2010/main" val="578816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48">
              <a:defRPr/>
            </a:pPr>
            <a:r>
              <a:rPr lang="en-US" u="sng" dirty="0" smtClean="0"/>
              <a:t>Answer:</a:t>
            </a:r>
            <a:r>
              <a:rPr lang="en-US" u="none" baseline="0" dirty="0" smtClean="0"/>
              <a:t> Just Say “Know”, 100pts</a:t>
            </a:r>
          </a:p>
          <a:p>
            <a:pPr defTabSz="966548">
              <a:defRPr/>
            </a:pPr>
            <a:endParaRPr lang="en-US" u="sng" dirty="0" smtClean="0"/>
          </a:p>
          <a:p>
            <a:pPr defTabSz="966548">
              <a:defRPr/>
            </a:pPr>
            <a:r>
              <a:rPr lang="en-US" u="sng" dirty="0" smtClean="0"/>
              <a:t>Transition</a:t>
            </a:r>
            <a:r>
              <a:rPr lang="en-US" dirty="0" smtClean="0"/>
              <a:t>: As noted in the video, we can secure medications through safe storage practices,</a:t>
            </a:r>
            <a:r>
              <a:rPr lang="en-US" baseline="0" dirty="0" smtClean="0"/>
              <a:t> which</a:t>
            </a:r>
            <a:r>
              <a:rPr lang="en-US" dirty="0" smtClean="0"/>
              <a:t> includes storing them in lockable spaces.  </a:t>
            </a:r>
          </a:p>
          <a:p>
            <a:pPr defTabSz="966548">
              <a:defRPr/>
            </a:pPr>
            <a:endParaRPr lang="en-US" dirty="0" smtClean="0"/>
          </a:p>
          <a:p>
            <a:pPr marL="241637" marR="0" indent="-241637"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When prescribed any medication, store it in secure locations such as lock-boxes,</a:t>
            </a:r>
            <a:r>
              <a:rPr lang="en-US" baseline="0" dirty="0" smtClean="0"/>
              <a:t> medication safes, or other lockable spaces.  </a:t>
            </a:r>
          </a:p>
          <a:p>
            <a:pPr marL="241637" indent="-241637">
              <a:buFont typeface="+mj-lt"/>
              <a:buAutoNum type="arabicPeriod"/>
            </a:pPr>
            <a:r>
              <a:rPr lang="en-US" baseline="0" dirty="0" smtClean="0"/>
              <a:t>Avoid storage places which children and others can easily access, such as purses, backpacks, un-locked drawers, nightstands, or counters.</a:t>
            </a:r>
            <a:endParaRPr lang="en-US" dirty="0" smtClean="0"/>
          </a:p>
          <a:p>
            <a:endParaRPr lang="en-US" baseline="0" dirty="0" smtClean="0"/>
          </a:p>
        </p:txBody>
      </p:sp>
    </p:spTree>
    <p:extLst>
      <p:ext uri="{BB962C8B-B14F-4D97-AF65-F5344CB8AC3E}">
        <p14:creationId xmlns:p14="http://schemas.microsoft.com/office/powerpoint/2010/main" val="2281127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Category</a:t>
            </a:r>
            <a:r>
              <a:rPr lang="en-US" dirty="0" smtClean="0"/>
              <a:t>: Just say “Know”, 200pts</a:t>
            </a:r>
            <a:endParaRPr lang="en-US" dirty="0"/>
          </a:p>
        </p:txBody>
      </p:sp>
    </p:spTree>
    <p:extLst>
      <p:ext uri="{BB962C8B-B14F-4D97-AF65-F5344CB8AC3E}">
        <p14:creationId xmlns:p14="http://schemas.microsoft.com/office/powerpoint/2010/main" val="578816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6548" rtl="0" eaLnBrk="1" fontAlgn="auto" latinLnBrk="0" hangingPunct="1">
              <a:lnSpc>
                <a:spcPct val="100000"/>
              </a:lnSpc>
              <a:spcBef>
                <a:spcPts val="0"/>
              </a:spcBef>
              <a:spcAft>
                <a:spcPts val="0"/>
              </a:spcAft>
              <a:buClrTx/>
              <a:buSzTx/>
              <a:buFontTx/>
              <a:buNone/>
              <a:tabLst/>
              <a:defRPr/>
            </a:pPr>
            <a:r>
              <a:rPr lang="en-US" u="sng" dirty="0" smtClean="0"/>
              <a:t>Answer:</a:t>
            </a:r>
            <a:r>
              <a:rPr lang="en-US" u="none" baseline="0" dirty="0" smtClean="0"/>
              <a:t> Just Say “Know”, 200pts</a:t>
            </a:r>
          </a:p>
          <a:p>
            <a:pPr marL="0" marR="0" indent="0" algn="l" defTabSz="966548" rtl="0" eaLnBrk="1" fontAlgn="auto" latinLnBrk="0" hangingPunct="1">
              <a:lnSpc>
                <a:spcPct val="100000"/>
              </a:lnSpc>
              <a:spcBef>
                <a:spcPts val="0"/>
              </a:spcBef>
              <a:spcAft>
                <a:spcPts val="0"/>
              </a:spcAft>
              <a:buClrTx/>
              <a:buSzTx/>
              <a:buFontTx/>
              <a:buNone/>
              <a:tabLst/>
              <a:defRPr/>
            </a:pPr>
            <a:endParaRPr lang="en-US" u="sng" dirty="0" smtClean="0"/>
          </a:p>
          <a:p>
            <a:pPr marL="0" marR="0" indent="0" algn="l" defTabSz="966548" rtl="0" eaLnBrk="1" fontAlgn="auto" latinLnBrk="0" hangingPunct="1">
              <a:lnSpc>
                <a:spcPct val="100000"/>
              </a:lnSpc>
              <a:spcBef>
                <a:spcPts val="0"/>
              </a:spcBef>
              <a:spcAft>
                <a:spcPts val="0"/>
              </a:spcAft>
              <a:buClrTx/>
              <a:buSzTx/>
              <a:buFontTx/>
              <a:buNone/>
              <a:tabLst/>
              <a:defRPr/>
            </a:pPr>
            <a:r>
              <a:rPr lang="en-US" u="sng" dirty="0" smtClean="0"/>
              <a:t>Transition</a:t>
            </a:r>
            <a:r>
              <a:rPr lang="en-US" dirty="0" smtClean="0"/>
              <a:t>: Once you are finished with a prescription,</a:t>
            </a:r>
            <a:r>
              <a:rPr lang="en-US" baseline="0" dirty="0" smtClean="0"/>
              <a:t> it is important to safely dispose of the medication.  The majority of individuals that misuse prescription medications access them from their family members or friends.  </a:t>
            </a:r>
            <a:endParaRPr lang="en-US" dirty="0" smtClean="0"/>
          </a:p>
          <a:p>
            <a:pPr defTabSz="966548">
              <a:defRPr/>
            </a:pPr>
            <a:endParaRPr lang="en-US" dirty="0" smtClean="0"/>
          </a:p>
          <a:p>
            <a:pPr defTabSz="966548">
              <a:defRPr/>
            </a:pPr>
            <a:r>
              <a:rPr lang="en-US" dirty="0" smtClean="0"/>
              <a:t>Once finished with a prescription medication, the best options for safe disposal include</a:t>
            </a:r>
            <a:r>
              <a:rPr lang="en-US" baseline="0" dirty="0" smtClean="0"/>
              <a:t>:</a:t>
            </a:r>
            <a:endParaRPr lang="en-US" dirty="0" smtClean="0"/>
          </a:p>
          <a:p>
            <a:endParaRPr lang="en-US" dirty="0" smtClean="0"/>
          </a:p>
          <a:p>
            <a:pPr marL="0" indent="0">
              <a:buFont typeface="+mj-lt"/>
              <a:buNone/>
            </a:pPr>
            <a:r>
              <a:rPr lang="en-US" u="sng" baseline="0" dirty="0" smtClean="0"/>
              <a:t>Option #1</a:t>
            </a:r>
            <a:r>
              <a:rPr lang="en-US" baseline="0" dirty="0" smtClean="0"/>
              <a:t>: place the medication in a drug drop box.  To find a drop box in your area, visit: rxdrugdropbox.org</a:t>
            </a:r>
          </a:p>
          <a:p>
            <a:pPr marL="0" indent="0">
              <a:buFont typeface="+mj-lt"/>
              <a:buNone/>
            </a:pPr>
            <a:endParaRPr lang="en-US" baseline="0" dirty="0" smtClean="0"/>
          </a:p>
          <a:p>
            <a:pPr marL="0" indent="0">
              <a:buFont typeface="+mj-lt"/>
              <a:buNone/>
            </a:pPr>
            <a:r>
              <a:rPr lang="en-US" u="sng" baseline="0" dirty="0" smtClean="0"/>
              <a:t>Option #2</a:t>
            </a:r>
            <a:r>
              <a:rPr lang="en-US" baseline="0" dirty="0" smtClean="0"/>
              <a:t>: take advantage of community drug take-back programs that allow the public to bring unused drugs to a central location for proper disposal.  Call your local law enforcement agency or ask your pharmacist to see if a take-back program is available in your community. </a:t>
            </a:r>
          </a:p>
          <a:p>
            <a:pPr marL="241637" indent="-241637">
              <a:buFont typeface="+mj-lt"/>
              <a:buAutoNum type="arabicPeriod"/>
            </a:pPr>
            <a:endParaRPr lang="en-US" baseline="0" dirty="0" smtClean="0"/>
          </a:p>
        </p:txBody>
      </p:sp>
    </p:spTree>
    <p:extLst>
      <p:ext uri="{BB962C8B-B14F-4D97-AF65-F5344CB8AC3E}">
        <p14:creationId xmlns:p14="http://schemas.microsoft.com/office/powerpoint/2010/main" val="2132577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6548" rtl="0" eaLnBrk="1" fontAlgn="auto" latinLnBrk="0" hangingPunct="1">
              <a:lnSpc>
                <a:spcPct val="100000"/>
              </a:lnSpc>
              <a:spcBef>
                <a:spcPts val="0"/>
              </a:spcBef>
              <a:spcAft>
                <a:spcPts val="0"/>
              </a:spcAft>
              <a:buClrTx/>
              <a:buSzTx/>
              <a:buFontTx/>
              <a:buNone/>
              <a:tabLst/>
              <a:defRPr/>
            </a:pPr>
            <a:r>
              <a:rPr lang="en-US" u="sng" dirty="0" smtClean="0"/>
              <a:t>Answer:</a:t>
            </a:r>
            <a:r>
              <a:rPr lang="en-US" u="none" baseline="0" dirty="0" smtClean="0"/>
              <a:t> Just Say “Know”, 200pts</a:t>
            </a:r>
          </a:p>
          <a:p>
            <a:pPr marL="0" marR="0" indent="0" algn="l" defTabSz="966548" rtl="0" eaLnBrk="1" fontAlgn="auto" latinLnBrk="0" hangingPunct="1">
              <a:lnSpc>
                <a:spcPct val="100000"/>
              </a:lnSpc>
              <a:spcBef>
                <a:spcPts val="0"/>
              </a:spcBef>
              <a:spcAft>
                <a:spcPts val="0"/>
              </a:spcAft>
              <a:buClrTx/>
              <a:buSzTx/>
              <a:buFontTx/>
              <a:buNone/>
              <a:tabLst/>
              <a:defRPr/>
            </a:pPr>
            <a:endParaRPr lang="en-US" u="sng" dirty="0" smtClean="0"/>
          </a:p>
          <a:p>
            <a:pPr marL="0" marR="0" indent="0" algn="l" defTabSz="966548" rtl="0" eaLnBrk="1" fontAlgn="auto" latinLnBrk="0" hangingPunct="1">
              <a:lnSpc>
                <a:spcPct val="100000"/>
              </a:lnSpc>
              <a:spcBef>
                <a:spcPts val="0"/>
              </a:spcBef>
              <a:spcAft>
                <a:spcPts val="0"/>
              </a:spcAft>
              <a:buClrTx/>
              <a:buSzTx/>
              <a:buFontTx/>
              <a:buNone/>
              <a:tabLst/>
              <a:defRPr/>
            </a:pPr>
            <a:r>
              <a:rPr lang="en-US" u="sng" dirty="0" smtClean="0"/>
              <a:t>Transition</a:t>
            </a:r>
            <a:r>
              <a:rPr lang="en-US" dirty="0" smtClean="0"/>
              <a:t>: If a</a:t>
            </a:r>
            <a:r>
              <a:rPr lang="en-US" baseline="0" dirty="0" smtClean="0"/>
              <a:t> drug drop box or a drug take-back event is not available, you can dispose of the medication at home.</a:t>
            </a:r>
            <a:endParaRPr lang="en-US" dirty="0" smtClean="0"/>
          </a:p>
          <a:p>
            <a:endParaRPr lang="en-US" dirty="0" smtClean="0"/>
          </a:p>
          <a:p>
            <a:pPr marL="0" indent="0">
              <a:buFont typeface="+mj-lt"/>
              <a:buNone/>
            </a:pPr>
            <a:r>
              <a:rPr lang="en-US" u="sng" baseline="0" dirty="0" smtClean="0"/>
              <a:t>Option #3</a:t>
            </a:r>
            <a:r>
              <a:rPr lang="en-US" baseline="0" dirty="0" smtClean="0"/>
              <a:t>: dispose of the medication at home (steps illustrated on this slide).  Before completing these steps, we encourage you to follow any disposal instructions on the prescription label or patient information sheet.</a:t>
            </a:r>
          </a:p>
          <a:p>
            <a:pPr marL="0" indent="0">
              <a:buFont typeface="+mj-lt"/>
              <a:buNone/>
            </a:pPr>
            <a:endParaRPr lang="en-US" baseline="0" dirty="0" smtClean="0"/>
          </a:p>
          <a:p>
            <a:pPr marL="0" lvl="0" indent="0">
              <a:buFont typeface="+mj-lt"/>
              <a:buNone/>
            </a:pPr>
            <a:r>
              <a:rPr lang="en-US" baseline="0" dirty="0" smtClean="0"/>
              <a:t>If disposal instructions are not given, complete these three steps:</a:t>
            </a:r>
          </a:p>
          <a:p>
            <a:pPr marL="457200" lvl="1" indent="0">
              <a:buFont typeface="+mj-lt"/>
              <a:buNone/>
            </a:pPr>
            <a:r>
              <a:rPr lang="en-US" u="sng" baseline="0" dirty="0" smtClean="0"/>
              <a:t>Step 1</a:t>
            </a:r>
            <a:r>
              <a:rPr lang="en-US" baseline="0" dirty="0" smtClean="0"/>
              <a:t>: Remove the pills from the original container and mix them with an undesirable substance such as used coffee grounds or kitty litter.</a:t>
            </a:r>
          </a:p>
          <a:p>
            <a:pPr marL="457200" lvl="1" indent="0">
              <a:buFont typeface="+mj-lt"/>
              <a:buNone/>
            </a:pPr>
            <a:r>
              <a:rPr lang="en-US" u="sng" baseline="0" dirty="0" smtClean="0"/>
              <a:t>Step 2</a:t>
            </a:r>
            <a:r>
              <a:rPr lang="en-US" baseline="0" dirty="0" smtClean="0"/>
              <a:t>: Throw away the sealed mixture into the trash.</a:t>
            </a:r>
          </a:p>
          <a:p>
            <a:pPr marL="457200" lvl="1" indent="0">
              <a:buFont typeface="+mj-lt"/>
              <a:buNone/>
            </a:pPr>
            <a:r>
              <a:rPr lang="en-US" u="sng" baseline="0" dirty="0" smtClean="0"/>
              <a:t>Step 3</a:t>
            </a:r>
            <a:r>
              <a:rPr lang="en-US" baseline="0" dirty="0" smtClean="0"/>
              <a:t>: Remove the prescription label and dispose of the empty bottle.</a:t>
            </a:r>
          </a:p>
          <a:p>
            <a:pPr marL="457200" lvl="1" indent="0">
              <a:buFont typeface="+mj-lt"/>
              <a:buNone/>
            </a:pPr>
            <a:endParaRPr lang="en-US" baseline="0" dirty="0" smtClean="0"/>
          </a:p>
          <a:p>
            <a:pPr marL="0" lvl="0" indent="0">
              <a:buFont typeface="+mj-lt"/>
              <a:buNone/>
            </a:pPr>
            <a:r>
              <a:rPr lang="en-US" baseline="0" dirty="0" smtClean="0"/>
              <a:t>[Note: In general, you should not flush medications down a toilet or drain; however, the FDA still recommends that certain drugs should be disposed by flushing (for a list, visit: www.fda.gov).]</a:t>
            </a:r>
          </a:p>
        </p:txBody>
      </p:sp>
    </p:spTree>
    <p:extLst>
      <p:ext uri="{BB962C8B-B14F-4D97-AF65-F5344CB8AC3E}">
        <p14:creationId xmlns:p14="http://schemas.microsoft.com/office/powerpoint/2010/main" val="2132577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551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973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359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483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4801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243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slide" Target="slide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21.jpg"/><Relationship Id="rId5" Type="http://schemas.openxmlformats.org/officeDocument/2006/relationships/slide" Target="slide4.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slide" Target="slide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2.xml"/><Relationship Id="rId5" Type="http://schemas.openxmlformats.org/officeDocument/2006/relationships/slide" Target="slide4.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slide" Target="slide4.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image" Target="../media/image24.jp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25.png"/><Relationship Id="rId5" Type="http://schemas.openxmlformats.org/officeDocument/2006/relationships/slide" Target="slide4.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26.tif"/><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26.tif"/><Relationship Id="rId5" Type="http://schemas.openxmlformats.org/officeDocument/2006/relationships/slide" Target="slide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28.jp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2.png"/><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30.jpg"/><Relationship Id="rId5" Type="http://schemas.openxmlformats.org/officeDocument/2006/relationships/slide" Target="slide4.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31.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10.xml"/><Relationship Id="rId18" Type="http://schemas.openxmlformats.org/officeDocument/2006/relationships/slide" Target="slide20.xml"/><Relationship Id="rId3" Type="http://schemas.openxmlformats.org/officeDocument/2006/relationships/notesSlide" Target="../notesSlides/notesSlide4.xml"/><Relationship Id="rId21" Type="http://schemas.openxmlformats.org/officeDocument/2006/relationships/slide" Target="slide38.xml"/><Relationship Id="rId7" Type="http://schemas.openxmlformats.org/officeDocument/2006/relationships/slide" Target="slide22.xml"/><Relationship Id="rId12" Type="http://schemas.openxmlformats.org/officeDocument/2006/relationships/slide" Target="slide32.xml"/><Relationship Id="rId17" Type="http://schemas.openxmlformats.org/officeDocument/2006/relationships/slide" Target="slide12.xml"/><Relationship Id="rId2" Type="http://schemas.openxmlformats.org/officeDocument/2006/relationships/slideLayout" Target="../slideLayouts/slideLayout4.xml"/><Relationship Id="rId16" Type="http://schemas.openxmlformats.org/officeDocument/2006/relationships/slide" Target="slide34.xml"/><Relationship Id="rId20" Type="http://schemas.openxmlformats.org/officeDocument/2006/relationships/slide" Target="slide36.xml"/><Relationship Id="rId1" Type="http://schemas.openxmlformats.org/officeDocument/2006/relationships/tags" Target="../tags/tag5.xml"/><Relationship Id="rId6" Type="http://schemas.openxmlformats.org/officeDocument/2006/relationships/slide" Target="slide14.xml"/><Relationship Id="rId11" Type="http://schemas.openxmlformats.org/officeDocument/2006/relationships/slide" Target="slide24.xml"/><Relationship Id="rId5" Type="http://schemas.openxmlformats.org/officeDocument/2006/relationships/slide" Target="slide5.xml"/><Relationship Id="rId15" Type="http://schemas.openxmlformats.org/officeDocument/2006/relationships/slide" Target="slide26.xml"/><Relationship Id="rId10" Type="http://schemas.openxmlformats.org/officeDocument/2006/relationships/slide" Target="slide16.xml"/><Relationship Id="rId19" Type="http://schemas.openxmlformats.org/officeDocument/2006/relationships/slide" Target="slide28.xml"/><Relationship Id="rId4" Type="http://schemas.openxmlformats.org/officeDocument/2006/relationships/image" Target="../media/image2.png"/><Relationship Id="rId9" Type="http://schemas.openxmlformats.org/officeDocument/2006/relationships/slide" Target="slide7.xml"/><Relationship Id="rId14" Type="http://schemas.openxmlformats.org/officeDocument/2006/relationships/slide" Target="slide1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32.jp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6.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7.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8.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emf"/><Relationship Id="rId3" Type="http://schemas.openxmlformats.org/officeDocument/2006/relationships/notesSlide" Target="../notesSlides/notesSlide9.xml"/><Relationship Id="rId7" Type="http://schemas.openxmlformats.org/officeDocument/2006/relationships/image" Target="../media/image10.png"/><Relationship Id="rId12" Type="http://schemas.microsoft.com/office/2007/relationships/hdphoto" Target="../media/hdphoto4.wdp"/><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9.jpeg"/><Relationship Id="rId11" Type="http://schemas.openxmlformats.org/officeDocument/2006/relationships/image" Target="../media/image12.png"/><Relationship Id="rId5" Type="http://schemas.openxmlformats.org/officeDocument/2006/relationships/slide" Target="slide4.xml"/><Relationship Id="rId1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11.png"/><Relationship Id="rId1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5943600" y="649069"/>
            <a:ext cx="3200400" cy="646331"/>
          </a:xfrm>
          <a:prstGeom prst="rect">
            <a:avLst/>
          </a:prstGeom>
          <a:noFill/>
        </p:spPr>
        <p:txBody>
          <a:bodyPr wrap="square" rtlCol="0">
            <a:spAutoFit/>
          </a:bodyPr>
          <a:lstStyle/>
          <a:p>
            <a:r>
              <a:rPr lang="en-US" b="1" dirty="0" smtClean="0">
                <a:solidFill>
                  <a:schemeClr val="bg1"/>
                </a:solidFill>
                <a:latin typeface="Arial"/>
                <a:cs typeface="Arial"/>
              </a:rPr>
              <a:t>Presenter Name</a:t>
            </a:r>
          </a:p>
          <a:p>
            <a:r>
              <a:rPr lang="en-US" dirty="0" smtClean="0">
                <a:solidFill>
                  <a:schemeClr val="bg1"/>
                </a:solidFill>
                <a:latin typeface="Arial"/>
                <a:cs typeface="Arial"/>
              </a:rPr>
              <a:t>Presenter Organization</a:t>
            </a:r>
            <a:endParaRPr lang="en-US" dirty="0">
              <a:solidFill>
                <a:schemeClr val="bg1"/>
              </a:solidFill>
              <a:latin typeface="Arial"/>
              <a:cs typeface="Arial"/>
            </a:endParaRPr>
          </a:p>
        </p:txBody>
      </p:sp>
    </p:spTree>
    <p:custDataLst>
      <p:tags r:id="rId1"/>
    </p:custDataLst>
    <p:extLst>
      <p:ext uri="{BB962C8B-B14F-4D97-AF65-F5344CB8AC3E}">
        <p14:creationId xmlns:p14="http://schemas.microsoft.com/office/powerpoint/2010/main" val="1506869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6"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678562"/>
            <a:ext cx="4419600" cy="526503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1900" y="2590800"/>
            <a:ext cx="4267200" cy="3200400"/>
          </a:xfrm>
          <a:prstGeom prst="rect">
            <a:avLst/>
          </a:prstGeom>
          <a:ln>
            <a:solidFill>
              <a:schemeClr val="tx1">
                <a:lumMod val="50000"/>
                <a:lumOff val="50000"/>
              </a:schemeClr>
            </a:solidFill>
          </a:ln>
        </p:spPr>
      </p:pic>
      <p:sp>
        <p:nvSpPr>
          <p:cNvPr id="3" name="Rounded Rectangular Callout 2"/>
          <p:cNvSpPr/>
          <p:nvPr/>
        </p:nvSpPr>
        <p:spPr>
          <a:xfrm>
            <a:off x="3505200" y="205043"/>
            <a:ext cx="5486400" cy="2233357"/>
          </a:xfrm>
          <a:prstGeom prst="wedgeRoundRectCallout">
            <a:avLst>
              <a:gd name="adj1" fmla="val -59704"/>
              <a:gd name="adj2" fmla="val 37059"/>
              <a:gd name="adj3" fmla="val 16667"/>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r>
              <a:rPr lang="en-US" sz="2800" dirty="0" smtClean="0">
                <a:solidFill>
                  <a:schemeClr val="tx1">
                    <a:lumMod val="65000"/>
                    <a:lumOff val="35000"/>
                  </a:schemeClr>
                </a:solidFill>
                <a:latin typeface="Arial" panose="020B0604020202020204" pitchFamily="34" charset="0"/>
                <a:cs typeface="Arial" panose="020B0604020202020204" pitchFamily="34" charset="0"/>
              </a:rPr>
              <a:t>It seems that I’m supposed “to follow the instructions given by my healthcare provider”.</a:t>
            </a:r>
          </a:p>
          <a:p>
            <a:pPr algn="l">
              <a:defRPr/>
            </a:pPr>
            <a:r>
              <a:rPr lang="en-US" sz="2800" b="1" dirty="0" smtClean="0">
                <a:solidFill>
                  <a:schemeClr val="tx1">
                    <a:lumMod val="65000"/>
                    <a:lumOff val="35000"/>
                  </a:schemeClr>
                </a:solidFill>
                <a:latin typeface="Arial" panose="020B0604020202020204" pitchFamily="34" charset="0"/>
                <a:cs typeface="Arial" panose="020B0604020202020204" pitchFamily="34" charset="0"/>
              </a:rPr>
              <a:t>Why is that important?</a:t>
            </a:r>
            <a:endParaRPr lang="en-US" sz="2800" b="1" dirty="0">
              <a:solidFill>
                <a:schemeClr val="tx1">
                  <a:lumMod val="65000"/>
                  <a:lumOff val="35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67888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3" name="Title 2"/>
          <p:cNvSpPr>
            <a:spLocks noGrp="1"/>
          </p:cNvSpPr>
          <p:nvPr>
            <p:ph type="title" idx="4294967295"/>
          </p:nvPr>
        </p:nvSpPr>
        <p:spPr>
          <a:xfrm>
            <a:off x="2819400" y="1045464"/>
            <a:ext cx="6248400" cy="4212336"/>
          </a:xfrm>
          <a:prstGeom prst="rect">
            <a:avLst/>
          </a:prstGeom>
        </p:spPr>
        <p:txBody>
          <a:bodyPr>
            <a:noAutofit/>
          </a:bodyPr>
          <a:lstStyle/>
          <a:p>
            <a:pPr algn="l"/>
            <a:r>
              <a:rPr lang="en-US" sz="4000" dirty="0" smtClean="0">
                <a:solidFill>
                  <a:srgbClr val="36647E"/>
                </a:solidFill>
                <a:latin typeface="Arial"/>
                <a:cs typeface="Arial"/>
              </a:rPr>
              <a:t>Following instructions reduces risk of side effects, including drug dependency and addiction</a:t>
            </a:r>
            <a:endParaRPr lang="en-US" sz="4000" dirty="0">
              <a:solidFill>
                <a:srgbClr val="36647E"/>
              </a:solidFill>
              <a:latin typeface="Arial"/>
              <a:cs typeface="Arial"/>
            </a:endParaRPr>
          </a:p>
        </p:txBody>
      </p:sp>
      <p:sp>
        <p:nvSpPr>
          <p:cNvPr id="8" name="TextBox 7"/>
          <p:cNvSpPr txBox="1"/>
          <p:nvPr/>
        </p:nvSpPr>
        <p:spPr>
          <a:xfrm>
            <a:off x="6727954" y="0"/>
            <a:ext cx="2505814" cy="369332"/>
          </a:xfrm>
          <a:prstGeom prst="rect">
            <a:avLst/>
          </a:prstGeom>
          <a:noFill/>
        </p:spPr>
        <p:txBody>
          <a:bodyPr wrap="none" rtlCol="0">
            <a:spAutoFit/>
          </a:bodyPr>
          <a:lstStyle/>
          <a:p>
            <a:r>
              <a:rPr lang="en-US" u="sng" dirty="0" smtClean="0">
                <a:solidFill>
                  <a:srgbClr val="36647E"/>
                </a:solidFill>
                <a:latin typeface="Arial" panose="020B0604020202020204" pitchFamily="34" charset="0"/>
                <a:cs typeface="Arial" panose="020B0604020202020204" pitchFamily="34" charset="0"/>
                <a:hlinkClick r:id="rId5" action="ppaction://hlinksldjump"/>
              </a:rPr>
              <a:t>Return to Game Board</a:t>
            </a:r>
            <a:endParaRPr lang="en-US" u="sng" dirty="0">
              <a:solidFill>
                <a:srgbClr val="36647E"/>
              </a:solidFill>
              <a:latin typeface="Arial" panose="020B0604020202020204" pitchFamily="34" charset="0"/>
              <a:cs typeface="Arial" panose="020B0604020202020204" pitchFamily="34" charset="0"/>
            </a:endParaRPr>
          </a:p>
        </p:txBody>
      </p:sp>
      <p:sp>
        <p:nvSpPr>
          <p:cNvPr id="9"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 </a:t>
            </a:r>
            <a:endParaRPr lang="en-US" dirty="0"/>
          </a:p>
        </p:txBody>
      </p:sp>
      <p:pic>
        <p:nvPicPr>
          <p:cNvPr id="7" name="Picture 6"/>
          <p:cNvPicPr>
            <a:picLocks noChangeAspect="1"/>
          </p:cNvPicPr>
          <p:nvPr/>
        </p:nvPicPr>
        <p:blipFill>
          <a:blip r:embed="rId6" cstate="print"/>
          <a:srcRect l="23656"/>
          <a:stretch>
            <a:fillRect/>
          </a:stretch>
        </p:blipFill>
        <p:spPr>
          <a:xfrm>
            <a:off x="0" y="893824"/>
            <a:ext cx="2913554" cy="4515616"/>
          </a:xfrm>
          <a:prstGeom prst="rect">
            <a:avLst/>
          </a:prstGeom>
        </p:spPr>
      </p:pic>
    </p:spTree>
    <p:custDataLst>
      <p:tags r:id="rId1"/>
    </p:custDataLst>
    <p:extLst>
      <p:ext uri="{BB962C8B-B14F-4D97-AF65-F5344CB8AC3E}">
        <p14:creationId xmlns:p14="http://schemas.microsoft.com/office/powerpoint/2010/main" val="42868510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505750"/>
            <a:ext cx="3568700" cy="35902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3" name="Rounded Rectangular Callout 2"/>
          <p:cNvSpPr/>
          <p:nvPr/>
        </p:nvSpPr>
        <p:spPr>
          <a:xfrm>
            <a:off x="4648200" y="3048000"/>
            <a:ext cx="3886200" cy="1485900"/>
          </a:xfrm>
          <a:prstGeom prst="wedgeRoundRectCallout">
            <a:avLst>
              <a:gd name="adj1" fmla="val -64040"/>
              <a:gd name="adj2" fmla="val -14005"/>
              <a:gd name="adj3" fmla="val 16667"/>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r>
              <a:rPr lang="en-US" sz="2800" dirty="0" smtClean="0">
                <a:solidFill>
                  <a:schemeClr val="tx1">
                    <a:lumMod val="65000"/>
                    <a:lumOff val="35000"/>
                  </a:schemeClr>
                </a:solidFill>
                <a:latin typeface="Arial" panose="020B0604020202020204" pitchFamily="34" charset="0"/>
                <a:cs typeface="Arial" panose="020B0604020202020204" pitchFamily="34" charset="0"/>
              </a:rPr>
              <a:t>Help!  </a:t>
            </a:r>
            <a:r>
              <a:rPr lang="en-US" sz="2800" b="1" dirty="0" smtClean="0">
                <a:solidFill>
                  <a:schemeClr val="tx1">
                    <a:lumMod val="65000"/>
                    <a:lumOff val="35000"/>
                  </a:schemeClr>
                </a:solidFill>
                <a:latin typeface="Arial" panose="020B0604020202020204" pitchFamily="34" charset="0"/>
                <a:cs typeface="Arial" panose="020B0604020202020204" pitchFamily="34" charset="0"/>
              </a:rPr>
              <a:t>How am I supposed to handle this situation?!</a:t>
            </a:r>
            <a:endParaRPr lang="en-US" sz="28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Rounded Rectangular Callout 4"/>
          <p:cNvSpPr/>
          <p:nvPr/>
        </p:nvSpPr>
        <p:spPr>
          <a:xfrm>
            <a:off x="1828800" y="685800"/>
            <a:ext cx="3810000" cy="1719072"/>
          </a:xfrm>
          <a:prstGeom prst="wedgeRoundRectCallout">
            <a:avLst>
              <a:gd name="adj1" fmla="val 81409"/>
              <a:gd name="adj2" fmla="val -57404"/>
              <a:gd name="adj3" fmla="val 16667"/>
            </a:avLst>
          </a:prstGeom>
          <a:solidFill>
            <a:schemeClr val="bg1">
              <a:lumMod val="8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tx2">
                    <a:lumMod val="75000"/>
                  </a:schemeClr>
                </a:solidFill>
                <a:latin typeface="Arial" panose="020B0604020202020204" pitchFamily="34" charset="0"/>
                <a:cs typeface="Arial" panose="020B0604020202020204" pitchFamily="34" charset="0"/>
              </a:rPr>
              <a:t>I have some pills that may help you study…   do you want any?</a:t>
            </a:r>
            <a:endParaRPr lang="en-US" sz="2800" dirty="0">
              <a:solidFill>
                <a:schemeClr val="tx2">
                  <a:lumMod val="75000"/>
                </a:schemeClr>
              </a:solidFill>
              <a:latin typeface="Arial" panose="020B0604020202020204" pitchFamily="34" charset="0"/>
              <a:cs typeface="Arial" panose="020B0604020202020204" pitchFamily="34" charset="0"/>
            </a:endParaRPr>
          </a:p>
        </p:txBody>
      </p:sp>
      <p:sp>
        <p:nvSpPr>
          <p:cNvPr id="7"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Tree>
    <p:custDataLst>
      <p:tags r:id="rId1"/>
    </p:custDataLst>
    <p:extLst>
      <p:ext uri="{BB962C8B-B14F-4D97-AF65-F5344CB8AC3E}">
        <p14:creationId xmlns:p14="http://schemas.microsoft.com/office/powerpoint/2010/main" val="8011278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9304" y="1648478"/>
            <a:ext cx="2650992" cy="2667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3" name="Title 2"/>
          <p:cNvSpPr>
            <a:spLocks noGrp="1"/>
          </p:cNvSpPr>
          <p:nvPr>
            <p:ph type="title" idx="4294967295"/>
          </p:nvPr>
        </p:nvSpPr>
        <p:spPr>
          <a:xfrm>
            <a:off x="152400" y="274638"/>
            <a:ext cx="3810000" cy="2011362"/>
          </a:xfrm>
          <a:prstGeom prst="rect">
            <a:avLst/>
          </a:prstGeom>
        </p:spPr>
        <p:txBody>
          <a:bodyPr>
            <a:normAutofit/>
          </a:bodyPr>
          <a:lstStyle/>
          <a:p>
            <a:pPr algn="l"/>
            <a:r>
              <a:rPr lang="en-US" b="1" dirty="0" smtClean="0">
                <a:solidFill>
                  <a:schemeClr val="accent1">
                    <a:lumMod val="75000"/>
                  </a:schemeClr>
                </a:solidFill>
                <a:latin typeface="Arial" panose="020B0604020202020204" pitchFamily="34" charset="0"/>
                <a:cs typeface="Arial" panose="020B0604020202020204" pitchFamily="34" charset="0"/>
              </a:rPr>
              <a:t>Need help saying “no”?</a:t>
            </a:r>
            <a:endParaRPr lang="en-US" b="1" dirty="0">
              <a:solidFill>
                <a:schemeClr val="accent1">
                  <a:lumMod val="75000"/>
                </a:schemeClr>
              </a:solidFill>
              <a:latin typeface="Arial" panose="020B0604020202020204" pitchFamily="34" charset="0"/>
              <a:cs typeface="Arial" panose="020B0604020202020204" pitchFamily="34" charset="0"/>
            </a:endParaRPr>
          </a:p>
        </p:txBody>
      </p:sp>
      <p:sp>
        <p:nvSpPr>
          <p:cNvPr id="6" name="Rounded Rectangular Callout 5"/>
          <p:cNvSpPr/>
          <p:nvPr/>
        </p:nvSpPr>
        <p:spPr>
          <a:xfrm>
            <a:off x="5257800" y="772178"/>
            <a:ext cx="3146514" cy="1752600"/>
          </a:xfrm>
          <a:prstGeom prst="wedgeRoundRectCallout">
            <a:avLst>
              <a:gd name="adj1" fmla="val -46410"/>
              <a:gd name="adj2" fmla="val 82384"/>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smtClean="0">
                <a:solidFill>
                  <a:schemeClr val="tx1">
                    <a:lumMod val="50000"/>
                    <a:lumOff val="50000"/>
                  </a:schemeClr>
                </a:solidFill>
                <a:latin typeface="Arial" panose="020B0604020202020204" pitchFamily="34" charset="0"/>
                <a:cs typeface="Arial" panose="020B0604020202020204" pitchFamily="34" charset="0"/>
              </a:rPr>
              <a:t>Give a Reason:</a:t>
            </a:r>
          </a:p>
          <a:p>
            <a:r>
              <a:rPr lang="en-US" sz="2000" dirty="0" smtClean="0">
                <a:solidFill>
                  <a:schemeClr val="tx1">
                    <a:lumMod val="50000"/>
                    <a:lumOff val="50000"/>
                  </a:schemeClr>
                </a:solidFill>
                <a:latin typeface="Arial" panose="020B0604020202020204" pitchFamily="34" charset="0"/>
                <a:cs typeface="Arial" panose="020B0604020202020204" pitchFamily="34" charset="0"/>
              </a:rPr>
              <a:t>No way…that’s illegal!    I don’t want a drug-related offense on my record.</a:t>
            </a:r>
            <a:endParaRPr lang="en-US" sz="2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7" name="Rounded Rectangular Callout 6"/>
          <p:cNvSpPr/>
          <p:nvPr/>
        </p:nvSpPr>
        <p:spPr>
          <a:xfrm>
            <a:off x="411096" y="3276600"/>
            <a:ext cx="2819400" cy="1284732"/>
          </a:xfrm>
          <a:prstGeom prst="wedgeRoundRectCallout">
            <a:avLst>
              <a:gd name="adj1" fmla="val 46558"/>
              <a:gd name="adj2" fmla="val -77019"/>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smtClean="0">
                <a:solidFill>
                  <a:schemeClr val="tx1">
                    <a:lumMod val="50000"/>
                    <a:lumOff val="50000"/>
                  </a:schemeClr>
                </a:solidFill>
                <a:latin typeface="Arial" panose="020B0604020202020204" pitchFamily="34" charset="0"/>
                <a:cs typeface="Arial" panose="020B0604020202020204" pitchFamily="34" charset="0"/>
              </a:rPr>
              <a:t>Leave the situation</a:t>
            </a:r>
            <a:r>
              <a:rPr lang="en-US" sz="2000" b="1" dirty="0" smtClean="0">
                <a:solidFill>
                  <a:schemeClr val="tx1">
                    <a:lumMod val="50000"/>
                    <a:lumOff val="50000"/>
                  </a:schemeClr>
                </a:solidFill>
                <a:latin typeface="Arial" panose="020B0604020202020204" pitchFamily="34" charset="0"/>
                <a:cs typeface="Arial" panose="020B0604020202020204" pitchFamily="34" charset="0"/>
              </a:rPr>
              <a:t>:</a:t>
            </a:r>
          </a:p>
          <a:p>
            <a:r>
              <a:rPr lang="en-US" sz="2000" dirty="0" smtClean="0">
                <a:solidFill>
                  <a:schemeClr val="tx1">
                    <a:lumMod val="50000"/>
                    <a:lumOff val="50000"/>
                  </a:schemeClr>
                </a:solidFill>
                <a:latin typeface="Arial" panose="020B0604020202020204" pitchFamily="34" charset="0"/>
                <a:cs typeface="Arial" panose="020B0604020202020204" pitchFamily="34" charset="0"/>
              </a:rPr>
              <a:t>Sorry, my friend just texted—I’ve gotta go!</a:t>
            </a:r>
            <a:endParaRPr lang="en-US" sz="20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Rounded Rectangular Callout 7"/>
          <p:cNvSpPr/>
          <p:nvPr/>
        </p:nvSpPr>
        <p:spPr>
          <a:xfrm>
            <a:off x="3657600" y="4038600"/>
            <a:ext cx="5029200" cy="1505712"/>
          </a:xfrm>
          <a:prstGeom prst="wedgeRoundRectCallout">
            <a:avLst>
              <a:gd name="adj1" fmla="val -29147"/>
              <a:gd name="adj2" fmla="val -79534"/>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smtClean="0">
                <a:solidFill>
                  <a:schemeClr val="tx1">
                    <a:lumMod val="50000"/>
                    <a:lumOff val="50000"/>
                  </a:schemeClr>
                </a:solidFill>
                <a:latin typeface="Arial" panose="020B0604020202020204" pitchFamily="34" charset="0"/>
                <a:cs typeface="Arial" panose="020B0604020202020204" pitchFamily="34" charset="0"/>
              </a:rPr>
              <a:t>Suggest an alternative</a:t>
            </a:r>
            <a:r>
              <a:rPr lang="en-US" sz="2000" b="1" dirty="0" smtClean="0">
                <a:solidFill>
                  <a:schemeClr val="tx1">
                    <a:lumMod val="50000"/>
                    <a:lumOff val="50000"/>
                  </a:schemeClr>
                </a:solidFill>
                <a:latin typeface="Arial" panose="020B0604020202020204" pitchFamily="34" charset="0"/>
                <a:cs typeface="Arial" panose="020B0604020202020204" pitchFamily="34" charset="0"/>
              </a:rPr>
              <a:t>:</a:t>
            </a:r>
          </a:p>
          <a:p>
            <a:r>
              <a:rPr lang="en-US" sz="2000" dirty="0" smtClean="0">
                <a:solidFill>
                  <a:schemeClr val="tx1">
                    <a:lumMod val="50000"/>
                    <a:lumOff val="50000"/>
                  </a:schemeClr>
                </a:solidFill>
                <a:latin typeface="Arial" panose="020B0604020202020204" pitchFamily="34" charset="0"/>
                <a:cs typeface="Arial" panose="020B0604020202020204" pitchFamily="34" charset="0"/>
              </a:rPr>
              <a:t>No…these pills can cause some serious side effects.  Instead, how about we visit the professor’s office hours?</a:t>
            </a:r>
            <a:endParaRPr lang="en-US" sz="2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6727954" y="0"/>
            <a:ext cx="2505814" cy="369332"/>
          </a:xfrm>
          <a:prstGeom prst="rect">
            <a:avLst/>
          </a:prstGeom>
          <a:noFill/>
        </p:spPr>
        <p:txBody>
          <a:bodyPr wrap="none" rtlCol="0">
            <a:spAutoFit/>
          </a:bodyPr>
          <a:lstStyle/>
          <a:p>
            <a:r>
              <a:rPr lang="en-US" u="sng" dirty="0" smtClean="0">
                <a:solidFill>
                  <a:srgbClr val="36647E"/>
                </a:solidFill>
                <a:latin typeface="Arial" panose="020B0604020202020204" pitchFamily="34" charset="0"/>
                <a:cs typeface="Arial" panose="020B0604020202020204" pitchFamily="34" charset="0"/>
                <a:hlinkClick r:id="rId6" action="ppaction://hlinksldjump"/>
              </a:rPr>
              <a:t>Return to Game Board</a:t>
            </a:r>
            <a:endParaRPr lang="en-US" u="sng" dirty="0">
              <a:solidFill>
                <a:srgbClr val="36647E"/>
              </a:solidFill>
              <a:latin typeface="Arial" panose="020B0604020202020204" pitchFamily="34" charset="0"/>
              <a:cs typeface="Arial" panose="020B0604020202020204" pitchFamily="34" charset="0"/>
            </a:endParaRPr>
          </a:p>
        </p:txBody>
      </p:sp>
      <p:sp>
        <p:nvSpPr>
          <p:cNvPr id="11"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Tree>
    <p:custDataLst>
      <p:tags r:id="rId1"/>
    </p:custDataLst>
    <p:extLst>
      <p:ext uri="{BB962C8B-B14F-4D97-AF65-F5344CB8AC3E}">
        <p14:creationId xmlns:p14="http://schemas.microsoft.com/office/powerpoint/2010/main" val="19383414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2" name="Title 2"/>
          <p:cNvSpPr txBox="1">
            <a:spLocks/>
          </p:cNvSpPr>
          <p:nvPr/>
        </p:nvSpPr>
        <p:spPr>
          <a:xfrm>
            <a:off x="304800" y="609600"/>
            <a:ext cx="8839200" cy="5410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chemeClr val="accent1">
                    <a:lumMod val="75000"/>
                  </a:schemeClr>
                </a:solidFill>
                <a:latin typeface="Arial"/>
                <a:cs typeface="Arial"/>
              </a:rPr>
              <a:t>Create a hashtag that completes    this statement:</a:t>
            </a:r>
          </a:p>
          <a:p>
            <a:pPr algn="l"/>
            <a:endParaRPr lang="en-US" dirty="0" smtClean="0">
              <a:solidFill>
                <a:srgbClr val="00B0F0"/>
              </a:solidFill>
              <a:latin typeface="Arial"/>
              <a:cs typeface="Arial"/>
            </a:endParaRPr>
          </a:p>
          <a:p>
            <a:r>
              <a:rPr lang="en-US" dirty="0" smtClean="0">
                <a:solidFill>
                  <a:srgbClr val="00B0F0"/>
                </a:solidFill>
                <a:latin typeface="Arial"/>
                <a:cs typeface="Arial"/>
              </a:rPr>
              <a:t>When you ask for my </a:t>
            </a:r>
          </a:p>
          <a:p>
            <a:r>
              <a:rPr lang="en-US" dirty="0" smtClean="0">
                <a:solidFill>
                  <a:srgbClr val="00B0F0"/>
                </a:solidFill>
                <a:latin typeface="Arial"/>
                <a:cs typeface="Arial"/>
              </a:rPr>
              <a:t>prescription medication, </a:t>
            </a:r>
          </a:p>
          <a:p>
            <a:r>
              <a:rPr lang="en-US" dirty="0" smtClean="0">
                <a:solidFill>
                  <a:srgbClr val="00B0F0"/>
                </a:solidFill>
                <a:latin typeface="Arial"/>
                <a:cs typeface="Arial"/>
              </a:rPr>
              <a:t>you become </a:t>
            </a:r>
            <a:r>
              <a:rPr lang="en-US" b="1" dirty="0" smtClean="0">
                <a:solidFill>
                  <a:srgbClr val="00B0F0"/>
                </a:solidFill>
                <a:latin typeface="Arial"/>
                <a:cs typeface="Arial"/>
              </a:rPr>
              <a:t>#___________</a:t>
            </a:r>
            <a:r>
              <a:rPr lang="en-US" dirty="0" smtClean="0">
                <a:solidFill>
                  <a:srgbClr val="00B0F0"/>
                </a:solidFill>
                <a:latin typeface="Arial"/>
                <a:cs typeface="Arial"/>
              </a:rPr>
              <a:t>.</a:t>
            </a:r>
            <a:endParaRPr lang="en-US" dirty="0">
              <a:solidFill>
                <a:srgbClr val="36647E"/>
              </a:solidFill>
              <a:latin typeface="Arial"/>
              <a:cs typeface="Arial"/>
            </a:endParaRPr>
          </a:p>
        </p:txBody>
      </p:sp>
      <p:sp>
        <p:nvSpPr>
          <p:cNvPr id="4"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Tree>
    <p:custDataLst>
      <p:tags r:id="rId1"/>
    </p:custDataLst>
    <p:extLst>
      <p:ext uri="{BB962C8B-B14F-4D97-AF65-F5344CB8AC3E}">
        <p14:creationId xmlns:p14="http://schemas.microsoft.com/office/powerpoint/2010/main" val="37271252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2" name="Content Placeholder 3"/>
          <p:cNvSpPr txBox="1">
            <a:spLocks/>
          </p:cNvSpPr>
          <p:nvPr/>
        </p:nvSpPr>
        <p:spPr>
          <a:xfrm>
            <a:off x="918420" y="1726291"/>
            <a:ext cx="58386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6000" b="1" dirty="0" smtClean="0">
                <a:solidFill>
                  <a:srgbClr val="36647E"/>
                </a:solidFill>
                <a:latin typeface="Arial" panose="020B0604020202020204" pitchFamily="34" charset="0"/>
                <a:cs typeface="Arial" panose="020B0604020202020204" pitchFamily="34" charset="0"/>
              </a:rPr>
              <a:t>#disrespectful</a:t>
            </a:r>
            <a:endParaRPr lang="en-US" sz="6000" b="1" dirty="0">
              <a:solidFill>
                <a:srgbClr val="36647E"/>
              </a:solidFill>
              <a:latin typeface="Arial" panose="020B0604020202020204" pitchFamily="34" charset="0"/>
              <a:cs typeface="Arial" panose="020B0604020202020204" pitchFamily="34" charset="0"/>
            </a:endParaRPr>
          </a:p>
        </p:txBody>
      </p:sp>
      <p:sp>
        <p:nvSpPr>
          <p:cNvPr id="3" name="Content Placeholder 3"/>
          <p:cNvSpPr txBox="1">
            <a:spLocks/>
          </p:cNvSpPr>
          <p:nvPr/>
        </p:nvSpPr>
        <p:spPr>
          <a:xfrm>
            <a:off x="1295400" y="2486947"/>
            <a:ext cx="70866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7000" b="1" dirty="0" smtClean="0">
                <a:solidFill>
                  <a:srgbClr val="00B0F0"/>
                </a:solidFill>
                <a:latin typeface="Arial" panose="020B0604020202020204" pitchFamily="34" charset="0"/>
                <a:cs typeface="Arial" panose="020B0604020202020204" pitchFamily="34" charset="0"/>
              </a:rPr>
              <a:t>#myexfriend</a:t>
            </a:r>
            <a:endParaRPr lang="en-US" sz="7000" b="1" dirty="0">
              <a:solidFill>
                <a:srgbClr val="00B0F0"/>
              </a:solidFill>
              <a:latin typeface="Arial" panose="020B0604020202020204" pitchFamily="34" charset="0"/>
              <a:cs typeface="Arial" panose="020B0604020202020204" pitchFamily="34" charset="0"/>
            </a:endParaRPr>
          </a:p>
        </p:txBody>
      </p:sp>
      <p:sp>
        <p:nvSpPr>
          <p:cNvPr id="4" name="Content Placeholder 3"/>
          <p:cNvSpPr txBox="1">
            <a:spLocks/>
          </p:cNvSpPr>
          <p:nvPr/>
        </p:nvSpPr>
        <p:spPr>
          <a:xfrm>
            <a:off x="3467100" y="3340207"/>
            <a:ext cx="50292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9000" b="1" dirty="0" smtClean="0">
                <a:solidFill>
                  <a:srgbClr val="FFC000"/>
                </a:solidFill>
                <a:latin typeface="Arial" panose="020B0604020202020204" pitchFamily="34" charset="0"/>
                <a:cs typeface="Arial" panose="020B0604020202020204" pitchFamily="34" charset="0"/>
              </a:rPr>
              <a:t>#rude</a:t>
            </a:r>
            <a:endParaRPr lang="en-US" sz="9000" b="1" dirty="0">
              <a:solidFill>
                <a:srgbClr val="FFC000"/>
              </a:solidFill>
              <a:latin typeface="Arial" panose="020B0604020202020204" pitchFamily="34" charset="0"/>
              <a:cs typeface="Arial" panose="020B0604020202020204" pitchFamily="34" charset="0"/>
            </a:endParaRPr>
          </a:p>
        </p:txBody>
      </p:sp>
      <p:sp>
        <p:nvSpPr>
          <p:cNvPr id="5" name="Content Placeholder 3"/>
          <p:cNvSpPr txBox="1">
            <a:spLocks/>
          </p:cNvSpPr>
          <p:nvPr/>
        </p:nvSpPr>
        <p:spPr>
          <a:xfrm>
            <a:off x="1474509" y="4511785"/>
            <a:ext cx="57912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6000" b="1" dirty="0" smtClean="0">
                <a:solidFill>
                  <a:srgbClr val="92D050"/>
                </a:solidFill>
                <a:latin typeface="Arial" panose="020B0604020202020204" pitchFamily="34" charset="0"/>
                <a:cs typeface="Arial" panose="020B0604020202020204" pitchFamily="34" charset="0"/>
              </a:rPr>
              <a:t>#troubleforme</a:t>
            </a:r>
            <a:endParaRPr lang="en-US" sz="6000" b="1" dirty="0">
              <a:solidFill>
                <a:srgbClr val="92D050"/>
              </a:solidFill>
              <a:latin typeface="Arial" panose="020B0604020202020204" pitchFamily="34" charset="0"/>
              <a:cs typeface="Arial" panose="020B0604020202020204" pitchFamily="34" charset="0"/>
            </a:endParaRPr>
          </a:p>
        </p:txBody>
      </p:sp>
      <p:sp>
        <p:nvSpPr>
          <p:cNvPr id="6" name="Content Placeholder 3"/>
          <p:cNvSpPr txBox="1">
            <a:spLocks/>
          </p:cNvSpPr>
          <p:nvPr/>
        </p:nvSpPr>
        <p:spPr>
          <a:xfrm>
            <a:off x="3124200" y="696247"/>
            <a:ext cx="57150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8000" b="1" dirty="0" smtClean="0">
                <a:solidFill>
                  <a:schemeClr val="tx1">
                    <a:lumMod val="50000"/>
                    <a:lumOff val="50000"/>
                  </a:schemeClr>
                </a:solidFill>
                <a:latin typeface="Arial" panose="020B0604020202020204" pitchFamily="34" charset="0"/>
                <a:cs typeface="Arial" panose="020B0604020202020204" pitchFamily="34" charset="0"/>
              </a:rPr>
              <a:t>#awkward</a:t>
            </a:r>
            <a:endParaRPr lang="en-US" sz="80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6727954" y="0"/>
            <a:ext cx="2505814" cy="369332"/>
          </a:xfrm>
          <a:prstGeom prst="rect">
            <a:avLst/>
          </a:prstGeom>
          <a:noFill/>
        </p:spPr>
        <p:txBody>
          <a:bodyPr wrap="none" rtlCol="0">
            <a:spAutoFit/>
          </a:bodyPr>
          <a:lstStyle/>
          <a:p>
            <a:r>
              <a:rPr lang="en-US" u="sng" dirty="0" smtClean="0">
                <a:solidFill>
                  <a:srgbClr val="36647E"/>
                </a:solidFill>
                <a:latin typeface="Arial" panose="020B0604020202020204" pitchFamily="34" charset="0"/>
                <a:cs typeface="Arial" panose="020B0604020202020204" pitchFamily="34" charset="0"/>
                <a:hlinkClick r:id="rId5" action="ppaction://hlinksldjump"/>
              </a:rPr>
              <a:t>Return to Game Board</a:t>
            </a:r>
            <a:endParaRPr lang="en-US" u="sng" dirty="0">
              <a:solidFill>
                <a:srgbClr val="36647E"/>
              </a:solidFill>
              <a:latin typeface="Arial" panose="020B0604020202020204" pitchFamily="34" charset="0"/>
              <a:cs typeface="Arial" panose="020B0604020202020204" pitchFamily="34" charset="0"/>
            </a:endParaRPr>
          </a:p>
        </p:txBody>
      </p:sp>
      <p:sp>
        <p:nvSpPr>
          <p:cNvPr id="9"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Tree>
    <p:custDataLst>
      <p:tags r:id="rId1"/>
    </p:custDataLst>
    <p:extLst>
      <p:ext uri="{BB962C8B-B14F-4D97-AF65-F5344CB8AC3E}">
        <p14:creationId xmlns:p14="http://schemas.microsoft.com/office/powerpoint/2010/main" val="9825433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2" name="Title 2"/>
          <p:cNvSpPr txBox="1">
            <a:spLocks/>
          </p:cNvSpPr>
          <p:nvPr/>
        </p:nvSpPr>
        <p:spPr>
          <a:xfrm>
            <a:off x="304800" y="609600"/>
            <a:ext cx="8839200" cy="5410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chemeClr val="accent1">
                    <a:lumMod val="75000"/>
                  </a:schemeClr>
                </a:solidFill>
                <a:latin typeface="Arial"/>
                <a:cs typeface="Arial"/>
              </a:rPr>
              <a:t>Create a hashtag that completes    this statement:</a:t>
            </a:r>
          </a:p>
          <a:p>
            <a:pPr algn="l"/>
            <a:endParaRPr lang="en-US" dirty="0" smtClean="0">
              <a:solidFill>
                <a:srgbClr val="00B0F0"/>
              </a:solidFill>
              <a:latin typeface="Arial"/>
              <a:cs typeface="Arial"/>
            </a:endParaRPr>
          </a:p>
          <a:p>
            <a:r>
              <a:rPr lang="en-US" dirty="0">
                <a:solidFill>
                  <a:srgbClr val="00B0F0"/>
                </a:solidFill>
                <a:latin typeface="Arial"/>
                <a:cs typeface="Arial"/>
              </a:rPr>
              <a:t>A</a:t>
            </a:r>
            <a:r>
              <a:rPr lang="en-US" dirty="0" smtClean="0">
                <a:solidFill>
                  <a:srgbClr val="00B0F0"/>
                </a:solidFill>
                <a:latin typeface="Arial"/>
                <a:cs typeface="Arial"/>
              </a:rPr>
              <a:t> biological factor that </a:t>
            </a:r>
          </a:p>
          <a:p>
            <a:r>
              <a:rPr lang="en-US" dirty="0" smtClean="0">
                <a:solidFill>
                  <a:srgbClr val="00B0F0"/>
                </a:solidFill>
                <a:latin typeface="Arial"/>
                <a:cs typeface="Arial"/>
              </a:rPr>
              <a:t>makes each of us unique is </a:t>
            </a:r>
            <a:r>
              <a:rPr lang="en-US" b="1" dirty="0" smtClean="0">
                <a:solidFill>
                  <a:srgbClr val="00B0F0"/>
                </a:solidFill>
                <a:latin typeface="Arial"/>
                <a:cs typeface="Arial"/>
              </a:rPr>
              <a:t>#___________</a:t>
            </a:r>
            <a:r>
              <a:rPr lang="en-US" dirty="0" smtClean="0">
                <a:solidFill>
                  <a:srgbClr val="00B0F0"/>
                </a:solidFill>
                <a:latin typeface="Arial"/>
                <a:cs typeface="Arial"/>
              </a:rPr>
              <a:t>.</a:t>
            </a:r>
            <a:endParaRPr lang="en-US" dirty="0">
              <a:solidFill>
                <a:srgbClr val="36647E"/>
              </a:solidFill>
              <a:latin typeface="Arial"/>
              <a:cs typeface="Arial"/>
            </a:endParaRPr>
          </a:p>
        </p:txBody>
      </p:sp>
      <p:sp>
        <p:nvSpPr>
          <p:cNvPr id="4"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Tree>
    <p:custDataLst>
      <p:tags r:id="rId1"/>
    </p:custDataLst>
    <p:extLst>
      <p:ext uri="{BB962C8B-B14F-4D97-AF65-F5344CB8AC3E}">
        <p14:creationId xmlns:p14="http://schemas.microsoft.com/office/powerpoint/2010/main" val="31387989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7" name="Title 2"/>
          <p:cNvSpPr>
            <a:spLocks noGrp="1"/>
          </p:cNvSpPr>
          <p:nvPr>
            <p:ph type="title" idx="4294967295"/>
          </p:nvPr>
        </p:nvSpPr>
        <p:spPr>
          <a:xfrm>
            <a:off x="554736" y="762000"/>
            <a:ext cx="8229600" cy="4495800"/>
          </a:xfrm>
          <a:prstGeom prst="rect">
            <a:avLst/>
          </a:prstGeom>
        </p:spPr>
        <p:txBody>
          <a:bodyPr>
            <a:normAutofit/>
          </a:bodyPr>
          <a:lstStyle/>
          <a:p>
            <a:pPr algn="l" eaLnBrk="1" hangingPunct="1"/>
            <a:r>
              <a:rPr lang="en-US" altLang="en-US" sz="6600" dirty="0" smtClean="0">
                <a:solidFill>
                  <a:srgbClr val="00B0F0"/>
                </a:solidFill>
                <a:latin typeface="Arial"/>
                <a:cs typeface="Arial"/>
              </a:rPr>
              <a:t>#DNA</a:t>
            </a:r>
            <a:r>
              <a:rPr lang="en-US" altLang="en-US" sz="4800" dirty="0" smtClean="0">
                <a:solidFill>
                  <a:srgbClr val="36647E"/>
                </a:solidFill>
                <a:latin typeface="Arial"/>
                <a:cs typeface="Arial"/>
              </a:rPr>
              <a:t/>
            </a:r>
            <a:br>
              <a:rPr lang="en-US" altLang="en-US" sz="4800" dirty="0" smtClean="0">
                <a:solidFill>
                  <a:srgbClr val="36647E"/>
                </a:solidFill>
                <a:latin typeface="Arial"/>
                <a:cs typeface="Arial"/>
              </a:rPr>
            </a:br>
            <a:r>
              <a:rPr lang="en-US" altLang="en-US" sz="4800" dirty="0" smtClean="0">
                <a:solidFill>
                  <a:srgbClr val="36647E"/>
                </a:solidFill>
                <a:latin typeface="Arial"/>
                <a:cs typeface="Arial"/>
              </a:rPr>
              <a:t/>
            </a:r>
            <a:br>
              <a:rPr lang="en-US" altLang="en-US" sz="4800" dirty="0" smtClean="0">
                <a:solidFill>
                  <a:srgbClr val="36647E"/>
                </a:solidFill>
                <a:latin typeface="Arial"/>
                <a:cs typeface="Arial"/>
              </a:rPr>
            </a:br>
            <a:r>
              <a:rPr lang="en-US" altLang="en-US" sz="4800" dirty="0" smtClean="0">
                <a:solidFill>
                  <a:srgbClr val="36647E"/>
                </a:solidFill>
                <a:latin typeface="Arial"/>
                <a:cs typeface="Arial"/>
              </a:rPr>
              <a:t>Medication </a:t>
            </a:r>
            <a:br>
              <a:rPr lang="en-US" altLang="en-US" sz="4800" dirty="0" smtClean="0">
                <a:solidFill>
                  <a:srgbClr val="36647E"/>
                </a:solidFill>
                <a:latin typeface="Arial"/>
                <a:cs typeface="Arial"/>
              </a:rPr>
            </a:br>
            <a:r>
              <a:rPr lang="en-US" altLang="en-US" sz="4800" dirty="0" smtClean="0">
                <a:solidFill>
                  <a:srgbClr val="36647E"/>
                </a:solidFill>
                <a:latin typeface="Arial"/>
                <a:cs typeface="Arial"/>
              </a:rPr>
              <a:t>affects friends </a:t>
            </a:r>
            <a:br>
              <a:rPr lang="en-US" altLang="en-US" sz="4800" dirty="0" smtClean="0">
                <a:solidFill>
                  <a:srgbClr val="36647E"/>
                </a:solidFill>
                <a:latin typeface="Arial"/>
                <a:cs typeface="Arial"/>
              </a:rPr>
            </a:br>
            <a:r>
              <a:rPr lang="en-US" altLang="en-US" sz="4800" dirty="0" smtClean="0">
                <a:solidFill>
                  <a:srgbClr val="36647E"/>
                </a:solidFill>
                <a:latin typeface="Arial"/>
                <a:cs typeface="Arial"/>
              </a:rPr>
              <a:t>differently</a:t>
            </a:r>
          </a:p>
        </p:txBody>
      </p:sp>
      <p:sp>
        <p:nvSpPr>
          <p:cNvPr id="5" name="TextBox 4"/>
          <p:cNvSpPr txBox="1"/>
          <p:nvPr/>
        </p:nvSpPr>
        <p:spPr>
          <a:xfrm>
            <a:off x="6727954" y="0"/>
            <a:ext cx="2505814" cy="369332"/>
          </a:xfrm>
          <a:prstGeom prst="rect">
            <a:avLst/>
          </a:prstGeom>
          <a:noFill/>
        </p:spPr>
        <p:txBody>
          <a:bodyPr wrap="none" rtlCol="0">
            <a:spAutoFit/>
          </a:bodyPr>
          <a:lstStyle/>
          <a:p>
            <a:r>
              <a:rPr lang="en-US" u="sng" dirty="0" smtClean="0">
                <a:solidFill>
                  <a:srgbClr val="36647E"/>
                </a:solidFill>
                <a:latin typeface="Arial" panose="020B0604020202020204" pitchFamily="34" charset="0"/>
                <a:cs typeface="Arial" panose="020B0604020202020204" pitchFamily="34" charset="0"/>
                <a:hlinkClick r:id="rId5" action="ppaction://hlinksldjump"/>
              </a:rPr>
              <a:t>Return to Game Board</a:t>
            </a:r>
            <a:endParaRPr lang="en-US" u="sng" dirty="0">
              <a:solidFill>
                <a:srgbClr val="36647E"/>
              </a:solidFill>
              <a:latin typeface="Arial" panose="020B0604020202020204" pitchFamily="34" charset="0"/>
              <a:cs typeface="Arial" panose="020B0604020202020204" pitchFamily="34" charset="0"/>
            </a:endParaRPr>
          </a:p>
        </p:txBody>
      </p:sp>
      <p:sp>
        <p:nvSpPr>
          <p:cNvPr id="6"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76800" y="533400"/>
            <a:ext cx="3026924" cy="5242053"/>
          </a:xfrm>
          <a:prstGeom prst="rect">
            <a:avLst/>
          </a:prstGeom>
        </p:spPr>
      </p:pic>
    </p:spTree>
    <p:custDataLst>
      <p:tags r:id="rId1"/>
    </p:custDataLst>
    <p:extLst>
      <p:ext uri="{BB962C8B-B14F-4D97-AF65-F5344CB8AC3E}">
        <p14:creationId xmlns:p14="http://schemas.microsoft.com/office/powerpoint/2010/main" val="1289156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2" name="Title 2"/>
          <p:cNvSpPr txBox="1">
            <a:spLocks/>
          </p:cNvSpPr>
          <p:nvPr/>
        </p:nvSpPr>
        <p:spPr>
          <a:xfrm>
            <a:off x="304800" y="609600"/>
            <a:ext cx="8839200" cy="5410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chemeClr val="accent1">
                    <a:lumMod val="75000"/>
                  </a:schemeClr>
                </a:solidFill>
                <a:latin typeface="Arial"/>
                <a:cs typeface="Arial"/>
              </a:rPr>
              <a:t>Create a hashtag that completes    this statement:</a:t>
            </a:r>
          </a:p>
          <a:p>
            <a:pPr algn="l"/>
            <a:endParaRPr lang="en-US" dirty="0" smtClean="0">
              <a:solidFill>
                <a:srgbClr val="00B0F0"/>
              </a:solidFill>
              <a:latin typeface="Arial"/>
              <a:cs typeface="Arial"/>
            </a:endParaRPr>
          </a:p>
          <a:p>
            <a:r>
              <a:rPr lang="en-US" dirty="0" smtClean="0">
                <a:solidFill>
                  <a:srgbClr val="00B0F0"/>
                </a:solidFill>
                <a:latin typeface="Arial"/>
                <a:cs typeface="Arial"/>
              </a:rPr>
              <a:t>Share your relationship status, </a:t>
            </a:r>
          </a:p>
          <a:p>
            <a:r>
              <a:rPr lang="en-US" dirty="0" smtClean="0">
                <a:solidFill>
                  <a:srgbClr val="00B0F0"/>
                </a:solidFill>
                <a:latin typeface="Arial"/>
                <a:cs typeface="Arial"/>
              </a:rPr>
              <a:t>not your #___________.</a:t>
            </a:r>
            <a:endParaRPr lang="en-US" dirty="0">
              <a:solidFill>
                <a:srgbClr val="36647E"/>
              </a:solidFill>
              <a:latin typeface="Arial"/>
              <a:cs typeface="Arial"/>
            </a:endParaRPr>
          </a:p>
        </p:txBody>
      </p:sp>
      <p:sp>
        <p:nvSpPr>
          <p:cNvPr id="4"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Tree>
    <p:custDataLst>
      <p:tags r:id="rId1"/>
    </p:custDataLst>
    <p:extLst>
      <p:ext uri="{BB962C8B-B14F-4D97-AF65-F5344CB8AC3E}">
        <p14:creationId xmlns:p14="http://schemas.microsoft.com/office/powerpoint/2010/main" val="20517461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2" name="Content Placeholder 3"/>
          <p:cNvSpPr txBox="1">
            <a:spLocks/>
          </p:cNvSpPr>
          <p:nvPr/>
        </p:nvSpPr>
        <p:spPr>
          <a:xfrm>
            <a:off x="1095600" y="1638300"/>
            <a:ext cx="71340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9000" b="1" dirty="0" smtClean="0">
                <a:solidFill>
                  <a:srgbClr val="36647E"/>
                </a:solidFill>
                <a:latin typeface="Arial" panose="020B0604020202020204" pitchFamily="34" charset="0"/>
                <a:cs typeface="Arial" panose="020B0604020202020204" pitchFamily="34" charset="0"/>
              </a:rPr>
              <a:t>#medication</a:t>
            </a:r>
            <a:endParaRPr lang="en-US" sz="9000" b="1" dirty="0">
              <a:solidFill>
                <a:srgbClr val="36647E"/>
              </a:solidFill>
              <a:latin typeface="Arial" panose="020B0604020202020204" pitchFamily="34" charset="0"/>
              <a:cs typeface="Arial" panose="020B0604020202020204" pitchFamily="34" charset="0"/>
            </a:endParaRPr>
          </a:p>
        </p:txBody>
      </p:sp>
      <p:sp>
        <p:nvSpPr>
          <p:cNvPr id="3" name="Content Placeholder 3"/>
          <p:cNvSpPr txBox="1">
            <a:spLocks/>
          </p:cNvSpPr>
          <p:nvPr/>
        </p:nvSpPr>
        <p:spPr>
          <a:xfrm>
            <a:off x="952500" y="2833226"/>
            <a:ext cx="70866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4800" b="1" dirty="0" smtClean="0">
                <a:solidFill>
                  <a:srgbClr val="00B0F0"/>
                </a:solidFill>
                <a:latin typeface="Arial" panose="020B0604020202020204" pitchFamily="34" charset="0"/>
                <a:cs typeface="Arial" panose="020B0604020202020204" pitchFamily="34" charset="0"/>
              </a:rPr>
              <a:t>#</a:t>
            </a:r>
            <a:r>
              <a:rPr lang="en-US" sz="6200" b="1" dirty="0" smtClean="0">
                <a:solidFill>
                  <a:srgbClr val="00B0F0"/>
                </a:solidFill>
                <a:latin typeface="Arial" panose="020B0604020202020204" pitchFamily="34" charset="0"/>
                <a:cs typeface="Arial" panose="020B0604020202020204" pitchFamily="34" charset="0"/>
              </a:rPr>
              <a:t>toothbrush</a:t>
            </a:r>
            <a:endParaRPr lang="en-US" sz="6200" b="1" dirty="0">
              <a:solidFill>
                <a:srgbClr val="00B0F0"/>
              </a:solidFill>
              <a:latin typeface="Arial" panose="020B0604020202020204" pitchFamily="34" charset="0"/>
              <a:cs typeface="Arial" panose="020B0604020202020204" pitchFamily="34" charset="0"/>
            </a:endParaRPr>
          </a:p>
        </p:txBody>
      </p:sp>
      <p:sp>
        <p:nvSpPr>
          <p:cNvPr id="4" name="Content Placeholder 3"/>
          <p:cNvSpPr txBox="1">
            <a:spLocks/>
          </p:cNvSpPr>
          <p:nvPr/>
        </p:nvSpPr>
        <p:spPr>
          <a:xfrm>
            <a:off x="1295400" y="3582293"/>
            <a:ext cx="61722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7200" b="1" dirty="0" smtClean="0">
                <a:solidFill>
                  <a:srgbClr val="FFC000"/>
                </a:solidFill>
                <a:latin typeface="Arial" panose="020B0604020202020204" pitchFamily="34" charset="0"/>
                <a:cs typeface="Arial" panose="020B0604020202020204" pitchFamily="34" charset="0"/>
              </a:rPr>
              <a:t>#underwear</a:t>
            </a:r>
            <a:endParaRPr lang="en-US" sz="7200" b="1" dirty="0">
              <a:solidFill>
                <a:srgbClr val="FFC000"/>
              </a:solidFill>
              <a:latin typeface="Arial" panose="020B0604020202020204" pitchFamily="34" charset="0"/>
              <a:cs typeface="Arial" panose="020B0604020202020204" pitchFamily="34" charset="0"/>
            </a:endParaRPr>
          </a:p>
        </p:txBody>
      </p:sp>
      <p:sp>
        <p:nvSpPr>
          <p:cNvPr id="9" name="TextBox 8"/>
          <p:cNvSpPr txBox="1"/>
          <p:nvPr/>
        </p:nvSpPr>
        <p:spPr>
          <a:xfrm>
            <a:off x="6727954" y="0"/>
            <a:ext cx="2505814" cy="369332"/>
          </a:xfrm>
          <a:prstGeom prst="rect">
            <a:avLst/>
          </a:prstGeom>
          <a:noFill/>
        </p:spPr>
        <p:txBody>
          <a:bodyPr wrap="none" rtlCol="0">
            <a:spAutoFit/>
          </a:bodyPr>
          <a:lstStyle/>
          <a:p>
            <a:r>
              <a:rPr lang="en-US" u="sng" dirty="0" smtClean="0">
                <a:solidFill>
                  <a:srgbClr val="36647E"/>
                </a:solidFill>
                <a:latin typeface="Arial" panose="020B0604020202020204" pitchFamily="34" charset="0"/>
                <a:cs typeface="Arial" panose="020B0604020202020204" pitchFamily="34" charset="0"/>
                <a:hlinkClick r:id="rId5" action="ppaction://hlinksldjump"/>
              </a:rPr>
              <a:t>Return to Game Board</a:t>
            </a:r>
            <a:endParaRPr lang="en-US" u="sng" dirty="0">
              <a:solidFill>
                <a:srgbClr val="36647E"/>
              </a:solidFill>
              <a:latin typeface="Arial" panose="020B0604020202020204" pitchFamily="34" charset="0"/>
              <a:cs typeface="Arial" panose="020B0604020202020204" pitchFamily="34" charset="0"/>
            </a:endParaRPr>
          </a:p>
        </p:txBody>
      </p:sp>
      <p:sp>
        <p:nvSpPr>
          <p:cNvPr id="10"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Tree>
    <p:custDataLst>
      <p:tags r:id="rId1"/>
    </p:custDataLst>
    <p:extLst>
      <p:ext uri="{BB962C8B-B14F-4D97-AF65-F5344CB8AC3E}">
        <p14:creationId xmlns:p14="http://schemas.microsoft.com/office/powerpoint/2010/main" val="35001094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2" name="Content Placeholder 1"/>
          <p:cNvSpPr>
            <a:spLocks noGrp="1"/>
          </p:cNvSpPr>
          <p:nvPr>
            <p:ph idx="4294967295"/>
          </p:nvPr>
        </p:nvSpPr>
        <p:spPr>
          <a:xfrm>
            <a:off x="457200" y="1600201"/>
            <a:ext cx="8686800" cy="4191000"/>
          </a:xfrm>
          <a:prstGeom prst="rect">
            <a:avLst/>
          </a:prstGeom>
        </p:spPr>
        <p:txBody>
          <a:bodyPr>
            <a:normAutofit fontScale="92500" lnSpcReduction="20000"/>
          </a:bodyPr>
          <a:lstStyle/>
          <a:p>
            <a:pPr>
              <a:spcBef>
                <a:spcPct val="0"/>
              </a:spcBef>
              <a:buFont typeface="Times New Roman" pitchFamily="18" charset="0"/>
              <a:buAutoNum type="arabicPeriod"/>
              <a:defRPr/>
            </a:pPr>
            <a:r>
              <a:rPr lang="en-US" altLang="en-US" dirty="0">
                <a:solidFill>
                  <a:schemeClr val="tx1">
                    <a:lumMod val="65000"/>
                    <a:lumOff val="35000"/>
                  </a:schemeClr>
                </a:solidFill>
                <a:latin typeface="Arial" charset="0"/>
                <a:cs typeface="Arial" charset="0"/>
              </a:rPr>
              <a:t>Divide into teams of 4-6 </a:t>
            </a:r>
            <a:r>
              <a:rPr lang="en-US" altLang="en-US" dirty="0" smtClean="0">
                <a:solidFill>
                  <a:schemeClr val="tx1">
                    <a:lumMod val="65000"/>
                    <a:lumOff val="35000"/>
                  </a:schemeClr>
                </a:solidFill>
                <a:latin typeface="Arial" charset="0"/>
                <a:cs typeface="Arial" charset="0"/>
              </a:rPr>
              <a:t>participants. </a:t>
            </a:r>
            <a:br>
              <a:rPr lang="en-US" altLang="en-US" dirty="0" smtClean="0">
                <a:solidFill>
                  <a:schemeClr val="tx1">
                    <a:lumMod val="65000"/>
                    <a:lumOff val="35000"/>
                  </a:schemeClr>
                </a:solidFill>
                <a:latin typeface="Arial" charset="0"/>
                <a:cs typeface="Arial" charset="0"/>
              </a:rPr>
            </a:br>
            <a:r>
              <a:rPr lang="en-US" altLang="en-US" dirty="0" smtClean="0">
                <a:solidFill>
                  <a:schemeClr val="tx1">
                    <a:lumMod val="65000"/>
                    <a:lumOff val="35000"/>
                  </a:schemeClr>
                </a:solidFill>
                <a:latin typeface="Arial" charset="0"/>
                <a:cs typeface="Arial" charset="0"/>
              </a:rPr>
              <a:t>Identify </a:t>
            </a:r>
            <a:r>
              <a:rPr lang="en-US" altLang="en-US" dirty="0">
                <a:solidFill>
                  <a:schemeClr val="tx1">
                    <a:lumMod val="65000"/>
                    <a:lumOff val="35000"/>
                  </a:schemeClr>
                </a:solidFill>
                <a:latin typeface="Arial" charset="0"/>
                <a:cs typeface="Arial" charset="0"/>
              </a:rPr>
              <a:t>a team name.</a:t>
            </a:r>
          </a:p>
          <a:p>
            <a:pPr>
              <a:spcBef>
                <a:spcPct val="0"/>
              </a:spcBef>
              <a:buFont typeface="Times New Roman" pitchFamily="18" charset="0"/>
              <a:buAutoNum type="arabicPeriod"/>
              <a:defRPr/>
            </a:pPr>
            <a:endParaRPr lang="en-US" altLang="en-US" dirty="0">
              <a:solidFill>
                <a:schemeClr val="tx1">
                  <a:lumMod val="65000"/>
                  <a:lumOff val="35000"/>
                </a:schemeClr>
              </a:solidFill>
              <a:latin typeface="Arial" charset="0"/>
              <a:cs typeface="Arial" charset="0"/>
            </a:endParaRPr>
          </a:p>
          <a:p>
            <a:pPr>
              <a:spcBef>
                <a:spcPct val="0"/>
              </a:spcBef>
              <a:buFont typeface="Times New Roman" pitchFamily="18" charset="0"/>
              <a:buAutoNum type="arabicPeriod"/>
              <a:defRPr/>
            </a:pPr>
            <a:r>
              <a:rPr lang="en-US" altLang="en-US" dirty="0">
                <a:solidFill>
                  <a:schemeClr val="tx1">
                    <a:lumMod val="65000"/>
                    <a:lumOff val="35000"/>
                  </a:schemeClr>
                </a:solidFill>
                <a:latin typeface="Arial" charset="0"/>
                <a:cs typeface="Arial" charset="0"/>
              </a:rPr>
              <a:t>Each team takes turns </a:t>
            </a:r>
            <a:r>
              <a:rPr lang="en-US" altLang="en-US" dirty="0" smtClean="0">
                <a:solidFill>
                  <a:schemeClr val="tx1">
                    <a:lumMod val="65000"/>
                    <a:lumOff val="35000"/>
                  </a:schemeClr>
                </a:solidFill>
                <a:latin typeface="Arial" charset="0"/>
                <a:cs typeface="Arial" charset="0"/>
              </a:rPr>
              <a:t>choosing </a:t>
            </a:r>
            <a:r>
              <a:rPr lang="en-US" altLang="en-US" dirty="0">
                <a:solidFill>
                  <a:schemeClr val="tx1">
                    <a:lumMod val="65000"/>
                    <a:lumOff val="35000"/>
                  </a:schemeClr>
                </a:solidFill>
                <a:latin typeface="Arial" charset="0"/>
                <a:cs typeface="Arial" charset="0"/>
              </a:rPr>
              <a:t>a </a:t>
            </a:r>
            <a:r>
              <a:rPr lang="en-US" altLang="en-US" dirty="0" smtClean="0">
                <a:solidFill>
                  <a:schemeClr val="tx1">
                    <a:lumMod val="65000"/>
                    <a:lumOff val="35000"/>
                  </a:schemeClr>
                </a:solidFill>
                <a:latin typeface="Arial" charset="0"/>
                <a:cs typeface="Arial" charset="0"/>
              </a:rPr>
              <a:t/>
            </a:r>
            <a:br>
              <a:rPr lang="en-US" altLang="en-US" dirty="0" smtClean="0">
                <a:solidFill>
                  <a:schemeClr val="tx1">
                    <a:lumMod val="65000"/>
                    <a:lumOff val="35000"/>
                  </a:schemeClr>
                </a:solidFill>
                <a:latin typeface="Arial" charset="0"/>
                <a:cs typeface="Arial" charset="0"/>
              </a:rPr>
            </a:br>
            <a:r>
              <a:rPr lang="en-US" altLang="en-US" dirty="0" smtClean="0">
                <a:solidFill>
                  <a:schemeClr val="tx1">
                    <a:lumMod val="65000"/>
                    <a:lumOff val="35000"/>
                  </a:schemeClr>
                </a:solidFill>
                <a:latin typeface="Arial" charset="0"/>
                <a:cs typeface="Arial" charset="0"/>
              </a:rPr>
              <a:t>category </a:t>
            </a:r>
            <a:r>
              <a:rPr lang="en-US" altLang="en-US" dirty="0">
                <a:solidFill>
                  <a:schemeClr val="tx1">
                    <a:lumMod val="65000"/>
                    <a:lumOff val="35000"/>
                  </a:schemeClr>
                </a:solidFill>
                <a:latin typeface="Arial" charset="0"/>
                <a:cs typeface="Arial" charset="0"/>
              </a:rPr>
              <a:t>and </a:t>
            </a:r>
            <a:r>
              <a:rPr lang="en-US" altLang="en-US" dirty="0" smtClean="0">
                <a:solidFill>
                  <a:schemeClr val="tx1">
                    <a:lumMod val="65000"/>
                    <a:lumOff val="35000"/>
                  </a:schemeClr>
                </a:solidFill>
                <a:latin typeface="Arial" charset="0"/>
                <a:cs typeface="Arial" charset="0"/>
              </a:rPr>
              <a:t>point </a:t>
            </a:r>
            <a:r>
              <a:rPr lang="en-US" altLang="en-US" dirty="0">
                <a:solidFill>
                  <a:schemeClr val="tx1">
                    <a:lumMod val="65000"/>
                    <a:lumOff val="35000"/>
                  </a:schemeClr>
                </a:solidFill>
                <a:latin typeface="Arial" charset="0"/>
                <a:cs typeface="Arial" charset="0"/>
              </a:rPr>
              <a:t>value. </a:t>
            </a:r>
            <a:br>
              <a:rPr lang="en-US" altLang="en-US" dirty="0">
                <a:solidFill>
                  <a:schemeClr val="tx1">
                    <a:lumMod val="65000"/>
                    <a:lumOff val="35000"/>
                  </a:schemeClr>
                </a:solidFill>
                <a:latin typeface="Arial" charset="0"/>
                <a:cs typeface="Arial" charset="0"/>
              </a:rPr>
            </a:br>
            <a:r>
              <a:rPr lang="en-US" altLang="en-US" dirty="0">
                <a:solidFill>
                  <a:schemeClr val="tx1">
                    <a:lumMod val="65000"/>
                    <a:lumOff val="35000"/>
                  </a:schemeClr>
                </a:solidFill>
                <a:latin typeface="Arial" charset="0"/>
                <a:cs typeface="Arial" charset="0"/>
              </a:rPr>
              <a:t> </a:t>
            </a:r>
          </a:p>
          <a:p>
            <a:pPr>
              <a:spcBef>
                <a:spcPct val="0"/>
              </a:spcBef>
              <a:buFont typeface="Times New Roman" pitchFamily="18" charset="0"/>
              <a:buAutoNum type="arabicPeriod"/>
              <a:defRPr/>
            </a:pPr>
            <a:r>
              <a:rPr lang="en-US" altLang="en-US" dirty="0">
                <a:solidFill>
                  <a:schemeClr val="tx1">
                    <a:lumMod val="65000"/>
                    <a:lumOff val="35000"/>
                  </a:schemeClr>
                </a:solidFill>
                <a:latin typeface="Arial" charset="0"/>
                <a:cs typeface="Arial" charset="0"/>
              </a:rPr>
              <a:t>After the statement is read, </a:t>
            </a:r>
            <a:r>
              <a:rPr lang="en-US" altLang="en-US" dirty="0" smtClean="0">
                <a:solidFill>
                  <a:schemeClr val="tx1">
                    <a:lumMod val="65000"/>
                    <a:lumOff val="35000"/>
                  </a:schemeClr>
                </a:solidFill>
                <a:latin typeface="Arial" charset="0"/>
                <a:cs typeface="Arial" charset="0"/>
              </a:rPr>
              <a:t>each </a:t>
            </a:r>
            <a:r>
              <a:rPr lang="en-US" altLang="en-US" dirty="0">
                <a:solidFill>
                  <a:schemeClr val="tx1">
                    <a:lumMod val="65000"/>
                    <a:lumOff val="35000"/>
                  </a:schemeClr>
                </a:solidFill>
                <a:latin typeface="Arial" charset="0"/>
                <a:cs typeface="Arial" charset="0"/>
              </a:rPr>
              <a:t>team will </a:t>
            </a:r>
            <a:r>
              <a:rPr lang="en-US" altLang="en-US" dirty="0" smtClean="0">
                <a:solidFill>
                  <a:schemeClr val="tx1">
                    <a:lumMod val="65000"/>
                    <a:lumOff val="35000"/>
                  </a:schemeClr>
                </a:solidFill>
                <a:latin typeface="Arial" charset="0"/>
                <a:cs typeface="Arial" charset="0"/>
              </a:rPr>
              <a:t>  write </a:t>
            </a:r>
            <a:r>
              <a:rPr lang="en-US" altLang="en-US" dirty="0">
                <a:solidFill>
                  <a:schemeClr val="tx1">
                    <a:lumMod val="65000"/>
                    <a:lumOff val="35000"/>
                  </a:schemeClr>
                </a:solidFill>
                <a:latin typeface="Arial" charset="0"/>
                <a:cs typeface="Arial" charset="0"/>
              </a:rPr>
              <a:t>an answer </a:t>
            </a:r>
            <a:r>
              <a:rPr lang="en-US" altLang="en-US" dirty="0" smtClean="0">
                <a:solidFill>
                  <a:schemeClr val="tx1">
                    <a:lumMod val="65000"/>
                    <a:lumOff val="35000"/>
                  </a:schemeClr>
                </a:solidFill>
                <a:latin typeface="Arial" charset="0"/>
                <a:cs typeface="Arial" charset="0"/>
              </a:rPr>
              <a:t>on their </a:t>
            </a:r>
            <a:r>
              <a:rPr lang="en-US" altLang="en-US" dirty="0">
                <a:solidFill>
                  <a:schemeClr val="tx1">
                    <a:lumMod val="65000"/>
                    <a:lumOff val="35000"/>
                  </a:schemeClr>
                </a:solidFill>
                <a:latin typeface="Arial" charset="0"/>
                <a:cs typeface="Arial" charset="0"/>
              </a:rPr>
              <a:t>answer sheet.</a:t>
            </a:r>
            <a:br>
              <a:rPr lang="en-US" altLang="en-US" dirty="0">
                <a:solidFill>
                  <a:schemeClr val="tx1">
                    <a:lumMod val="65000"/>
                    <a:lumOff val="35000"/>
                  </a:schemeClr>
                </a:solidFill>
                <a:latin typeface="Arial" charset="0"/>
                <a:cs typeface="Arial" charset="0"/>
              </a:rPr>
            </a:br>
            <a:endParaRPr lang="en-US" altLang="en-US" dirty="0">
              <a:solidFill>
                <a:schemeClr val="tx1">
                  <a:lumMod val="65000"/>
                  <a:lumOff val="35000"/>
                </a:schemeClr>
              </a:solidFill>
              <a:latin typeface="Arial" charset="0"/>
              <a:cs typeface="Arial" charset="0"/>
            </a:endParaRPr>
          </a:p>
          <a:p>
            <a:pPr>
              <a:spcBef>
                <a:spcPct val="0"/>
              </a:spcBef>
              <a:buFont typeface="Times New Roman" pitchFamily="18" charset="0"/>
              <a:buAutoNum type="arabicPeriod"/>
              <a:defRPr/>
            </a:pPr>
            <a:r>
              <a:rPr lang="en-US" altLang="en-US" dirty="0">
                <a:solidFill>
                  <a:schemeClr val="tx1">
                    <a:lumMod val="65000"/>
                    <a:lumOff val="35000"/>
                  </a:schemeClr>
                </a:solidFill>
                <a:latin typeface="Arial" charset="0"/>
                <a:cs typeface="Arial" charset="0"/>
              </a:rPr>
              <a:t>Points will </a:t>
            </a:r>
            <a:r>
              <a:rPr lang="en-US" altLang="en-US" dirty="0" smtClean="0">
                <a:solidFill>
                  <a:schemeClr val="tx1">
                    <a:lumMod val="65000"/>
                    <a:lumOff val="35000"/>
                  </a:schemeClr>
                </a:solidFill>
                <a:latin typeface="Arial" charset="0"/>
                <a:cs typeface="Arial" charset="0"/>
              </a:rPr>
              <a:t>be </a:t>
            </a:r>
            <a:r>
              <a:rPr lang="en-US" altLang="en-US" dirty="0">
                <a:solidFill>
                  <a:schemeClr val="tx1">
                    <a:lumMod val="65000"/>
                    <a:lumOff val="35000"/>
                  </a:schemeClr>
                </a:solidFill>
                <a:latin typeface="Arial" charset="0"/>
                <a:cs typeface="Arial" charset="0"/>
              </a:rPr>
              <a:t>awarded for correct answers only. </a:t>
            </a:r>
          </a:p>
          <a:p>
            <a:endParaRPr lang="en-US" dirty="0">
              <a:solidFill>
                <a:schemeClr val="tx1">
                  <a:lumMod val="65000"/>
                  <a:lumOff val="35000"/>
                </a:schemeClr>
              </a:solidFill>
            </a:endParaRPr>
          </a:p>
        </p:txBody>
      </p:sp>
      <p:sp>
        <p:nvSpPr>
          <p:cNvPr id="3" name="Title 2"/>
          <p:cNvSpPr>
            <a:spLocks noGrp="1"/>
          </p:cNvSpPr>
          <p:nvPr>
            <p:ph type="title" idx="4294967295"/>
          </p:nvPr>
        </p:nvSpPr>
        <p:spPr>
          <a:xfrm>
            <a:off x="457200" y="274638"/>
            <a:ext cx="8229600" cy="1143000"/>
          </a:xfrm>
          <a:prstGeom prst="rect">
            <a:avLst/>
          </a:prstGeom>
        </p:spPr>
        <p:txBody>
          <a:bodyPr/>
          <a:lstStyle/>
          <a:p>
            <a:r>
              <a:rPr lang="en-US" dirty="0" smtClean="0">
                <a:solidFill>
                  <a:schemeClr val="accent1">
                    <a:lumMod val="75000"/>
                  </a:schemeClr>
                </a:solidFill>
                <a:latin typeface="Arial" panose="020B0604020202020204" pitchFamily="34" charset="0"/>
                <a:cs typeface="Arial" panose="020B0604020202020204" pitchFamily="34" charset="0"/>
              </a:rPr>
              <a:t>Game Rules</a:t>
            </a:r>
            <a:endParaRPr lang="en-US" dirty="0">
              <a:solidFill>
                <a:schemeClr val="accent1">
                  <a:lumMod val="75000"/>
                </a:schemeClr>
              </a:solidFill>
              <a:latin typeface="Arial" panose="020B0604020202020204" pitchFamily="34" charset="0"/>
              <a:cs typeface="Arial" panose="020B0604020202020204" pitchFamily="34" charset="0"/>
            </a:endParaRPr>
          </a:p>
        </p:txBody>
      </p:sp>
      <p:sp>
        <p:nvSpPr>
          <p:cNvPr id="4"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 </a:t>
            </a:r>
            <a:endParaRPr lang="en-US" dirty="0"/>
          </a:p>
        </p:txBody>
      </p:sp>
      <p:sp>
        <p:nvSpPr>
          <p:cNvPr id="6" name="TextBox 5"/>
          <p:cNvSpPr txBox="1"/>
          <p:nvPr/>
        </p:nvSpPr>
        <p:spPr>
          <a:xfrm>
            <a:off x="182880" y="5760720"/>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2980388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2" name="Title 2"/>
          <p:cNvSpPr txBox="1">
            <a:spLocks/>
          </p:cNvSpPr>
          <p:nvPr/>
        </p:nvSpPr>
        <p:spPr>
          <a:xfrm>
            <a:off x="304800" y="609600"/>
            <a:ext cx="8839200" cy="5410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chemeClr val="accent1">
                    <a:lumMod val="75000"/>
                  </a:schemeClr>
                </a:solidFill>
                <a:latin typeface="Arial"/>
                <a:cs typeface="Arial"/>
              </a:rPr>
              <a:t>Create a hashtag that completes    this statement:</a:t>
            </a:r>
          </a:p>
          <a:p>
            <a:pPr algn="l"/>
            <a:endParaRPr lang="en-US" dirty="0" smtClean="0">
              <a:solidFill>
                <a:srgbClr val="00B0F0"/>
              </a:solidFill>
              <a:latin typeface="Arial"/>
              <a:cs typeface="Arial"/>
            </a:endParaRPr>
          </a:p>
          <a:p>
            <a:r>
              <a:rPr lang="en-US" dirty="0" smtClean="0">
                <a:solidFill>
                  <a:srgbClr val="00B0F0"/>
                </a:solidFill>
                <a:latin typeface="Arial"/>
                <a:cs typeface="Arial"/>
              </a:rPr>
              <a:t>A potential outcome from </a:t>
            </a:r>
          </a:p>
          <a:p>
            <a:r>
              <a:rPr lang="en-US" dirty="0" smtClean="0">
                <a:solidFill>
                  <a:srgbClr val="00B0F0"/>
                </a:solidFill>
                <a:latin typeface="Arial"/>
                <a:cs typeface="Arial"/>
              </a:rPr>
              <a:t>sharing or taking </a:t>
            </a:r>
          </a:p>
          <a:p>
            <a:r>
              <a:rPr lang="en-US" dirty="0" smtClean="0">
                <a:solidFill>
                  <a:srgbClr val="00B0F0"/>
                </a:solidFill>
                <a:latin typeface="Arial"/>
                <a:cs typeface="Arial"/>
              </a:rPr>
              <a:t>someone else’s medication: </a:t>
            </a:r>
            <a:r>
              <a:rPr lang="en-US" b="1" dirty="0" smtClean="0">
                <a:solidFill>
                  <a:srgbClr val="00B0F0"/>
                </a:solidFill>
                <a:latin typeface="Arial"/>
                <a:cs typeface="Arial"/>
              </a:rPr>
              <a:t>#___________</a:t>
            </a:r>
            <a:r>
              <a:rPr lang="en-US" dirty="0" smtClean="0">
                <a:solidFill>
                  <a:srgbClr val="00B0F0"/>
                </a:solidFill>
                <a:latin typeface="Arial"/>
                <a:cs typeface="Arial"/>
              </a:rPr>
              <a:t>.</a:t>
            </a:r>
            <a:endParaRPr lang="en-US" dirty="0">
              <a:solidFill>
                <a:srgbClr val="36647E"/>
              </a:solidFill>
              <a:latin typeface="Arial"/>
              <a:cs typeface="Arial"/>
            </a:endParaRPr>
          </a:p>
        </p:txBody>
      </p:sp>
      <p:sp>
        <p:nvSpPr>
          <p:cNvPr id="4"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Tree>
    <p:custDataLst>
      <p:tags r:id="rId1"/>
    </p:custDataLst>
    <p:extLst>
      <p:ext uri="{BB962C8B-B14F-4D97-AF65-F5344CB8AC3E}">
        <p14:creationId xmlns:p14="http://schemas.microsoft.com/office/powerpoint/2010/main" val="10935143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2" name="Content Placeholder 3"/>
          <p:cNvSpPr txBox="1">
            <a:spLocks/>
          </p:cNvSpPr>
          <p:nvPr/>
        </p:nvSpPr>
        <p:spPr>
          <a:xfrm>
            <a:off x="684700" y="2139487"/>
            <a:ext cx="74388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800" b="1" dirty="0" smtClean="0">
                <a:solidFill>
                  <a:srgbClr val="36647E"/>
                </a:solidFill>
                <a:latin typeface="Arial" panose="020B0604020202020204" pitchFamily="34" charset="0"/>
                <a:cs typeface="Arial" panose="020B0604020202020204" pitchFamily="34" charset="0"/>
              </a:rPr>
              <a:t>#goodbyescholarship</a:t>
            </a:r>
            <a:endParaRPr lang="en-US" sz="4800" b="1" dirty="0">
              <a:solidFill>
                <a:srgbClr val="36647E"/>
              </a:solidFill>
              <a:latin typeface="Arial" panose="020B0604020202020204" pitchFamily="34" charset="0"/>
              <a:cs typeface="Arial" panose="020B0604020202020204" pitchFamily="34" charset="0"/>
            </a:endParaRPr>
          </a:p>
        </p:txBody>
      </p:sp>
      <p:sp>
        <p:nvSpPr>
          <p:cNvPr id="3" name="Content Placeholder 3"/>
          <p:cNvSpPr txBox="1">
            <a:spLocks/>
          </p:cNvSpPr>
          <p:nvPr/>
        </p:nvSpPr>
        <p:spPr>
          <a:xfrm>
            <a:off x="684700" y="2901487"/>
            <a:ext cx="80772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6200" b="1" dirty="0" smtClean="0">
                <a:solidFill>
                  <a:srgbClr val="00B0F0"/>
                </a:solidFill>
                <a:latin typeface="Arial" panose="020B0604020202020204" pitchFamily="34" charset="0"/>
                <a:cs typeface="Arial" panose="020B0604020202020204" pitchFamily="34" charset="0"/>
              </a:rPr>
              <a:t>#hellofelonyoffense</a:t>
            </a:r>
            <a:endParaRPr lang="en-US" sz="6200" b="1" dirty="0">
              <a:solidFill>
                <a:srgbClr val="00B0F0"/>
              </a:solidFill>
              <a:latin typeface="Arial" panose="020B0604020202020204" pitchFamily="34" charset="0"/>
              <a:cs typeface="Arial" panose="020B0604020202020204" pitchFamily="34" charset="0"/>
            </a:endParaRPr>
          </a:p>
        </p:txBody>
      </p:sp>
      <p:sp>
        <p:nvSpPr>
          <p:cNvPr id="6" name="Content Placeholder 3"/>
          <p:cNvSpPr txBox="1">
            <a:spLocks/>
          </p:cNvSpPr>
          <p:nvPr/>
        </p:nvSpPr>
        <p:spPr>
          <a:xfrm>
            <a:off x="2057400" y="1301287"/>
            <a:ext cx="67056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5600" b="1" dirty="0" smtClean="0">
                <a:solidFill>
                  <a:schemeClr val="tx1">
                    <a:lumMod val="65000"/>
                    <a:lumOff val="35000"/>
                  </a:schemeClr>
                </a:solidFill>
                <a:latin typeface="Arial" panose="020B0604020202020204" pitchFamily="34" charset="0"/>
                <a:cs typeface="Arial" panose="020B0604020202020204" pitchFamily="34" charset="0"/>
              </a:rPr>
              <a:t>#deucesinternship</a:t>
            </a:r>
            <a:endParaRPr lang="en-US" sz="56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Content Placeholder 3"/>
          <p:cNvSpPr txBox="1">
            <a:spLocks/>
          </p:cNvSpPr>
          <p:nvPr/>
        </p:nvSpPr>
        <p:spPr>
          <a:xfrm>
            <a:off x="2506980" y="3810000"/>
            <a:ext cx="580644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800" b="1" dirty="0" smtClean="0">
                <a:solidFill>
                  <a:srgbClr val="92D050"/>
                </a:solidFill>
                <a:latin typeface="Arial" panose="020B0604020202020204" pitchFamily="34" charset="0"/>
                <a:cs typeface="Arial" panose="020B0604020202020204" pitchFamily="34" charset="0"/>
              </a:rPr>
              <a:t>#laterrelationships</a:t>
            </a:r>
            <a:endParaRPr lang="en-US" sz="4800" b="1" dirty="0">
              <a:solidFill>
                <a:srgbClr val="92D050"/>
              </a:solidFill>
              <a:latin typeface="Arial" panose="020B0604020202020204" pitchFamily="34" charset="0"/>
              <a:cs typeface="Arial" panose="020B0604020202020204" pitchFamily="34" charset="0"/>
            </a:endParaRPr>
          </a:p>
        </p:txBody>
      </p:sp>
      <p:sp>
        <p:nvSpPr>
          <p:cNvPr id="9" name="TextBox 8"/>
          <p:cNvSpPr txBox="1"/>
          <p:nvPr/>
        </p:nvSpPr>
        <p:spPr>
          <a:xfrm>
            <a:off x="6727954" y="0"/>
            <a:ext cx="2505814" cy="369332"/>
          </a:xfrm>
          <a:prstGeom prst="rect">
            <a:avLst/>
          </a:prstGeom>
          <a:noFill/>
        </p:spPr>
        <p:txBody>
          <a:bodyPr wrap="none" rtlCol="0">
            <a:spAutoFit/>
          </a:bodyPr>
          <a:lstStyle/>
          <a:p>
            <a:r>
              <a:rPr lang="en-US" u="sng" dirty="0" smtClean="0">
                <a:solidFill>
                  <a:srgbClr val="36647E"/>
                </a:solidFill>
                <a:latin typeface="Arial" panose="020B0604020202020204" pitchFamily="34" charset="0"/>
                <a:cs typeface="Arial" panose="020B0604020202020204" pitchFamily="34" charset="0"/>
                <a:hlinkClick r:id="rId5" action="ppaction://hlinksldjump"/>
              </a:rPr>
              <a:t>Return to Game Board</a:t>
            </a:r>
            <a:endParaRPr lang="en-US" u="sng" dirty="0">
              <a:solidFill>
                <a:srgbClr val="36647E"/>
              </a:solidFill>
              <a:latin typeface="Arial" panose="020B0604020202020204" pitchFamily="34" charset="0"/>
              <a:cs typeface="Arial" panose="020B0604020202020204" pitchFamily="34" charset="0"/>
            </a:endParaRPr>
          </a:p>
        </p:txBody>
      </p:sp>
      <p:sp>
        <p:nvSpPr>
          <p:cNvPr id="10"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Tree>
    <p:custDataLst>
      <p:tags r:id="rId1"/>
    </p:custDataLst>
    <p:extLst>
      <p:ext uri="{BB962C8B-B14F-4D97-AF65-F5344CB8AC3E}">
        <p14:creationId xmlns:p14="http://schemas.microsoft.com/office/powerpoint/2010/main" val="37355639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2" name="Title 2"/>
          <p:cNvSpPr txBox="1">
            <a:spLocks/>
          </p:cNvSpPr>
          <p:nvPr/>
        </p:nvSpPr>
        <p:spPr>
          <a:xfrm>
            <a:off x="838200" y="1676400"/>
            <a:ext cx="7315200" cy="3581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rgbClr val="92D050"/>
                </a:solidFill>
                <a:latin typeface="Arial"/>
                <a:cs typeface="Arial"/>
              </a:rPr>
              <a:t>The percent </a:t>
            </a:r>
            <a:r>
              <a:rPr lang="en-US" sz="4800" dirty="0" smtClean="0">
                <a:solidFill>
                  <a:schemeClr val="accent1">
                    <a:lumMod val="75000"/>
                  </a:schemeClr>
                </a:solidFill>
                <a:latin typeface="Arial"/>
                <a:cs typeface="Arial"/>
              </a:rPr>
              <a:t>of college students that have </a:t>
            </a:r>
            <a:r>
              <a:rPr lang="en-US" sz="4800" i="1" dirty="0" smtClean="0">
                <a:solidFill>
                  <a:schemeClr val="accent1">
                    <a:lumMod val="75000"/>
                  </a:schemeClr>
                </a:solidFill>
                <a:latin typeface="Arial"/>
                <a:cs typeface="Arial"/>
              </a:rPr>
              <a:t>never</a:t>
            </a:r>
            <a:r>
              <a:rPr lang="en-US" sz="4800" dirty="0" smtClean="0">
                <a:solidFill>
                  <a:schemeClr val="accent1">
                    <a:lumMod val="75000"/>
                  </a:schemeClr>
                </a:solidFill>
                <a:latin typeface="Arial"/>
                <a:cs typeface="Arial"/>
              </a:rPr>
              <a:t> misused medication </a:t>
            </a:r>
          </a:p>
          <a:p>
            <a:r>
              <a:rPr lang="en-US" sz="4800" dirty="0" smtClean="0">
                <a:solidFill>
                  <a:schemeClr val="accent1">
                    <a:lumMod val="75000"/>
                  </a:schemeClr>
                </a:solidFill>
                <a:latin typeface="Arial"/>
                <a:cs typeface="Arial"/>
              </a:rPr>
              <a:t>in their lifetime</a:t>
            </a:r>
          </a:p>
        </p:txBody>
      </p:sp>
      <p:sp>
        <p:nvSpPr>
          <p:cNvPr id="4"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
        <p:nvSpPr>
          <p:cNvPr id="5" name="TextBox 4"/>
          <p:cNvSpPr txBox="1"/>
          <p:nvPr/>
        </p:nvSpPr>
        <p:spPr>
          <a:xfrm rot="749573">
            <a:off x="6388734" y="3472730"/>
            <a:ext cx="1371600" cy="2400657"/>
          </a:xfrm>
          <a:prstGeom prst="rect">
            <a:avLst/>
          </a:prstGeom>
          <a:noFill/>
        </p:spPr>
        <p:txBody>
          <a:bodyPr wrap="square" rtlCol="0">
            <a:spAutoFit/>
          </a:bodyPr>
          <a:lstStyle/>
          <a:p>
            <a:r>
              <a:rPr lang="en-US" sz="15000" dirty="0" smtClean="0">
                <a:solidFill>
                  <a:srgbClr val="92D050"/>
                </a:solidFill>
                <a:latin typeface="Arial"/>
                <a:cs typeface="Arial"/>
              </a:rPr>
              <a:t>?</a:t>
            </a:r>
            <a:endParaRPr lang="en-US" sz="15000" dirty="0"/>
          </a:p>
        </p:txBody>
      </p:sp>
    </p:spTree>
    <p:custDataLst>
      <p:tags r:id="rId1"/>
    </p:custDataLst>
    <p:extLst>
      <p:ext uri="{BB962C8B-B14F-4D97-AF65-F5344CB8AC3E}">
        <p14:creationId xmlns:p14="http://schemas.microsoft.com/office/powerpoint/2010/main" val="40220628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srcRect l="3908" r="13895"/>
          <a:stretch/>
        </p:blipFill>
        <p:spPr>
          <a:xfrm>
            <a:off x="0" y="1470944"/>
            <a:ext cx="9144000" cy="34924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16" name="TextBox 15"/>
          <p:cNvSpPr txBox="1"/>
          <p:nvPr/>
        </p:nvSpPr>
        <p:spPr>
          <a:xfrm>
            <a:off x="6727954" y="0"/>
            <a:ext cx="2505814" cy="369332"/>
          </a:xfrm>
          <a:prstGeom prst="rect">
            <a:avLst/>
          </a:prstGeom>
          <a:noFill/>
        </p:spPr>
        <p:txBody>
          <a:bodyPr wrap="none" rtlCol="0">
            <a:spAutoFit/>
          </a:bodyPr>
          <a:lstStyle/>
          <a:p>
            <a:r>
              <a:rPr lang="en-US" u="sng" dirty="0" smtClean="0">
                <a:solidFill>
                  <a:srgbClr val="36647E"/>
                </a:solidFill>
                <a:latin typeface="Arial" panose="020B0604020202020204" pitchFamily="34" charset="0"/>
                <a:cs typeface="Arial" panose="020B0604020202020204" pitchFamily="34" charset="0"/>
                <a:hlinkClick r:id="rId6" action="ppaction://hlinksldjump"/>
              </a:rPr>
              <a:t>Return to Game Board</a:t>
            </a:r>
            <a:endParaRPr lang="en-US" u="sng" dirty="0">
              <a:solidFill>
                <a:srgbClr val="36647E"/>
              </a:solidFill>
              <a:latin typeface="Arial" panose="020B0604020202020204" pitchFamily="34" charset="0"/>
              <a:cs typeface="Arial" panose="020B0604020202020204" pitchFamily="34" charset="0"/>
            </a:endParaRPr>
          </a:p>
        </p:txBody>
      </p:sp>
      <p:sp>
        <p:nvSpPr>
          <p:cNvPr id="2" name="TextBox 1"/>
          <p:cNvSpPr txBox="1"/>
          <p:nvPr/>
        </p:nvSpPr>
        <p:spPr>
          <a:xfrm>
            <a:off x="762000" y="1536760"/>
            <a:ext cx="3429000" cy="3170099"/>
          </a:xfrm>
          <a:prstGeom prst="rect">
            <a:avLst/>
          </a:prstGeom>
          <a:noFill/>
        </p:spPr>
        <p:txBody>
          <a:bodyPr wrap="square" rtlCol="0">
            <a:spAutoFit/>
          </a:bodyPr>
          <a:lstStyle/>
          <a:p>
            <a:r>
              <a:rPr lang="en-US" sz="20000" dirty="0">
                <a:solidFill>
                  <a:srgbClr val="92D050"/>
                </a:solidFill>
                <a:latin typeface="Arial" panose="020B0604020202020204" pitchFamily="34" charset="0"/>
                <a:cs typeface="Arial" panose="020B0604020202020204" pitchFamily="34" charset="0"/>
              </a:rPr>
              <a:t>7</a:t>
            </a:r>
            <a:r>
              <a:rPr lang="en-US" sz="20000" dirty="0" smtClean="0">
                <a:solidFill>
                  <a:srgbClr val="92D050"/>
                </a:solidFill>
                <a:latin typeface="Arial" panose="020B0604020202020204" pitchFamily="34" charset="0"/>
                <a:cs typeface="Arial" panose="020B0604020202020204" pitchFamily="34" charset="0"/>
              </a:rPr>
              <a:t>5</a:t>
            </a:r>
            <a:endParaRPr lang="en-US" sz="20000" baseline="30000" dirty="0">
              <a:solidFill>
                <a:srgbClr val="92D050"/>
              </a:solidFill>
              <a:latin typeface="Arial" panose="020B0604020202020204" pitchFamily="34" charset="0"/>
              <a:cs typeface="Arial" panose="020B0604020202020204" pitchFamily="34" charset="0"/>
            </a:endParaRPr>
          </a:p>
        </p:txBody>
      </p:sp>
      <p:sp>
        <p:nvSpPr>
          <p:cNvPr id="20" name="Title 2"/>
          <p:cNvSpPr txBox="1">
            <a:spLocks/>
          </p:cNvSpPr>
          <p:nvPr/>
        </p:nvSpPr>
        <p:spPr>
          <a:xfrm>
            <a:off x="3886200" y="2209800"/>
            <a:ext cx="5029188" cy="2057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solidFill>
                  <a:srgbClr val="36647E"/>
                </a:solidFill>
                <a:latin typeface="Arial"/>
                <a:cs typeface="Arial"/>
              </a:rPr>
              <a:t>3</a:t>
            </a:r>
            <a:r>
              <a:rPr lang="en-US" sz="4000" dirty="0" smtClean="0">
                <a:solidFill>
                  <a:srgbClr val="36647E"/>
                </a:solidFill>
                <a:latin typeface="Arial"/>
                <a:cs typeface="Arial"/>
              </a:rPr>
              <a:t> out of 4 college students actually use medications safely</a:t>
            </a:r>
          </a:p>
        </p:txBody>
      </p:sp>
      <p:sp>
        <p:nvSpPr>
          <p:cNvPr id="10"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Tree>
    <p:custDataLst>
      <p:tags r:id="rId1"/>
    </p:custDataLst>
    <p:extLst>
      <p:ext uri="{BB962C8B-B14F-4D97-AF65-F5344CB8AC3E}">
        <p14:creationId xmlns:p14="http://schemas.microsoft.com/office/powerpoint/2010/main" val="38527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2" name="Title 2"/>
          <p:cNvSpPr txBox="1">
            <a:spLocks/>
          </p:cNvSpPr>
          <p:nvPr/>
        </p:nvSpPr>
        <p:spPr>
          <a:xfrm>
            <a:off x="152400" y="2133600"/>
            <a:ext cx="8915400" cy="2057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accent1">
                    <a:lumMod val="75000"/>
                  </a:schemeClr>
                </a:solidFill>
                <a:latin typeface="Arial"/>
                <a:cs typeface="Arial"/>
              </a:rPr>
              <a:t>Name </a:t>
            </a:r>
            <a:r>
              <a:rPr lang="en-US" sz="5400" dirty="0" smtClean="0">
                <a:solidFill>
                  <a:srgbClr val="92D050"/>
                </a:solidFill>
                <a:latin typeface="Arial"/>
                <a:cs typeface="Arial"/>
              </a:rPr>
              <a:t>two substances     </a:t>
            </a:r>
            <a:r>
              <a:rPr lang="en-US" sz="5400" dirty="0" smtClean="0">
                <a:solidFill>
                  <a:schemeClr val="accent1">
                    <a:lumMod val="75000"/>
                  </a:schemeClr>
                </a:solidFill>
                <a:latin typeface="Arial"/>
                <a:cs typeface="Arial"/>
              </a:rPr>
              <a:t>that don’t mix well together</a:t>
            </a:r>
          </a:p>
          <a:p>
            <a:endParaRPr lang="en-US" sz="5400" dirty="0" smtClean="0">
              <a:solidFill>
                <a:srgbClr val="00B0F0"/>
              </a:solidFill>
              <a:latin typeface="Arial"/>
              <a:cs typeface="Arial"/>
            </a:endParaRPr>
          </a:p>
        </p:txBody>
      </p:sp>
      <p:sp>
        <p:nvSpPr>
          <p:cNvPr id="4"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Tree>
    <p:custDataLst>
      <p:tags r:id="rId1"/>
    </p:custDataLst>
    <p:extLst>
      <p:ext uri="{BB962C8B-B14F-4D97-AF65-F5344CB8AC3E}">
        <p14:creationId xmlns:p14="http://schemas.microsoft.com/office/powerpoint/2010/main" val="8013223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descr="Pill bottle and alcohol"/>
          <p:cNvPicPr>
            <a:picLocks noChangeAspect="1" noChangeArrowheads="1"/>
          </p:cNvPicPr>
          <p:nvPr/>
        </p:nvPicPr>
        <p:blipFill>
          <a:blip r:embed="rId4" cstate="print">
            <a:extLst>
              <a:ext uri="{28A0092B-C50C-407E-A947-70E740481C1C}">
                <a14:useLocalDpi xmlns:a14="http://schemas.microsoft.com/office/drawing/2010/main" val="0"/>
              </a:ext>
            </a:extLst>
          </a:blip>
          <a:srcRect r="5243"/>
          <a:stretch>
            <a:fillRect/>
          </a:stretch>
        </p:blipFill>
        <p:spPr bwMode="auto">
          <a:xfrm>
            <a:off x="685800" y="2982827"/>
            <a:ext cx="2175991" cy="290170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0" y="152400"/>
            <a:ext cx="3802771" cy="354080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6" name="TextBox 5"/>
          <p:cNvSpPr txBox="1"/>
          <p:nvPr/>
        </p:nvSpPr>
        <p:spPr>
          <a:xfrm>
            <a:off x="6727954" y="0"/>
            <a:ext cx="2505814" cy="369332"/>
          </a:xfrm>
          <a:prstGeom prst="rect">
            <a:avLst/>
          </a:prstGeom>
          <a:noFill/>
        </p:spPr>
        <p:txBody>
          <a:bodyPr wrap="none" rtlCol="0">
            <a:spAutoFit/>
          </a:bodyPr>
          <a:lstStyle/>
          <a:p>
            <a:r>
              <a:rPr lang="en-US" u="sng" dirty="0" smtClean="0">
                <a:solidFill>
                  <a:srgbClr val="36647E"/>
                </a:solidFill>
                <a:latin typeface="Arial" panose="020B0604020202020204" pitchFamily="34" charset="0"/>
                <a:cs typeface="Arial" panose="020B0604020202020204" pitchFamily="34" charset="0"/>
                <a:hlinkClick r:id="rId7" action="ppaction://hlinksldjump"/>
              </a:rPr>
              <a:t>Return to Game Board</a:t>
            </a:r>
            <a:endParaRPr lang="en-US" u="sng" dirty="0">
              <a:solidFill>
                <a:srgbClr val="36647E"/>
              </a:solidFill>
              <a:latin typeface="Arial" panose="020B0604020202020204" pitchFamily="34" charset="0"/>
              <a:cs typeface="Arial" panose="020B0604020202020204" pitchFamily="34" charset="0"/>
            </a:endParaRPr>
          </a:p>
        </p:txBody>
      </p:sp>
      <p:sp>
        <p:nvSpPr>
          <p:cNvPr id="13" name="Title 2"/>
          <p:cNvSpPr txBox="1">
            <a:spLocks/>
          </p:cNvSpPr>
          <p:nvPr/>
        </p:nvSpPr>
        <p:spPr>
          <a:xfrm>
            <a:off x="457200" y="1080516"/>
            <a:ext cx="4419600" cy="10287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chemeClr val="accent1">
                    <a:lumMod val="75000"/>
                  </a:schemeClr>
                </a:solidFill>
                <a:latin typeface="Arial"/>
                <a:cs typeface="Arial"/>
              </a:rPr>
              <a:t>Some things mix well together…</a:t>
            </a:r>
          </a:p>
          <a:p>
            <a:pPr algn="l"/>
            <a:endParaRPr lang="en-US" sz="5400" dirty="0" smtClean="0">
              <a:solidFill>
                <a:srgbClr val="00B0F0"/>
              </a:solidFill>
              <a:latin typeface="Arial"/>
              <a:cs typeface="Arial"/>
            </a:endParaRPr>
          </a:p>
        </p:txBody>
      </p:sp>
      <p:sp>
        <p:nvSpPr>
          <p:cNvPr id="14" name="Title 2"/>
          <p:cNvSpPr txBox="1">
            <a:spLocks/>
          </p:cNvSpPr>
          <p:nvPr/>
        </p:nvSpPr>
        <p:spPr>
          <a:xfrm>
            <a:off x="3133344" y="3597243"/>
            <a:ext cx="6096000" cy="10287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chemeClr val="accent1">
                    <a:lumMod val="75000"/>
                  </a:schemeClr>
                </a:solidFill>
                <a:latin typeface="Arial"/>
                <a:cs typeface="Arial"/>
              </a:rPr>
              <a:t>…and some things don’t.</a:t>
            </a:r>
          </a:p>
        </p:txBody>
      </p:sp>
      <p:sp>
        <p:nvSpPr>
          <p:cNvPr id="10"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
        <p:nvSpPr>
          <p:cNvPr id="16" name="Rounded Rectangular Callout 15"/>
          <p:cNvSpPr/>
          <p:nvPr/>
        </p:nvSpPr>
        <p:spPr>
          <a:xfrm flipH="1">
            <a:off x="3200400" y="4452990"/>
            <a:ext cx="2344312" cy="1250743"/>
          </a:xfrm>
          <a:prstGeom prst="wedgeRoundRectCallout">
            <a:avLst>
              <a:gd name="adj1" fmla="val 81409"/>
              <a:gd name="adj2" fmla="val -57404"/>
              <a:gd name="adj3" fmla="val 16667"/>
            </a:avLst>
          </a:prstGeom>
          <a:solidFill>
            <a:schemeClr val="bg1">
              <a:lumMod val="8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tx2">
                  <a:lumMod val="75000"/>
                </a:schemeClr>
              </a:solidFill>
              <a:latin typeface="Arial" panose="020B0604020202020204" pitchFamily="34" charset="0"/>
              <a:cs typeface="Arial" panose="020B0604020202020204" pitchFamily="34" charset="0"/>
            </a:endParaRPr>
          </a:p>
        </p:txBody>
      </p:sp>
      <p:sp>
        <p:nvSpPr>
          <p:cNvPr id="2" name="TextBox 1"/>
          <p:cNvSpPr txBox="1"/>
          <p:nvPr/>
        </p:nvSpPr>
        <p:spPr>
          <a:xfrm>
            <a:off x="3334912" y="4593105"/>
            <a:ext cx="2209800" cy="923330"/>
          </a:xfrm>
          <a:prstGeom prst="rect">
            <a:avLst/>
          </a:prstGeom>
          <a:noFill/>
        </p:spPr>
        <p:txBody>
          <a:bodyPr wrap="square" rtlCol="0">
            <a:spAutoFit/>
          </a:bodyPr>
          <a:lstStyle/>
          <a:p>
            <a:pPr lvl="0" fontAlgn="base">
              <a:spcBef>
                <a:spcPct val="0"/>
              </a:spcBef>
              <a:spcAft>
                <a:spcPct val="0"/>
              </a:spcAft>
            </a:pPr>
            <a:r>
              <a:rPr lang="en-US" altLang="en-US" dirty="0">
                <a:solidFill>
                  <a:srgbClr val="00B0F0"/>
                </a:solidFill>
                <a:latin typeface="Arial" pitchFamily="34" charset="0"/>
                <a:cs typeface="Arial" pitchFamily="34" charset="0"/>
              </a:rPr>
              <a:t>Mixing us can </a:t>
            </a:r>
          </a:p>
          <a:p>
            <a:pPr lvl="0" fontAlgn="base">
              <a:spcBef>
                <a:spcPct val="0"/>
              </a:spcBef>
              <a:spcAft>
                <a:spcPct val="0"/>
              </a:spcAft>
            </a:pPr>
            <a:r>
              <a:rPr lang="en-US" altLang="en-US" dirty="0">
                <a:solidFill>
                  <a:srgbClr val="00B0F0"/>
                </a:solidFill>
                <a:latin typeface="Arial" pitchFamily="34" charset="0"/>
                <a:cs typeface="Arial" pitchFamily="34" charset="0"/>
              </a:rPr>
              <a:t>cause dangerously slow breathing</a:t>
            </a:r>
            <a:r>
              <a:rPr lang="en-US" altLang="en-US" dirty="0" smtClean="0">
                <a:solidFill>
                  <a:srgbClr val="00B0F0"/>
                </a:solidFill>
                <a:latin typeface="Arial" pitchFamily="34" charset="0"/>
                <a:cs typeface="Arial" pitchFamily="34" charset="0"/>
              </a:rPr>
              <a:t>...</a:t>
            </a:r>
            <a:endParaRPr lang="en-US" altLang="en-US" dirty="0">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7664770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2" name="Title 2"/>
          <p:cNvSpPr txBox="1">
            <a:spLocks/>
          </p:cNvSpPr>
          <p:nvPr/>
        </p:nvSpPr>
        <p:spPr>
          <a:xfrm>
            <a:off x="457199" y="1600200"/>
            <a:ext cx="8277225" cy="220839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rgbClr val="36647E"/>
                </a:solidFill>
                <a:latin typeface="Arial"/>
                <a:cs typeface="Arial"/>
              </a:rPr>
              <a:t>Name </a:t>
            </a:r>
            <a:r>
              <a:rPr lang="en-US" sz="4800" dirty="0" smtClean="0">
                <a:solidFill>
                  <a:srgbClr val="92D050"/>
                </a:solidFill>
                <a:latin typeface="Arial"/>
                <a:cs typeface="Arial"/>
              </a:rPr>
              <a:t>something</a:t>
            </a:r>
            <a:endParaRPr lang="en-US" sz="4800" dirty="0" smtClean="0">
              <a:solidFill>
                <a:srgbClr val="36647E"/>
              </a:solidFill>
              <a:latin typeface="Arial"/>
              <a:cs typeface="Arial"/>
            </a:endParaRPr>
          </a:p>
          <a:p>
            <a:r>
              <a:rPr lang="en-US" sz="4800" dirty="0" smtClean="0">
                <a:solidFill>
                  <a:srgbClr val="36647E"/>
                </a:solidFill>
                <a:latin typeface="Arial"/>
                <a:cs typeface="Arial"/>
              </a:rPr>
              <a:t>that you could </a:t>
            </a:r>
          </a:p>
          <a:p>
            <a:r>
              <a:rPr lang="en-US" sz="4800" dirty="0" smtClean="0">
                <a:solidFill>
                  <a:srgbClr val="36647E"/>
                </a:solidFill>
                <a:latin typeface="Arial"/>
                <a:cs typeface="Arial"/>
              </a:rPr>
              <a:t>become dependent on</a:t>
            </a:r>
          </a:p>
        </p:txBody>
      </p:sp>
      <p:sp>
        <p:nvSpPr>
          <p:cNvPr id="4"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Tree>
    <p:custDataLst>
      <p:tags r:id="rId1"/>
    </p:custDataLst>
    <p:extLst>
      <p:ext uri="{BB962C8B-B14F-4D97-AF65-F5344CB8AC3E}">
        <p14:creationId xmlns:p14="http://schemas.microsoft.com/office/powerpoint/2010/main" val="2124372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10" name="TextBox 9"/>
          <p:cNvSpPr txBox="1"/>
          <p:nvPr/>
        </p:nvSpPr>
        <p:spPr>
          <a:xfrm>
            <a:off x="6553200" y="0"/>
            <a:ext cx="2505814" cy="369332"/>
          </a:xfrm>
          <a:prstGeom prst="rect">
            <a:avLst/>
          </a:prstGeom>
          <a:noFill/>
        </p:spPr>
        <p:txBody>
          <a:bodyPr wrap="none" rtlCol="0">
            <a:spAutoFit/>
          </a:bodyPr>
          <a:lstStyle/>
          <a:p>
            <a:r>
              <a:rPr lang="en-US" u="sng" dirty="0" smtClean="0">
                <a:solidFill>
                  <a:srgbClr val="36647E"/>
                </a:solidFill>
                <a:latin typeface="Arial" panose="020B0604020202020204" pitchFamily="34" charset="0"/>
                <a:cs typeface="Arial" panose="020B0604020202020204" pitchFamily="34" charset="0"/>
                <a:hlinkClick r:id="rId5" action="ppaction://hlinksldjump"/>
              </a:rPr>
              <a:t>Return to Game Board</a:t>
            </a:r>
            <a:endParaRPr lang="en-US" u="sng" dirty="0">
              <a:solidFill>
                <a:srgbClr val="36647E"/>
              </a:solidFill>
              <a:latin typeface="Arial" panose="020B0604020202020204" pitchFamily="34" charset="0"/>
              <a:cs typeface="Arial" panose="020B0604020202020204" pitchFamily="34" charset="0"/>
            </a:endParaRPr>
          </a:p>
        </p:txBody>
      </p:sp>
      <p:sp>
        <p:nvSpPr>
          <p:cNvPr id="12" name="TextBox 11"/>
          <p:cNvSpPr txBox="1"/>
          <p:nvPr/>
        </p:nvSpPr>
        <p:spPr>
          <a:xfrm>
            <a:off x="3057144" y="4940937"/>
            <a:ext cx="2810256" cy="646331"/>
          </a:xfrm>
          <a:prstGeom prst="rect">
            <a:avLst/>
          </a:prstGeom>
          <a:noFill/>
        </p:spPr>
        <p:txBody>
          <a:bodyPr wrap="square" rtlCol="0">
            <a:spAutoFit/>
          </a:bodyPr>
          <a:lstStyle/>
          <a:p>
            <a:pPr algn="ctr"/>
            <a:r>
              <a:rPr lang="en-US" sz="3600" b="1" dirty="0" smtClean="0">
                <a:solidFill>
                  <a:srgbClr val="A2D183"/>
                </a:solidFill>
                <a:latin typeface="Arial" panose="020B0604020202020204" pitchFamily="34" charset="0"/>
                <a:cs typeface="Arial" panose="020B0604020202020204" pitchFamily="34" charset="0"/>
              </a:rPr>
              <a:t>Medication</a:t>
            </a:r>
            <a:endParaRPr lang="en-US" sz="3600" b="1" dirty="0">
              <a:solidFill>
                <a:srgbClr val="A2D183"/>
              </a:solidFill>
              <a:latin typeface="Arial" panose="020B0604020202020204" pitchFamily="34" charset="0"/>
              <a:cs typeface="Arial" panose="020B0604020202020204" pitchFamily="34" charset="0"/>
            </a:endParaRPr>
          </a:p>
        </p:txBody>
      </p:sp>
      <p:sp>
        <p:nvSpPr>
          <p:cNvPr id="13" name="TextBox 12"/>
          <p:cNvSpPr txBox="1"/>
          <p:nvPr/>
        </p:nvSpPr>
        <p:spPr>
          <a:xfrm>
            <a:off x="3733800" y="4427290"/>
            <a:ext cx="2810256" cy="523220"/>
          </a:xfrm>
          <a:prstGeom prst="rect">
            <a:avLst/>
          </a:prstGeom>
          <a:noFill/>
        </p:spPr>
        <p:txBody>
          <a:bodyPr wrap="square" rtlCol="0">
            <a:spAutoFit/>
          </a:bodyPr>
          <a:lstStyle/>
          <a:p>
            <a:pPr algn="ctr"/>
            <a:r>
              <a:rPr lang="en-US" sz="2800" b="1" dirty="0" smtClean="0">
                <a:solidFill>
                  <a:srgbClr val="48BAC8"/>
                </a:solidFill>
                <a:latin typeface="Arial" panose="020B0604020202020204" pitchFamily="34" charset="0"/>
                <a:cs typeface="Arial" panose="020B0604020202020204" pitchFamily="34" charset="0"/>
              </a:rPr>
              <a:t>Caffeine</a:t>
            </a:r>
            <a:endParaRPr lang="en-US" sz="2800" b="1" dirty="0">
              <a:solidFill>
                <a:srgbClr val="48BAC8"/>
              </a:solidFill>
              <a:latin typeface="Arial" panose="020B0604020202020204" pitchFamily="34" charset="0"/>
              <a:cs typeface="Arial" panose="020B0604020202020204" pitchFamily="34" charset="0"/>
            </a:endParaRPr>
          </a:p>
        </p:txBody>
      </p:sp>
      <p:sp>
        <p:nvSpPr>
          <p:cNvPr id="14" name="TextBox 13"/>
          <p:cNvSpPr txBox="1"/>
          <p:nvPr/>
        </p:nvSpPr>
        <p:spPr>
          <a:xfrm>
            <a:off x="809244" y="4429821"/>
            <a:ext cx="2810256" cy="523220"/>
          </a:xfrm>
          <a:prstGeom prst="rect">
            <a:avLst/>
          </a:prstGeom>
          <a:noFill/>
        </p:spPr>
        <p:txBody>
          <a:bodyPr wrap="square" rtlCol="0">
            <a:spAutoFit/>
          </a:bodyPr>
          <a:lstStyle/>
          <a:p>
            <a:pPr algn="ctr"/>
            <a:r>
              <a:rPr lang="en-US" sz="2800" b="1" dirty="0" smtClean="0">
                <a:solidFill>
                  <a:srgbClr val="00B0F0"/>
                </a:solidFill>
                <a:latin typeface="Arial" panose="020B0604020202020204" pitchFamily="34" charset="0"/>
                <a:cs typeface="Arial" panose="020B0604020202020204" pitchFamily="34" charset="0"/>
              </a:rPr>
              <a:t>Family</a:t>
            </a:r>
            <a:endParaRPr lang="en-US" sz="2800" b="1" dirty="0">
              <a:solidFill>
                <a:srgbClr val="00B0F0"/>
              </a:solidFill>
              <a:latin typeface="Arial" panose="020B0604020202020204" pitchFamily="34" charset="0"/>
              <a:cs typeface="Arial" panose="020B0604020202020204" pitchFamily="34" charset="0"/>
            </a:endParaRPr>
          </a:p>
        </p:txBody>
      </p:sp>
      <p:sp>
        <p:nvSpPr>
          <p:cNvPr id="15" name="TextBox 14"/>
          <p:cNvSpPr txBox="1"/>
          <p:nvPr/>
        </p:nvSpPr>
        <p:spPr>
          <a:xfrm>
            <a:off x="6172200" y="4425549"/>
            <a:ext cx="2810256" cy="523220"/>
          </a:xfrm>
          <a:prstGeom prst="rect">
            <a:avLst/>
          </a:prstGeom>
          <a:noFill/>
        </p:spPr>
        <p:txBody>
          <a:bodyPr wrap="square" rtlCol="0">
            <a:spAutoFit/>
          </a:bodyPr>
          <a:lstStyle/>
          <a:p>
            <a:pPr algn="ctr"/>
            <a:r>
              <a:rPr lang="en-US" sz="2800" b="1" dirty="0" smtClean="0">
                <a:solidFill>
                  <a:srgbClr val="48BAC8"/>
                </a:solidFill>
                <a:latin typeface="Arial" panose="020B0604020202020204" pitchFamily="34" charset="0"/>
                <a:cs typeface="Arial" panose="020B0604020202020204" pitchFamily="34" charset="0"/>
              </a:rPr>
              <a:t>Alcohol</a:t>
            </a:r>
            <a:endParaRPr lang="en-US" sz="2800" b="1" dirty="0">
              <a:solidFill>
                <a:srgbClr val="48BAC8"/>
              </a:solidFill>
              <a:latin typeface="Arial" panose="020B0604020202020204" pitchFamily="34" charset="0"/>
              <a:cs typeface="Arial" panose="020B0604020202020204" pitchFamily="34" charset="0"/>
            </a:endParaRPr>
          </a:p>
        </p:txBody>
      </p:sp>
      <p:sp>
        <p:nvSpPr>
          <p:cNvPr id="16" name="TextBox 15"/>
          <p:cNvSpPr txBox="1"/>
          <p:nvPr/>
        </p:nvSpPr>
        <p:spPr>
          <a:xfrm>
            <a:off x="7315200" y="4429780"/>
            <a:ext cx="2810256" cy="523220"/>
          </a:xfrm>
          <a:prstGeom prst="rect">
            <a:avLst/>
          </a:prstGeom>
          <a:noFill/>
        </p:spPr>
        <p:txBody>
          <a:bodyPr wrap="square" rtlCol="0">
            <a:spAutoFit/>
          </a:bodyPr>
          <a:lstStyle/>
          <a:p>
            <a:pPr algn="ctr"/>
            <a:r>
              <a:rPr lang="en-US" sz="2800" b="1" dirty="0" smtClean="0">
                <a:solidFill>
                  <a:schemeClr val="bg1">
                    <a:lumMod val="50000"/>
                  </a:schemeClr>
                </a:solidFill>
                <a:latin typeface="Arial" panose="020B0604020202020204" pitchFamily="34" charset="0"/>
                <a:cs typeface="Arial" panose="020B0604020202020204" pitchFamily="34" charset="0"/>
              </a:rPr>
              <a:t>Sex</a:t>
            </a:r>
            <a:endParaRPr lang="en-US" sz="2800" b="1"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524256" y="4425549"/>
            <a:ext cx="2810256" cy="523220"/>
          </a:xfrm>
          <a:prstGeom prst="rect">
            <a:avLst/>
          </a:prstGeom>
          <a:noFill/>
        </p:spPr>
        <p:txBody>
          <a:bodyPr wrap="square" rtlCol="0">
            <a:spAutoFit/>
          </a:bodyPr>
          <a:lstStyle/>
          <a:p>
            <a:pPr algn="ctr"/>
            <a:r>
              <a:rPr lang="en-US" sz="2800" b="1" dirty="0" smtClean="0">
                <a:solidFill>
                  <a:schemeClr val="tx1">
                    <a:lumMod val="50000"/>
                    <a:lumOff val="50000"/>
                  </a:schemeClr>
                </a:solidFill>
                <a:latin typeface="Arial" panose="020B0604020202020204" pitchFamily="34" charset="0"/>
                <a:cs typeface="Arial" panose="020B0604020202020204" pitchFamily="34" charset="0"/>
              </a:rPr>
              <a:t>Friends</a:t>
            </a:r>
            <a:endParaRPr lang="en-US" sz="28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2209800" y="4419600"/>
            <a:ext cx="2810256" cy="523220"/>
          </a:xfrm>
          <a:prstGeom prst="rect">
            <a:avLst/>
          </a:prstGeom>
          <a:noFill/>
        </p:spPr>
        <p:txBody>
          <a:bodyPr wrap="square" rtlCol="0">
            <a:spAutoFit/>
          </a:bodyPr>
          <a:lstStyle/>
          <a:p>
            <a:pPr algn="ctr"/>
            <a:r>
              <a:rPr lang="en-US" sz="2800" b="1" dirty="0" smtClean="0">
                <a:solidFill>
                  <a:schemeClr val="tx1">
                    <a:lumMod val="50000"/>
                    <a:lumOff val="50000"/>
                  </a:schemeClr>
                </a:solidFill>
                <a:latin typeface="Arial" panose="020B0604020202020204" pitchFamily="34" charset="0"/>
                <a:cs typeface="Arial" panose="020B0604020202020204" pitchFamily="34" charset="0"/>
              </a:rPr>
              <a:t>Tobacco</a:t>
            </a:r>
            <a:endParaRPr lang="en-US" sz="28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4953000" y="4429780"/>
            <a:ext cx="2810256" cy="523220"/>
          </a:xfrm>
          <a:prstGeom prst="rect">
            <a:avLst/>
          </a:prstGeom>
          <a:noFill/>
        </p:spPr>
        <p:txBody>
          <a:bodyPr wrap="square" rtlCol="0">
            <a:spAutoFit/>
          </a:bodyPr>
          <a:lstStyle/>
          <a:p>
            <a:pPr algn="ctr"/>
            <a:r>
              <a:rPr lang="en-US" sz="2800" b="1" dirty="0" smtClean="0">
                <a:solidFill>
                  <a:schemeClr val="bg1">
                    <a:lumMod val="50000"/>
                  </a:schemeClr>
                </a:solidFill>
                <a:latin typeface="Arial" panose="020B0604020202020204" pitchFamily="34" charset="0"/>
                <a:cs typeface="Arial" panose="020B0604020202020204" pitchFamily="34" charset="0"/>
              </a:rPr>
              <a:t>Food</a:t>
            </a:r>
            <a:endParaRPr lang="en-US" sz="2800" b="1" dirty="0">
              <a:solidFill>
                <a:schemeClr val="bg1">
                  <a:lumMod val="50000"/>
                </a:schemeClr>
              </a:solidFill>
              <a:latin typeface="Arial" panose="020B0604020202020204" pitchFamily="34" charset="0"/>
              <a:cs typeface="Arial" panose="020B0604020202020204" pitchFamily="34" charset="0"/>
            </a:endParaRPr>
          </a:p>
        </p:txBody>
      </p:sp>
      <p:sp>
        <p:nvSpPr>
          <p:cNvPr id="20"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960577"/>
            <a:ext cx="8839200" cy="3422904"/>
          </a:xfrm>
          <a:prstGeom prst="rect">
            <a:avLst/>
          </a:prstGeom>
        </p:spPr>
      </p:pic>
    </p:spTree>
    <p:custDataLst>
      <p:tags r:id="rId1"/>
    </p:custDataLst>
    <p:extLst>
      <p:ext uri="{BB962C8B-B14F-4D97-AF65-F5344CB8AC3E}">
        <p14:creationId xmlns:p14="http://schemas.microsoft.com/office/powerpoint/2010/main" val="34089119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2" name="Title 2"/>
          <p:cNvSpPr txBox="1">
            <a:spLocks/>
          </p:cNvSpPr>
          <p:nvPr/>
        </p:nvSpPr>
        <p:spPr>
          <a:xfrm>
            <a:off x="457200" y="685800"/>
            <a:ext cx="8277225" cy="1600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accent1">
                    <a:lumMod val="75000"/>
                  </a:schemeClr>
                </a:solidFill>
                <a:latin typeface="Arial"/>
                <a:cs typeface="Arial"/>
              </a:rPr>
              <a:t>These </a:t>
            </a:r>
            <a:r>
              <a:rPr lang="en-US" sz="4000" dirty="0" smtClean="0">
                <a:solidFill>
                  <a:srgbClr val="92D050"/>
                </a:solidFill>
                <a:latin typeface="Arial"/>
                <a:cs typeface="Arial"/>
              </a:rPr>
              <a:t>two chemicals </a:t>
            </a:r>
            <a:r>
              <a:rPr lang="en-US" sz="4000" dirty="0" smtClean="0">
                <a:solidFill>
                  <a:schemeClr val="accent1">
                    <a:lumMod val="75000"/>
                  </a:schemeClr>
                </a:solidFill>
                <a:latin typeface="Arial"/>
                <a:cs typeface="Arial"/>
              </a:rPr>
              <a:t>produce similar effects in the body – </a:t>
            </a:r>
          </a:p>
          <a:p>
            <a:r>
              <a:rPr lang="en-US" sz="4000" dirty="0" smtClean="0">
                <a:solidFill>
                  <a:schemeClr val="accent1">
                    <a:lumMod val="75000"/>
                  </a:schemeClr>
                </a:solidFill>
                <a:latin typeface="Arial"/>
                <a:cs typeface="Arial"/>
              </a:rPr>
              <a:t>what are they?</a:t>
            </a:r>
          </a:p>
          <a:p>
            <a:endParaRPr lang="en-US" sz="4000" dirty="0" smtClean="0">
              <a:solidFill>
                <a:schemeClr val="accent1">
                  <a:lumMod val="75000"/>
                </a:schemeClr>
              </a:solidFill>
              <a:latin typeface="Arial"/>
              <a:cs typeface="Arial"/>
            </a:endParaRPr>
          </a:p>
        </p:txBody>
      </p:sp>
      <p:sp>
        <p:nvSpPr>
          <p:cNvPr id="5"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2648805"/>
            <a:ext cx="6931612" cy="2970691"/>
          </a:xfrm>
          <a:prstGeom prst="rect">
            <a:avLst/>
          </a:prstGeom>
        </p:spPr>
      </p:pic>
    </p:spTree>
    <p:custDataLst>
      <p:tags r:id="rId1"/>
    </p:custDataLst>
    <p:extLst>
      <p:ext uri="{BB962C8B-B14F-4D97-AF65-F5344CB8AC3E}">
        <p14:creationId xmlns:p14="http://schemas.microsoft.com/office/powerpoint/2010/main" val="3953116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3" name="Title 2"/>
          <p:cNvSpPr>
            <a:spLocks noGrp="1"/>
          </p:cNvSpPr>
          <p:nvPr>
            <p:ph type="title" idx="4294967295"/>
          </p:nvPr>
        </p:nvSpPr>
        <p:spPr>
          <a:xfrm>
            <a:off x="609600" y="503238"/>
            <a:ext cx="7772400" cy="1782762"/>
          </a:xfrm>
          <a:prstGeom prst="rect">
            <a:avLst/>
          </a:prstGeom>
        </p:spPr>
        <p:txBody>
          <a:bodyPr>
            <a:noAutofit/>
          </a:bodyPr>
          <a:lstStyle/>
          <a:p>
            <a:r>
              <a:rPr lang="en-US" sz="4000" dirty="0" smtClean="0">
                <a:solidFill>
                  <a:srgbClr val="36647E"/>
                </a:solidFill>
                <a:latin typeface="Arial" panose="020B0604020202020204" pitchFamily="34" charset="0"/>
                <a:cs typeface="Arial" panose="020B0604020202020204" pitchFamily="34" charset="0"/>
              </a:rPr>
              <a:t>Some prescription drugs </a:t>
            </a:r>
            <a:br>
              <a:rPr lang="en-US" sz="4000" dirty="0" smtClean="0">
                <a:solidFill>
                  <a:srgbClr val="36647E"/>
                </a:solidFill>
                <a:latin typeface="Arial" panose="020B0604020202020204" pitchFamily="34" charset="0"/>
                <a:cs typeface="Arial" panose="020B0604020202020204" pitchFamily="34" charset="0"/>
              </a:rPr>
            </a:br>
            <a:r>
              <a:rPr lang="en-US" sz="4000" dirty="0" smtClean="0">
                <a:solidFill>
                  <a:srgbClr val="36647E"/>
                </a:solidFill>
                <a:latin typeface="Arial" panose="020B0604020202020204" pitchFamily="34" charset="0"/>
                <a:cs typeface="Arial" panose="020B0604020202020204" pitchFamily="34" charset="0"/>
              </a:rPr>
              <a:t>aren’t as safe as you think!</a:t>
            </a:r>
            <a:endParaRPr lang="en-US" sz="4000" dirty="0">
              <a:latin typeface="Arial" panose="020B0604020202020204" pitchFamily="34" charset="0"/>
              <a:cs typeface="Arial" panose="020B0604020202020204" pitchFamily="34" charset="0"/>
            </a:endParaRPr>
          </a:p>
        </p:txBody>
      </p:sp>
      <p:sp>
        <p:nvSpPr>
          <p:cNvPr id="7" name="TextBox 6"/>
          <p:cNvSpPr txBox="1"/>
          <p:nvPr/>
        </p:nvSpPr>
        <p:spPr>
          <a:xfrm>
            <a:off x="740977" y="1981200"/>
            <a:ext cx="3907223" cy="954107"/>
          </a:xfrm>
          <a:prstGeom prst="rect">
            <a:avLst/>
          </a:prstGeom>
          <a:noFill/>
        </p:spPr>
        <p:txBody>
          <a:bodyPr wrap="none" rtlCol="0">
            <a:spAutoFit/>
          </a:bodyPr>
          <a:lstStyle/>
          <a:p>
            <a:pPr algn="ctr"/>
            <a:r>
              <a:rPr lang="en-US" sz="2800" b="1" dirty="0" smtClean="0">
                <a:solidFill>
                  <a:srgbClr val="92D050"/>
                </a:solidFill>
              </a:rPr>
              <a:t>Oxycodone </a:t>
            </a:r>
          </a:p>
          <a:p>
            <a:pPr algn="ctr"/>
            <a:r>
              <a:rPr lang="en-US" sz="2800" b="1" dirty="0" smtClean="0">
                <a:solidFill>
                  <a:srgbClr val="92D050"/>
                </a:solidFill>
              </a:rPr>
              <a:t>(Opioid Pain Medication)</a:t>
            </a:r>
          </a:p>
        </p:txBody>
      </p:sp>
      <p:sp>
        <p:nvSpPr>
          <p:cNvPr id="9" name="TextBox 8"/>
          <p:cNvSpPr txBox="1"/>
          <p:nvPr/>
        </p:nvSpPr>
        <p:spPr>
          <a:xfrm>
            <a:off x="5892452" y="2133600"/>
            <a:ext cx="1188595" cy="523220"/>
          </a:xfrm>
          <a:prstGeom prst="rect">
            <a:avLst/>
          </a:prstGeom>
          <a:noFill/>
        </p:spPr>
        <p:txBody>
          <a:bodyPr wrap="none" rtlCol="0">
            <a:spAutoFit/>
          </a:bodyPr>
          <a:lstStyle/>
          <a:p>
            <a:r>
              <a:rPr lang="en-US" sz="2800" b="1" dirty="0" smtClean="0">
                <a:solidFill>
                  <a:srgbClr val="92D050"/>
                </a:solidFill>
              </a:rPr>
              <a:t>Heroin</a:t>
            </a:r>
            <a:endParaRPr lang="en-US" sz="2800" b="1" u="sng" dirty="0" smtClean="0">
              <a:solidFill>
                <a:srgbClr val="92D050"/>
              </a:solidFill>
            </a:endParaRPr>
          </a:p>
        </p:txBody>
      </p:sp>
      <p:sp>
        <p:nvSpPr>
          <p:cNvPr id="10" name="TextBox 9"/>
          <p:cNvSpPr txBox="1"/>
          <p:nvPr/>
        </p:nvSpPr>
        <p:spPr>
          <a:xfrm>
            <a:off x="6727954" y="0"/>
            <a:ext cx="2505814" cy="369332"/>
          </a:xfrm>
          <a:prstGeom prst="rect">
            <a:avLst/>
          </a:prstGeom>
          <a:noFill/>
        </p:spPr>
        <p:txBody>
          <a:bodyPr wrap="none" rtlCol="0">
            <a:spAutoFit/>
          </a:bodyPr>
          <a:lstStyle/>
          <a:p>
            <a:r>
              <a:rPr lang="en-US" u="sng" dirty="0" smtClean="0">
                <a:solidFill>
                  <a:srgbClr val="36647E"/>
                </a:solidFill>
                <a:latin typeface="Arial" panose="020B0604020202020204" pitchFamily="34" charset="0"/>
                <a:cs typeface="Arial" panose="020B0604020202020204" pitchFamily="34" charset="0"/>
                <a:hlinkClick r:id="rId5" action="ppaction://hlinksldjump"/>
              </a:rPr>
              <a:t>Return to Game Board</a:t>
            </a:r>
            <a:endParaRPr lang="en-US" u="sng" dirty="0">
              <a:solidFill>
                <a:srgbClr val="36647E"/>
              </a:solidFill>
              <a:latin typeface="Arial" panose="020B0604020202020204" pitchFamily="34" charset="0"/>
              <a:cs typeface="Arial" panose="020B0604020202020204" pitchFamily="34" charset="0"/>
            </a:endParaRPr>
          </a:p>
        </p:txBody>
      </p:sp>
      <p:sp>
        <p:nvSpPr>
          <p:cNvPr id="11"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2895600"/>
            <a:ext cx="6931612" cy="2970691"/>
          </a:xfrm>
          <a:prstGeom prst="rect">
            <a:avLst/>
          </a:prstGeom>
        </p:spPr>
      </p:pic>
    </p:spTree>
    <p:custDataLst>
      <p:tags r:id="rId1"/>
    </p:custDataLst>
    <p:extLst>
      <p:ext uri="{BB962C8B-B14F-4D97-AF65-F5344CB8AC3E}">
        <p14:creationId xmlns:p14="http://schemas.microsoft.com/office/powerpoint/2010/main" val="2474069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rot="5400000">
            <a:off x="2251364" y="-1260763"/>
            <a:ext cx="4641273" cy="9144000"/>
          </a:xfrm>
          <a:prstGeom prst="rect">
            <a:avLst/>
          </a:prstGeom>
        </p:spPr>
      </p:pic>
      <p:pic>
        <p:nvPicPr>
          <p:cNvPr id="12" name="Picture 11" descr="5090_GENRX_MissionVideo_Icons-50.png"/>
          <p:cNvPicPr>
            <a:picLocks noChangeAspect="1"/>
          </p:cNvPicPr>
          <p:nvPr/>
        </p:nvPicPr>
        <p:blipFill>
          <a:blip r:embed="rId5"/>
          <a:srcRect l="20987"/>
          <a:stretch>
            <a:fillRect/>
          </a:stretch>
        </p:blipFill>
        <p:spPr>
          <a:xfrm>
            <a:off x="0" y="0"/>
            <a:ext cx="4286241" cy="58674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8" name="Text Placeholder 3"/>
          <p:cNvSpPr>
            <a:spLocks noGrp="1"/>
          </p:cNvSpPr>
          <p:nvPr>
            <p:ph type="body" sz="half" idx="4294967295"/>
          </p:nvPr>
        </p:nvSpPr>
        <p:spPr>
          <a:xfrm>
            <a:off x="4495800" y="1676400"/>
            <a:ext cx="4191000" cy="2971800"/>
          </a:xfrm>
          <a:prstGeom prst="rect">
            <a:avLst/>
          </a:prstGeom>
        </p:spPr>
        <p:txBody>
          <a:bodyPr>
            <a:noAutofit/>
          </a:bodyPr>
          <a:lstStyle/>
          <a:p>
            <a:pPr marL="0" indent="0">
              <a:buNone/>
            </a:pPr>
            <a:r>
              <a:rPr lang="en-US" sz="3700" dirty="0" smtClean="0">
                <a:solidFill>
                  <a:srgbClr val="36647E"/>
                </a:solidFill>
                <a:latin typeface="Arial"/>
                <a:cs typeface="Arial"/>
              </a:rPr>
              <a:t>But first, a word from our sponsors:</a:t>
            </a:r>
          </a:p>
          <a:p>
            <a:pPr marL="0" indent="0">
              <a:buNone/>
            </a:pPr>
            <a:endParaRPr lang="en-US" sz="3700" dirty="0" smtClean="0">
              <a:solidFill>
                <a:srgbClr val="36647E"/>
              </a:solidFill>
              <a:latin typeface="Arial"/>
              <a:cs typeface="Arial"/>
            </a:endParaRPr>
          </a:p>
          <a:p>
            <a:pPr marL="0" indent="0">
              <a:buNone/>
            </a:pPr>
            <a:r>
              <a:rPr lang="en-US" sz="3700" dirty="0" smtClean="0">
                <a:solidFill>
                  <a:srgbClr val="36647E"/>
                </a:solidFill>
                <a:latin typeface="Arial"/>
                <a:cs typeface="Arial"/>
              </a:rPr>
              <a:t>“Safe Medication Practices for Life”</a:t>
            </a:r>
            <a:endParaRPr lang="en-US" sz="3700" dirty="0">
              <a:solidFill>
                <a:srgbClr val="36647E"/>
              </a:solidFill>
              <a:latin typeface="Arial"/>
              <a:cs typeface="Arial"/>
            </a:endParaRPr>
          </a:p>
        </p:txBody>
      </p:sp>
      <p:sp>
        <p:nvSpPr>
          <p:cNvPr id="9"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 </a:t>
            </a:r>
            <a:endParaRPr lang="en-US" dirty="0"/>
          </a:p>
        </p:txBody>
      </p:sp>
    </p:spTree>
    <p:custDataLst>
      <p:tags r:id="rId1"/>
    </p:custDataLst>
    <p:extLst>
      <p:ext uri="{BB962C8B-B14F-4D97-AF65-F5344CB8AC3E}">
        <p14:creationId xmlns:p14="http://schemas.microsoft.com/office/powerpoint/2010/main" val="23507375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033" y="1676400"/>
            <a:ext cx="4076700" cy="39569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5"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
        <p:nvSpPr>
          <p:cNvPr id="3" name="Rounded Rectangular Callout 2"/>
          <p:cNvSpPr/>
          <p:nvPr/>
        </p:nvSpPr>
        <p:spPr>
          <a:xfrm>
            <a:off x="990600" y="838200"/>
            <a:ext cx="5181600" cy="1676399"/>
          </a:xfrm>
          <a:prstGeom prst="wedgeRoundRectCallout">
            <a:avLst>
              <a:gd name="adj1" fmla="val 33499"/>
              <a:gd name="adj2" fmla="val 87686"/>
              <a:gd name="adj3" fmla="val 16667"/>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r>
              <a:rPr lang="en-US" sz="2800" dirty="0" smtClean="0">
                <a:solidFill>
                  <a:schemeClr val="tx1">
                    <a:lumMod val="65000"/>
                    <a:lumOff val="35000"/>
                  </a:schemeClr>
                </a:solidFill>
                <a:latin typeface="Arial" panose="020B0604020202020204" pitchFamily="34" charset="0"/>
                <a:cs typeface="Arial" panose="020B0604020202020204" pitchFamily="34" charset="0"/>
              </a:rPr>
              <a:t>The pressure to succeed feels unbearable.  </a:t>
            </a:r>
            <a:r>
              <a:rPr lang="en-US" sz="2800" b="1" dirty="0" smtClean="0">
                <a:solidFill>
                  <a:schemeClr val="tx1">
                    <a:lumMod val="65000"/>
                    <a:lumOff val="35000"/>
                  </a:schemeClr>
                </a:solidFill>
                <a:latin typeface="Arial" panose="020B0604020202020204" pitchFamily="34" charset="0"/>
                <a:cs typeface="Arial" panose="020B0604020202020204" pitchFamily="34" charset="0"/>
              </a:rPr>
              <a:t>How should I deal with this stress?</a:t>
            </a:r>
            <a:endParaRPr lang="en-US" sz="2800" b="1" dirty="0">
              <a:solidFill>
                <a:schemeClr val="tx1">
                  <a:lumMod val="65000"/>
                  <a:lumOff val="35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201422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rot="16200000" flipH="1">
            <a:off x="2438404" y="-990598"/>
            <a:ext cx="4267201" cy="91440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9" name="Content Placeholder 1"/>
          <p:cNvSpPr>
            <a:spLocks noGrp="1"/>
          </p:cNvSpPr>
          <p:nvPr>
            <p:ph idx="4294967295"/>
          </p:nvPr>
        </p:nvSpPr>
        <p:spPr>
          <a:xfrm>
            <a:off x="419251" y="1687326"/>
            <a:ext cx="3206219" cy="674131"/>
          </a:xfrm>
          <a:prstGeom prst="rect">
            <a:avLst/>
          </a:prstGeom>
        </p:spPr>
        <p:txBody>
          <a:bodyPr>
            <a:noAutofit/>
          </a:bodyPr>
          <a:lstStyle/>
          <a:p>
            <a:pPr marL="0" indent="0">
              <a:spcAft>
                <a:spcPts val="1200"/>
              </a:spcAft>
              <a:buNone/>
            </a:pPr>
            <a:r>
              <a:rPr lang="en-US" sz="3600" b="1" dirty="0" smtClean="0">
                <a:solidFill>
                  <a:srgbClr val="FAAF5C"/>
                </a:solidFill>
                <a:latin typeface="Arial"/>
                <a:cs typeface="Arial"/>
              </a:rPr>
              <a:t>talk to friends</a:t>
            </a:r>
          </a:p>
        </p:txBody>
      </p:sp>
      <p:sp>
        <p:nvSpPr>
          <p:cNvPr id="12" name="Title 2"/>
          <p:cNvSpPr>
            <a:spLocks noGrp="1"/>
          </p:cNvSpPr>
          <p:nvPr>
            <p:ph type="title" idx="4294967295"/>
          </p:nvPr>
        </p:nvSpPr>
        <p:spPr>
          <a:xfrm>
            <a:off x="435852" y="381000"/>
            <a:ext cx="8229600" cy="1143000"/>
          </a:xfrm>
          <a:prstGeom prst="rect">
            <a:avLst/>
          </a:prstGeom>
        </p:spPr>
        <p:txBody>
          <a:bodyPr>
            <a:noAutofit/>
          </a:bodyPr>
          <a:lstStyle/>
          <a:p>
            <a:pPr algn="l" eaLnBrk="1" hangingPunct="1"/>
            <a:r>
              <a:rPr lang="en-US" altLang="en-US" b="1" dirty="0" smtClean="0">
                <a:solidFill>
                  <a:srgbClr val="36647E"/>
                </a:solidFill>
                <a:latin typeface="Arial"/>
                <a:cs typeface="Arial"/>
              </a:rPr>
              <a:t>How to safely manage stress:</a:t>
            </a:r>
          </a:p>
        </p:txBody>
      </p:sp>
      <p:sp>
        <p:nvSpPr>
          <p:cNvPr id="11" name="TextBox 10"/>
          <p:cNvSpPr txBox="1"/>
          <p:nvPr/>
        </p:nvSpPr>
        <p:spPr>
          <a:xfrm>
            <a:off x="6727954" y="0"/>
            <a:ext cx="2505814" cy="369332"/>
          </a:xfrm>
          <a:prstGeom prst="rect">
            <a:avLst/>
          </a:prstGeom>
          <a:noFill/>
        </p:spPr>
        <p:txBody>
          <a:bodyPr wrap="none" rtlCol="0">
            <a:spAutoFit/>
          </a:bodyPr>
          <a:lstStyle/>
          <a:p>
            <a:r>
              <a:rPr lang="en-US" u="sng" dirty="0" smtClean="0">
                <a:solidFill>
                  <a:srgbClr val="36647E"/>
                </a:solidFill>
                <a:latin typeface="Arial" panose="020B0604020202020204" pitchFamily="34" charset="0"/>
                <a:cs typeface="Arial" panose="020B0604020202020204" pitchFamily="34" charset="0"/>
                <a:hlinkClick r:id="rId6" action="ppaction://hlinksldjump"/>
              </a:rPr>
              <a:t>Return to Game Board</a:t>
            </a:r>
            <a:endParaRPr lang="en-US" u="sng" dirty="0">
              <a:solidFill>
                <a:srgbClr val="36647E"/>
              </a:solidFill>
              <a:latin typeface="Arial" panose="020B0604020202020204" pitchFamily="34" charset="0"/>
              <a:cs typeface="Arial" panose="020B0604020202020204" pitchFamily="34" charset="0"/>
            </a:endParaRPr>
          </a:p>
        </p:txBody>
      </p:sp>
      <p:sp>
        <p:nvSpPr>
          <p:cNvPr id="13"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
        <p:nvSpPr>
          <p:cNvPr id="2" name="TextBox 1"/>
          <p:cNvSpPr txBox="1"/>
          <p:nvPr/>
        </p:nvSpPr>
        <p:spPr>
          <a:xfrm>
            <a:off x="5313190" y="2141668"/>
            <a:ext cx="3526010" cy="646331"/>
          </a:xfrm>
          <a:prstGeom prst="rect">
            <a:avLst/>
          </a:prstGeom>
          <a:noFill/>
        </p:spPr>
        <p:txBody>
          <a:bodyPr wrap="square" rtlCol="0">
            <a:spAutoFit/>
          </a:bodyPr>
          <a:lstStyle/>
          <a:p>
            <a:r>
              <a:rPr lang="en-US" sz="3600" b="1" dirty="0">
                <a:solidFill>
                  <a:srgbClr val="A2D183"/>
                </a:solidFill>
                <a:latin typeface="Arial"/>
                <a:cs typeface="Arial"/>
              </a:rPr>
              <a:t>prioritize tasks</a:t>
            </a:r>
            <a:endParaRPr lang="en-US" sz="3600" b="1" dirty="0">
              <a:solidFill>
                <a:srgbClr val="A2D183"/>
              </a:solidFill>
            </a:endParaRPr>
          </a:p>
        </p:txBody>
      </p:sp>
      <p:sp>
        <p:nvSpPr>
          <p:cNvPr id="3" name="TextBox 2"/>
          <p:cNvSpPr txBox="1"/>
          <p:nvPr/>
        </p:nvSpPr>
        <p:spPr>
          <a:xfrm>
            <a:off x="1828800" y="2444481"/>
            <a:ext cx="3484390" cy="646331"/>
          </a:xfrm>
          <a:prstGeom prst="rect">
            <a:avLst/>
          </a:prstGeom>
          <a:noFill/>
        </p:spPr>
        <p:txBody>
          <a:bodyPr wrap="square" rtlCol="0">
            <a:spAutoFit/>
          </a:bodyPr>
          <a:lstStyle/>
          <a:p>
            <a:r>
              <a:rPr lang="en-US" sz="3600" b="1" dirty="0">
                <a:solidFill>
                  <a:srgbClr val="36647E"/>
                </a:solidFill>
                <a:latin typeface="Arial"/>
                <a:cs typeface="Arial"/>
              </a:rPr>
              <a:t>watch a movie</a:t>
            </a:r>
            <a:endParaRPr lang="en-US" sz="3600" b="1" dirty="0">
              <a:solidFill>
                <a:srgbClr val="36647E"/>
              </a:solidFill>
            </a:endParaRPr>
          </a:p>
        </p:txBody>
      </p:sp>
      <p:sp>
        <p:nvSpPr>
          <p:cNvPr id="4" name="TextBox 3"/>
          <p:cNvSpPr txBox="1"/>
          <p:nvPr/>
        </p:nvSpPr>
        <p:spPr>
          <a:xfrm>
            <a:off x="792604" y="3118127"/>
            <a:ext cx="2459511" cy="646331"/>
          </a:xfrm>
          <a:prstGeom prst="rect">
            <a:avLst/>
          </a:prstGeom>
          <a:noFill/>
        </p:spPr>
        <p:txBody>
          <a:bodyPr wrap="square" rtlCol="0">
            <a:spAutoFit/>
          </a:bodyPr>
          <a:lstStyle/>
          <a:p>
            <a:r>
              <a:rPr lang="en-US" sz="3600" b="1" dirty="0">
                <a:solidFill>
                  <a:srgbClr val="48BAC8"/>
                </a:solidFill>
                <a:latin typeface="Arial"/>
                <a:cs typeface="Arial"/>
              </a:rPr>
              <a:t>take a nap</a:t>
            </a:r>
            <a:endParaRPr lang="en-US" sz="3600" b="1" dirty="0">
              <a:solidFill>
                <a:srgbClr val="48BAC8"/>
              </a:solidFill>
            </a:endParaRPr>
          </a:p>
        </p:txBody>
      </p:sp>
      <p:sp>
        <p:nvSpPr>
          <p:cNvPr id="5" name="TextBox 4"/>
          <p:cNvSpPr txBox="1"/>
          <p:nvPr/>
        </p:nvSpPr>
        <p:spPr>
          <a:xfrm>
            <a:off x="2850792" y="3612686"/>
            <a:ext cx="3262499" cy="646331"/>
          </a:xfrm>
          <a:prstGeom prst="rect">
            <a:avLst/>
          </a:prstGeom>
          <a:noFill/>
        </p:spPr>
        <p:txBody>
          <a:bodyPr wrap="square" rtlCol="0">
            <a:spAutoFit/>
          </a:bodyPr>
          <a:lstStyle/>
          <a:p>
            <a:r>
              <a:rPr lang="en-US" sz="3600" b="1" dirty="0">
                <a:solidFill>
                  <a:srgbClr val="A2D183"/>
                </a:solidFill>
                <a:latin typeface="Arial"/>
                <a:cs typeface="Arial"/>
              </a:rPr>
              <a:t>eat ice cream</a:t>
            </a:r>
            <a:endParaRPr lang="en-US" sz="3600" b="1" dirty="0">
              <a:solidFill>
                <a:srgbClr val="A2D183"/>
              </a:solidFill>
            </a:endParaRPr>
          </a:p>
        </p:txBody>
      </p:sp>
      <p:sp>
        <p:nvSpPr>
          <p:cNvPr id="6" name="TextBox 5"/>
          <p:cNvSpPr txBox="1"/>
          <p:nvPr/>
        </p:nvSpPr>
        <p:spPr>
          <a:xfrm>
            <a:off x="6377033" y="3581402"/>
            <a:ext cx="2249266" cy="646331"/>
          </a:xfrm>
          <a:prstGeom prst="rect">
            <a:avLst/>
          </a:prstGeom>
          <a:noFill/>
        </p:spPr>
        <p:txBody>
          <a:bodyPr wrap="square" rtlCol="0">
            <a:spAutoFit/>
          </a:bodyPr>
          <a:lstStyle/>
          <a:p>
            <a:r>
              <a:rPr lang="en-US" sz="3600" b="1" dirty="0">
                <a:solidFill>
                  <a:srgbClr val="FAAF5C"/>
                </a:solidFill>
                <a:latin typeface="Arial"/>
                <a:cs typeface="Arial"/>
              </a:rPr>
              <a:t>exercise</a:t>
            </a:r>
            <a:endParaRPr lang="en-US" sz="3600" b="1" dirty="0">
              <a:solidFill>
                <a:srgbClr val="FAAF5C"/>
              </a:solidFill>
            </a:endParaRPr>
          </a:p>
        </p:txBody>
      </p:sp>
      <p:sp>
        <p:nvSpPr>
          <p:cNvPr id="7" name="TextBox 6"/>
          <p:cNvSpPr txBox="1"/>
          <p:nvPr/>
        </p:nvSpPr>
        <p:spPr>
          <a:xfrm>
            <a:off x="4801189" y="2955421"/>
            <a:ext cx="1312103" cy="646331"/>
          </a:xfrm>
          <a:prstGeom prst="rect">
            <a:avLst/>
          </a:prstGeom>
          <a:noFill/>
        </p:spPr>
        <p:txBody>
          <a:bodyPr wrap="square" rtlCol="0">
            <a:spAutoFit/>
          </a:bodyPr>
          <a:lstStyle/>
          <a:p>
            <a:r>
              <a:rPr lang="en-US" sz="3600" b="1" dirty="0">
                <a:solidFill>
                  <a:schemeClr val="tx1">
                    <a:lumMod val="50000"/>
                    <a:lumOff val="50000"/>
                  </a:schemeClr>
                </a:solidFill>
                <a:latin typeface="Arial"/>
                <a:cs typeface="Arial"/>
              </a:rPr>
              <a:t>yoga</a:t>
            </a:r>
            <a:endParaRPr lang="en-US" sz="3600" b="1" dirty="0"/>
          </a:p>
        </p:txBody>
      </p:sp>
      <p:sp>
        <p:nvSpPr>
          <p:cNvPr id="14" name="TextBox 13"/>
          <p:cNvSpPr txBox="1"/>
          <p:nvPr/>
        </p:nvSpPr>
        <p:spPr>
          <a:xfrm>
            <a:off x="218195" y="4269952"/>
            <a:ext cx="6705600" cy="1200329"/>
          </a:xfrm>
          <a:prstGeom prst="rect">
            <a:avLst/>
          </a:prstGeom>
          <a:noFill/>
        </p:spPr>
        <p:txBody>
          <a:bodyPr wrap="square" rtlCol="0">
            <a:spAutoFit/>
          </a:bodyPr>
          <a:lstStyle/>
          <a:p>
            <a:r>
              <a:rPr lang="en-US" sz="3600" b="1" dirty="0">
                <a:solidFill>
                  <a:schemeClr val="tx1">
                    <a:lumMod val="50000"/>
                    <a:lumOff val="50000"/>
                  </a:schemeClr>
                </a:solidFill>
                <a:latin typeface="Arial"/>
                <a:cs typeface="Arial"/>
              </a:rPr>
              <a:t>make a plan to meet project deadlines</a:t>
            </a:r>
            <a:endParaRPr lang="en-US" sz="3600" b="1" dirty="0"/>
          </a:p>
        </p:txBody>
      </p:sp>
    </p:spTree>
    <p:custDataLst>
      <p:tags r:id="rId1"/>
    </p:custDataLst>
    <p:extLst>
      <p:ext uri="{BB962C8B-B14F-4D97-AF65-F5344CB8AC3E}">
        <p14:creationId xmlns:p14="http://schemas.microsoft.com/office/powerpoint/2010/main" val="12283307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5"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57200"/>
            <a:ext cx="5440129" cy="5280330"/>
          </a:xfrm>
          <a:prstGeom prst="rect">
            <a:avLst/>
          </a:prstGeom>
        </p:spPr>
      </p:pic>
      <p:sp>
        <p:nvSpPr>
          <p:cNvPr id="3" name="Rounded Rectangular Callout 2"/>
          <p:cNvSpPr/>
          <p:nvPr/>
        </p:nvSpPr>
        <p:spPr>
          <a:xfrm>
            <a:off x="5178552" y="762000"/>
            <a:ext cx="3657600" cy="3200400"/>
          </a:xfrm>
          <a:prstGeom prst="wedgeRoundRectCallout">
            <a:avLst>
              <a:gd name="adj1" fmla="val -46778"/>
              <a:gd name="adj2" fmla="val 69415"/>
              <a:gd name="adj3" fmla="val 16667"/>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r>
              <a:rPr lang="en-US" sz="2800" dirty="0" smtClean="0">
                <a:solidFill>
                  <a:schemeClr val="tx1">
                    <a:lumMod val="65000"/>
                    <a:lumOff val="35000"/>
                  </a:schemeClr>
                </a:solidFill>
                <a:latin typeface="Arial" panose="020B0604020202020204" pitchFamily="34" charset="0"/>
                <a:cs typeface="Arial" panose="020B0604020202020204" pitchFamily="34" charset="0"/>
              </a:rPr>
              <a:t>A new semester…hmm…  </a:t>
            </a:r>
            <a:r>
              <a:rPr lang="en-US" sz="2800" b="1" dirty="0" smtClean="0">
                <a:solidFill>
                  <a:schemeClr val="tx1">
                    <a:lumMod val="65000"/>
                    <a:lumOff val="35000"/>
                  </a:schemeClr>
                </a:solidFill>
                <a:latin typeface="Arial" panose="020B0604020202020204" pitchFamily="34" charset="0"/>
                <a:cs typeface="Arial" panose="020B0604020202020204" pitchFamily="34" charset="0"/>
              </a:rPr>
              <a:t>Maybe I should make a plan for studying?!  </a:t>
            </a:r>
          </a:p>
          <a:p>
            <a:pPr algn="l">
              <a:defRPr/>
            </a:pPr>
            <a:r>
              <a:rPr lang="en-US" sz="2800" b="1" dirty="0" smtClean="0">
                <a:solidFill>
                  <a:schemeClr val="tx1">
                    <a:lumMod val="65000"/>
                    <a:lumOff val="35000"/>
                  </a:schemeClr>
                </a:solidFill>
                <a:latin typeface="Arial" panose="020B0604020202020204" pitchFamily="34" charset="0"/>
                <a:cs typeface="Arial" panose="020B0604020202020204" pitchFamily="34" charset="0"/>
              </a:rPr>
              <a:t>This semester I’ll:</a:t>
            </a:r>
            <a:endParaRPr lang="en-US" sz="2800" b="1" dirty="0">
              <a:solidFill>
                <a:schemeClr val="tx1">
                  <a:lumMod val="65000"/>
                  <a:lumOff val="35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028116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rot="16200000" flipH="1">
            <a:off x="2438404" y="-609601"/>
            <a:ext cx="4267201" cy="91440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12" name="Title 2"/>
          <p:cNvSpPr>
            <a:spLocks noGrp="1"/>
          </p:cNvSpPr>
          <p:nvPr>
            <p:ph type="title" idx="4294967295"/>
          </p:nvPr>
        </p:nvSpPr>
        <p:spPr>
          <a:xfrm>
            <a:off x="212321" y="364773"/>
            <a:ext cx="7184136" cy="1143000"/>
          </a:xfrm>
          <a:prstGeom prst="rect">
            <a:avLst/>
          </a:prstGeom>
        </p:spPr>
        <p:txBody>
          <a:bodyPr>
            <a:noAutofit/>
          </a:bodyPr>
          <a:lstStyle/>
          <a:p>
            <a:pPr algn="l" eaLnBrk="1" hangingPunct="1"/>
            <a:r>
              <a:rPr lang="en-US" altLang="en-US" b="1" dirty="0" smtClean="0">
                <a:solidFill>
                  <a:srgbClr val="36647E"/>
                </a:solidFill>
                <a:latin typeface="Arial"/>
                <a:cs typeface="Arial"/>
              </a:rPr>
              <a:t>Sustainable approaches for studying:</a:t>
            </a:r>
          </a:p>
        </p:txBody>
      </p:sp>
      <p:sp>
        <p:nvSpPr>
          <p:cNvPr id="11" name="TextBox 10"/>
          <p:cNvSpPr txBox="1"/>
          <p:nvPr/>
        </p:nvSpPr>
        <p:spPr>
          <a:xfrm>
            <a:off x="6727954" y="0"/>
            <a:ext cx="2505814" cy="369332"/>
          </a:xfrm>
          <a:prstGeom prst="rect">
            <a:avLst/>
          </a:prstGeom>
          <a:noFill/>
        </p:spPr>
        <p:txBody>
          <a:bodyPr wrap="none" rtlCol="0">
            <a:spAutoFit/>
          </a:bodyPr>
          <a:lstStyle/>
          <a:p>
            <a:r>
              <a:rPr lang="en-US" u="sng" dirty="0" smtClean="0">
                <a:solidFill>
                  <a:srgbClr val="36647E"/>
                </a:solidFill>
                <a:latin typeface="Arial" panose="020B0604020202020204" pitchFamily="34" charset="0"/>
                <a:cs typeface="Arial" panose="020B0604020202020204" pitchFamily="34" charset="0"/>
                <a:hlinkClick r:id="rId6" action="ppaction://hlinksldjump"/>
              </a:rPr>
              <a:t>Return to Game Board</a:t>
            </a:r>
            <a:endParaRPr lang="en-US" u="sng" dirty="0">
              <a:solidFill>
                <a:srgbClr val="36647E"/>
              </a:solidFill>
              <a:latin typeface="Arial" panose="020B0604020202020204" pitchFamily="34" charset="0"/>
              <a:cs typeface="Arial" panose="020B0604020202020204" pitchFamily="34" charset="0"/>
            </a:endParaRPr>
          </a:p>
        </p:txBody>
      </p:sp>
      <p:sp>
        <p:nvSpPr>
          <p:cNvPr id="13"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
        <p:nvSpPr>
          <p:cNvPr id="2" name="TextBox 1"/>
          <p:cNvSpPr txBox="1"/>
          <p:nvPr/>
        </p:nvSpPr>
        <p:spPr>
          <a:xfrm>
            <a:off x="305046" y="3684029"/>
            <a:ext cx="8153400" cy="584775"/>
          </a:xfrm>
          <a:prstGeom prst="rect">
            <a:avLst/>
          </a:prstGeom>
          <a:noFill/>
        </p:spPr>
        <p:txBody>
          <a:bodyPr wrap="square" rtlCol="0">
            <a:spAutoFit/>
          </a:bodyPr>
          <a:lstStyle/>
          <a:p>
            <a:r>
              <a:rPr lang="en-US" sz="3200" b="1" dirty="0">
                <a:solidFill>
                  <a:srgbClr val="A2D183"/>
                </a:solidFill>
                <a:latin typeface="Arial"/>
                <a:cs typeface="Arial"/>
              </a:rPr>
              <a:t>stay current with class material</a:t>
            </a:r>
            <a:endParaRPr lang="en-US" sz="3200" b="1" dirty="0">
              <a:solidFill>
                <a:srgbClr val="A2D183"/>
              </a:solidFill>
            </a:endParaRPr>
          </a:p>
        </p:txBody>
      </p:sp>
      <p:sp>
        <p:nvSpPr>
          <p:cNvPr id="3" name="TextBox 2"/>
          <p:cNvSpPr txBox="1"/>
          <p:nvPr/>
        </p:nvSpPr>
        <p:spPr>
          <a:xfrm>
            <a:off x="3006" y="3053757"/>
            <a:ext cx="3804389" cy="584775"/>
          </a:xfrm>
          <a:prstGeom prst="rect">
            <a:avLst/>
          </a:prstGeom>
          <a:noFill/>
        </p:spPr>
        <p:txBody>
          <a:bodyPr wrap="square" rtlCol="0">
            <a:spAutoFit/>
          </a:bodyPr>
          <a:lstStyle/>
          <a:p>
            <a:r>
              <a:rPr lang="en-US" sz="3200" b="1" dirty="0">
                <a:solidFill>
                  <a:schemeClr val="tx1">
                    <a:lumMod val="50000"/>
                    <a:lumOff val="50000"/>
                  </a:schemeClr>
                </a:solidFill>
                <a:latin typeface="Arial"/>
                <a:cs typeface="Arial"/>
              </a:rPr>
              <a:t>don’t skip class</a:t>
            </a:r>
            <a:endParaRPr lang="en-US" sz="3200" b="1" dirty="0"/>
          </a:p>
        </p:txBody>
      </p:sp>
      <p:sp>
        <p:nvSpPr>
          <p:cNvPr id="4" name="TextBox 3"/>
          <p:cNvSpPr txBox="1"/>
          <p:nvPr/>
        </p:nvSpPr>
        <p:spPr>
          <a:xfrm>
            <a:off x="3352800" y="3183456"/>
            <a:ext cx="5486400" cy="584775"/>
          </a:xfrm>
          <a:prstGeom prst="rect">
            <a:avLst/>
          </a:prstGeom>
          <a:noFill/>
        </p:spPr>
        <p:txBody>
          <a:bodyPr wrap="square" rtlCol="0">
            <a:spAutoFit/>
          </a:bodyPr>
          <a:lstStyle/>
          <a:p>
            <a:r>
              <a:rPr lang="en-US" sz="3200" b="1" dirty="0">
                <a:solidFill>
                  <a:srgbClr val="48BAC8"/>
                </a:solidFill>
                <a:latin typeface="Arial"/>
                <a:cs typeface="Arial"/>
              </a:rPr>
              <a:t>create a study schedule</a:t>
            </a:r>
            <a:endParaRPr lang="en-US" sz="3200" b="1" dirty="0">
              <a:solidFill>
                <a:srgbClr val="48BAC8"/>
              </a:solidFill>
            </a:endParaRPr>
          </a:p>
        </p:txBody>
      </p:sp>
      <p:sp>
        <p:nvSpPr>
          <p:cNvPr id="5" name="TextBox 4"/>
          <p:cNvSpPr txBox="1"/>
          <p:nvPr/>
        </p:nvSpPr>
        <p:spPr>
          <a:xfrm>
            <a:off x="3309502" y="4562604"/>
            <a:ext cx="2743200" cy="584775"/>
          </a:xfrm>
          <a:prstGeom prst="rect">
            <a:avLst/>
          </a:prstGeom>
          <a:noFill/>
        </p:spPr>
        <p:txBody>
          <a:bodyPr wrap="square" rtlCol="0">
            <a:spAutoFit/>
          </a:bodyPr>
          <a:lstStyle/>
          <a:p>
            <a:r>
              <a:rPr lang="en-US" sz="3200" b="1" dirty="0">
                <a:solidFill>
                  <a:schemeClr val="tx1">
                    <a:lumMod val="50000"/>
                    <a:lumOff val="50000"/>
                  </a:schemeClr>
                </a:solidFill>
                <a:latin typeface="Arial"/>
                <a:cs typeface="Arial"/>
              </a:rPr>
              <a:t>use a tutor</a:t>
            </a:r>
            <a:endParaRPr lang="en-US" sz="3200" b="1" dirty="0"/>
          </a:p>
        </p:txBody>
      </p:sp>
      <p:sp>
        <p:nvSpPr>
          <p:cNvPr id="6" name="TextBox 5"/>
          <p:cNvSpPr txBox="1"/>
          <p:nvPr/>
        </p:nvSpPr>
        <p:spPr>
          <a:xfrm>
            <a:off x="4381745" y="2181364"/>
            <a:ext cx="4792447" cy="584775"/>
          </a:xfrm>
          <a:prstGeom prst="rect">
            <a:avLst/>
          </a:prstGeom>
          <a:noFill/>
        </p:spPr>
        <p:txBody>
          <a:bodyPr wrap="square" rtlCol="0">
            <a:spAutoFit/>
          </a:bodyPr>
          <a:lstStyle/>
          <a:p>
            <a:r>
              <a:rPr lang="en-US" sz="3200" b="1" dirty="0">
                <a:solidFill>
                  <a:srgbClr val="A2D183"/>
                </a:solidFill>
                <a:latin typeface="Arial"/>
                <a:cs typeface="Arial"/>
              </a:rPr>
              <a:t>establish a study group</a:t>
            </a:r>
            <a:endParaRPr lang="en-US" sz="3200" b="1" dirty="0">
              <a:solidFill>
                <a:srgbClr val="A2D183"/>
              </a:solidFill>
            </a:endParaRPr>
          </a:p>
        </p:txBody>
      </p:sp>
      <p:sp>
        <p:nvSpPr>
          <p:cNvPr id="7" name="TextBox 6"/>
          <p:cNvSpPr txBox="1"/>
          <p:nvPr/>
        </p:nvSpPr>
        <p:spPr>
          <a:xfrm>
            <a:off x="-24751" y="4224720"/>
            <a:ext cx="3886200" cy="1077218"/>
          </a:xfrm>
          <a:prstGeom prst="rect">
            <a:avLst/>
          </a:prstGeom>
          <a:noFill/>
        </p:spPr>
        <p:txBody>
          <a:bodyPr wrap="square" rtlCol="0">
            <a:spAutoFit/>
          </a:bodyPr>
          <a:lstStyle/>
          <a:p>
            <a:r>
              <a:rPr lang="en-US" sz="3200" b="1" dirty="0">
                <a:solidFill>
                  <a:srgbClr val="36647E"/>
                </a:solidFill>
                <a:latin typeface="Arial"/>
                <a:cs typeface="Arial"/>
              </a:rPr>
              <a:t>take advantage of office hours</a:t>
            </a:r>
            <a:endParaRPr lang="en-US" sz="3200" b="1" dirty="0">
              <a:solidFill>
                <a:srgbClr val="36647E"/>
              </a:solidFill>
            </a:endParaRPr>
          </a:p>
        </p:txBody>
      </p:sp>
      <p:sp>
        <p:nvSpPr>
          <p:cNvPr id="14" name="TextBox 13"/>
          <p:cNvSpPr txBox="1"/>
          <p:nvPr/>
        </p:nvSpPr>
        <p:spPr>
          <a:xfrm>
            <a:off x="4571999" y="4114800"/>
            <a:ext cx="5476188" cy="584775"/>
          </a:xfrm>
          <a:prstGeom prst="rect">
            <a:avLst/>
          </a:prstGeom>
          <a:noFill/>
        </p:spPr>
        <p:txBody>
          <a:bodyPr wrap="square" rtlCol="0">
            <a:spAutoFit/>
          </a:bodyPr>
          <a:lstStyle/>
          <a:p>
            <a:r>
              <a:rPr lang="en-US" sz="3200" b="1" dirty="0">
                <a:solidFill>
                  <a:srgbClr val="FAAF5C"/>
                </a:solidFill>
                <a:latin typeface="Arial"/>
                <a:cs typeface="Arial"/>
              </a:rPr>
              <a:t>access online tutorials</a:t>
            </a:r>
            <a:endParaRPr lang="en-US" sz="3200" b="1" dirty="0">
              <a:solidFill>
                <a:srgbClr val="FAAF5C"/>
              </a:solidFill>
            </a:endParaRPr>
          </a:p>
        </p:txBody>
      </p:sp>
      <p:sp>
        <p:nvSpPr>
          <p:cNvPr id="15" name="TextBox 14"/>
          <p:cNvSpPr txBox="1"/>
          <p:nvPr/>
        </p:nvSpPr>
        <p:spPr>
          <a:xfrm>
            <a:off x="815251" y="2516546"/>
            <a:ext cx="4223994" cy="584775"/>
          </a:xfrm>
          <a:prstGeom prst="rect">
            <a:avLst/>
          </a:prstGeom>
          <a:noFill/>
        </p:spPr>
        <p:txBody>
          <a:bodyPr wrap="square" rtlCol="0">
            <a:spAutoFit/>
          </a:bodyPr>
          <a:lstStyle/>
          <a:p>
            <a:r>
              <a:rPr lang="en-US" sz="3200" b="1" dirty="0">
                <a:solidFill>
                  <a:srgbClr val="FAAF5C"/>
                </a:solidFill>
                <a:latin typeface="Arial"/>
                <a:cs typeface="Arial"/>
              </a:rPr>
              <a:t>make flashcards</a:t>
            </a:r>
            <a:endParaRPr lang="en-US" sz="3200" b="1" dirty="0">
              <a:solidFill>
                <a:srgbClr val="FAAF5C"/>
              </a:solidFill>
            </a:endParaRPr>
          </a:p>
        </p:txBody>
      </p:sp>
      <p:sp>
        <p:nvSpPr>
          <p:cNvPr id="16" name="TextBox 15"/>
          <p:cNvSpPr txBox="1"/>
          <p:nvPr/>
        </p:nvSpPr>
        <p:spPr>
          <a:xfrm>
            <a:off x="5734470" y="2699012"/>
            <a:ext cx="3619500" cy="584775"/>
          </a:xfrm>
          <a:prstGeom prst="rect">
            <a:avLst/>
          </a:prstGeom>
          <a:noFill/>
        </p:spPr>
        <p:txBody>
          <a:bodyPr wrap="square" rtlCol="0">
            <a:spAutoFit/>
          </a:bodyPr>
          <a:lstStyle/>
          <a:p>
            <a:r>
              <a:rPr lang="en-US" sz="3200" b="1" dirty="0">
                <a:solidFill>
                  <a:srgbClr val="36647E"/>
                </a:solidFill>
                <a:latin typeface="Arial"/>
                <a:cs typeface="Arial"/>
              </a:rPr>
              <a:t>try to teach it</a:t>
            </a:r>
            <a:endParaRPr lang="en-US" sz="3200" b="1" dirty="0">
              <a:solidFill>
                <a:srgbClr val="36647E"/>
              </a:solidFill>
            </a:endParaRPr>
          </a:p>
        </p:txBody>
      </p:sp>
      <p:sp>
        <p:nvSpPr>
          <p:cNvPr id="17" name="TextBox 16"/>
          <p:cNvSpPr txBox="1"/>
          <p:nvPr/>
        </p:nvSpPr>
        <p:spPr>
          <a:xfrm>
            <a:off x="-30194" y="1975365"/>
            <a:ext cx="3581400" cy="584775"/>
          </a:xfrm>
          <a:prstGeom prst="rect">
            <a:avLst/>
          </a:prstGeom>
          <a:noFill/>
        </p:spPr>
        <p:txBody>
          <a:bodyPr wrap="square" rtlCol="0">
            <a:spAutoFit/>
          </a:bodyPr>
          <a:lstStyle/>
          <a:p>
            <a:r>
              <a:rPr lang="en-US" sz="3200" b="1" dirty="0">
                <a:solidFill>
                  <a:srgbClr val="48BAC8"/>
                </a:solidFill>
                <a:latin typeface="Arial"/>
                <a:cs typeface="Arial"/>
              </a:rPr>
              <a:t>prioritize </a:t>
            </a:r>
            <a:r>
              <a:rPr lang="en-US" sz="3200" b="1" dirty="0" smtClean="0">
                <a:solidFill>
                  <a:srgbClr val="48BAC8"/>
                </a:solidFill>
                <a:latin typeface="Arial"/>
                <a:cs typeface="Arial"/>
              </a:rPr>
              <a:t>tasks</a:t>
            </a:r>
            <a:endParaRPr lang="en-US" sz="3200" b="1" dirty="0">
              <a:solidFill>
                <a:srgbClr val="48BAC8"/>
              </a:solidFill>
              <a:latin typeface="Arial"/>
              <a:cs typeface="Arial"/>
            </a:endParaRPr>
          </a:p>
        </p:txBody>
      </p:sp>
    </p:spTree>
    <p:custDataLst>
      <p:tags r:id="rId1"/>
    </p:custDataLst>
    <p:extLst>
      <p:ext uri="{BB962C8B-B14F-4D97-AF65-F5344CB8AC3E}">
        <p14:creationId xmlns:p14="http://schemas.microsoft.com/office/powerpoint/2010/main" val="2351857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524000"/>
            <a:ext cx="4965700" cy="435576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3" name="Rounded Rectangular Callout 2"/>
          <p:cNvSpPr/>
          <p:nvPr/>
        </p:nvSpPr>
        <p:spPr>
          <a:xfrm>
            <a:off x="3124200" y="990600"/>
            <a:ext cx="5105400" cy="1904999"/>
          </a:xfrm>
          <a:prstGeom prst="wedgeRoundRectCallout">
            <a:avLst>
              <a:gd name="adj1" fmla="val -42630"/>
              <a:gd name="adj2" fmla="val 85149"/>
              <a:gd name="adj3" fmla="val 16667"/>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r>
              <a:rPr lang="en-US" sz="2800" dirty="0" smtClean="0">
                <a:solidFill>
                  <a:schemeClr val="tx1">
                    <a:lumMod val="65000"/>
                    <a:lumOff val="35000"/>
                  </a:schemeClr>
                </a:solidFill>
                <a:latin typeface="Arial" panose="020B0604020202020204" pitchFamily="34" charset="0"/>
                <a:cs typeface="Arial" panose="020B0604020202020204" pitchFamily="34" charset="0"/>
              </a:rPr>
              <a:t>I’m so frustrated</a:t>
            </a:r>
            <a:r>
              <a:rPr lang="en-US" sz="2800" smtClean="0">
                <a:solidFill>
                  <a:schemeClr val="tx1">
                    <a:lumMod val="65000"/>
                    <a:lumOff val="35000"/>
                  </a:schemeClr>
                </a:solidFill>
                <a:latin typeface="Arial" panose="020B0604020202020204" pitchFamily="34" charset="0"/>
                <a:cs typeface="Arial" panose="020B0604020202020204" pitchFamily="34" charset="0"/>
              </a:rPr>
              <a:t>! </a:t>
            </a:r>
            <a:r>
              <a:rPr lang="en-US" sz="2800" dirty="0" smtClean="0">
                <a:solidFill>
                  <a:schemeClr val="tx1">
                    <a:lumMod val="65000"/>
                    <a:lumOff val="35000"/>
                  </a:schemeClr>
                </a:solidFill>
                <a:latin typeface="Arial" panose="020B0604020202020204" pitchFamily="34" charset="0"/>
                <a:cs typeface="Arial" panose="020B0604020202020204" pitchFamily="34" charset="0"/>
              </a:rPr>
              <a:t>This medication isn’t managing my pain.  </a:t>
            </a:r>
            <a:r>
              <a:rPr lang="en-US" sz="2800" b="1" dirty="0" smtClean="0">
                <a:solidFill>
                  <a:schemeClr val="tx1">
                    <a:lumMod val="65000"/>
                    <a:lumOff val="35000"/>
                  </a:schemeClr>
                </a:solidFill>
                <a:latin typeface="Arial" panose="020B0604020202020204" pitchFamily="34" charset="0"/>
                <a:cs typeface="Arial" panose="020B0604020202020204" pitchFamily="34" charset="0"/>
              </a:rPr>
              <a:t>What should I do?</a:t>
            </a:r>
            <a:endParaRPr lang="en-US" sz="28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Tree>
    <p:custDataLst>
      <p:tags r:id="rId1"/>
    </p:custDataLst>
    <p:extLst>
      <p:ext uri="{BB962C8B-B14F-4D97-AF65-F5344CB8AC3E}">
        <p14:creationId xmlns:p14="http://schemas.microsoft.com/office/powerpoint/2010/main" val="25912583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12" name="Title 2"/>
          <p:cNvSpPr>
            <a:spLocks noGrp="1"/>
          </p:cNvSpPr>
          <p:nvPr>
            <p:ph type="title" idx="4294967295"/>
          </p:nvPr>
        </p:nvSpPr>
        <p:spPr>
          <a:xfrm>
            <a:off x="304800" y="990600"/>
            <a:ext cx="5562600" cy="3962400"/>
          </a:xfrm>
          <a:prstGeom prst="rect">
            <a:avLst/>
          </a:prstGeom>
        </p:spPr>
        <p:txBody>
          <a:bodyPr>
            <a:noAutofit/>
          </a:bodyPr>
          <a:lstStyle/>
          <a:p>
            <a:pPr algn="l" eaLnBrk="1" hangingPunct="1"/>
            <a:r>
              <a:rPr lang="en-US" altLang="en-US" dirty="0" smtClean="0">
                <a:solidFill>
                  <a:srgbClr val="36647E"/>
                </a:solidFill>
                <a:latin typeface="Arial"/>
                <a:cs typeface="Arial"/>
              </a:rPr>
              <a:t>Avoid </a:t>
            </a:r>
            <a:br>
              <a:rPr lang="en-US" altLang="en-US" dirty="0" smtClean="0">
                <a:solidFill>
                  <a:srgbClr val="36647E"/>
                </a:solidFill>
                <a:latin typeface="Arial"/>
                <a:cs typeface="Arial"/>
              </a:rPr>
            </a:br>
            <a:r>
              <a:rPr lang="en-US" altLang="en-US" dirty="0" smtClean="0">
                <a:solidFill>
                  <a:srgbClr val="36647E"/>
                </a:solidFill>
                <a:latin typeface="Arial"/>
                <a:cs typeface="Arial"/>
              </a:rPr>
              <a:t>self-medicating— always seek </a:t>
            </a:r>
            <a:br>
              <a:rPr lang="en-US" altLang="en-US" dirty="0" smtClean="0">
                <a:solidFill>
                  <a:srgbClr val="36647E"/>
                </a:solidFill>
                <a:latin typeface="Arial"/>
                <a:cs typeface="Arial"/>
              </a:rPr>
            </a:br>
            <a:r>
              <a:rPr lang="en-US" altLang="en-US" dirty="0" smtClean="0">
                <a:solidFill>
                  <a:srgbClr val="36647E"/>
                </a:solidFill>
                <a:latin typeface="Arial"/>
                <a:cs typeface="Arial"/>
              </a:rPr>
              <a:t>help from your </a:t>
            </a:r>
            <a:br>
              <a:rPr lang="en-US" altLang="en-US" dirty="0" smtClean="0">
                <a:solidFill>
                  <a:srgbClr val="36647E"/>
                </a:solidFill>
                <a:latin typeface="Arial"/>
                <a:cs typeface="Arial"/>
              </a:rPr>
            </a:br>
            <a:r>
              <a:rPr lang="en-US" altLang="en-US" dirty="0" smtClean="0">
                <a:solidFill>
                  <a:srgbClr val="36647E"/>
                </a:solidFill>
                <a:latin typeface="Arial"/>
                <a:cs typeface="Arial"/>
              </a:rPr>
              <a:t>healthcare provider</a:t>
            </a:r>
          </a:p>
        </p:txBody>
      </p:sp>
      <p:sp>
        <p:nvSpPr>
          <p:cNvPr id="8" name="TextBox 7"/>
          <p:cNvSpPr txBox="1"/>
          <p:nvPr/>
        </p:nvSpPr>
        <p:spPr>
          <a:xfrm>
            <a:off x="6727954" y="0"/>
            <a:ext cx="2505814" cy="369332"/>
          </a:xfrm>
          <a:prstGeom prst="rect">
            <a:avLst/>
          </a:prstGeom>
          <a:noFill/>
        </p:spPr>
        <p:txBody>
          <a:bodyPr wrap="none" rtlCol="0">
            <a:spAutoFit/>
          </a:bodyPr>
          <a:lstStyle/>
          <a:p>
            <a:r>
              <a:rPr lang="en-US" u="sng" dirty="0" smtClean="0">
                <a:solidFill>
                  <a:srgbClr val="36647E"/>
                </a:solidFill>
                <a:latin typeface="Arial" panose="020B0604020202020204" pitchFamily="34" charset="0"/>
                <a:cs typeface="Arial" panose="020B0604020202020204" pitchFamily="34" charset="0"/>
                <a:hlinkClick r:id="rId5" action="ppaction://hlinksldjump"/>
              </a:rPr>
              <a:t>Return to Game Board</a:t>
            </a:r>
            <a:endParaRPr lang="en-US" u="sng" dirty="0">
              <a:solidFill>
                <a:srgbClr val="36647E"/>
              </a:solidFill>
              <a:latin typeface="Arial" panose="020B0604020202020204" pitchFamily="34" charset="0"/>
              <a:cs typeface="Arial" panose="020B0604020202020204" pitchFamily="34" charset="0"/>
            </a:endParaRPr>
          </a:p>
        </p:txBody>
      </p:sp>
      <p:sp>
        <p:nvSpPr>
          <p:cNvPr id="9"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1158280"/>
            <a:ext cx="3505200" cy="4175720"/>
          </a:xfrm>
          <a:prstGeom prst="rect">
            <a:avLst/>
          </a:prstGeom>
        </p:spPr>
      </p:pic>
    </p:spTree>
    <p:custDataLst>
      <p:tags r:id="rId1"/>
    </p:custDataLst>
    <p:extLst>
      <p:ext uri="{BB962C8B-B14F-4D97-AF65-F5344CB8AC3E}">
        <p14:creationId xmlns:p14="http://schemas.microsoft.com/office/powerpoint/2010/main" val="26928658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514876"/>
            <a:ext cx="4673600" cy="40995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3" name="Rounded Rectangular Callout 2"/>
          <p:cNvSpPr/>
          <p:nvPr/>
        </p:nvSpPr>
        <p:spPr>
          <a:xfrm>
            <a:off x="1371600" y="1178302"/>
            <a:ext cx="4419600" cy="1752599"/>
          </a:xfrm>
          <a:prstGeom prst="wedgeRoundRectCallout">
            <a:avLst>
              <a:gd name="adj1" fmla="val 30746"/>
              <a:gd name="adj2" fmla="val 83329"/>
              <a:gd name="adj3" fmla="val 16667"/>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r>
              <a:rPr lang="en-US" sz="2800" dirty="0" smtClean="0">
                <a:solidFill>
                  <a:schemeClr val="tx1">
                    <a:lumMod val="65000"/>
                    <a:lumOff val="35000"/>
                  </a:schemeClr>
                </a:solidFill>
                <a:latin typeface="Arial" panose="020B0604020202020204" pitchFamily="34" charset="0"/>
                <a:cs typeface="Arial" panose="020B0604020202020204" pitchFamily="34" charset="0"/>
              </a:rPr>
              <a:t>An ‘A’ on my midterm </a:t>
            </a:r>
            <a:r>
              <a:rPr lang="en-US" sz="2800" i="1" dirty="0" smtClean="0">
                <a:solidFill>
                  <a:schemeClr val="tx1">
                    <a:lumMod val="65000"/>
                    <a:lumOff val="35000"/>
                  </a:schemeClr>
                </a:solidFill>
                <a:latin typeface="Arial" panose="020B0604020202020204" pitchFamily="34" charset="0"/>
                <a:cs typeface="Arial" panose="020B0604020202020204" pitchFamily="34" charset="0"/>
              </a:rPr>
              <a:t>and</a:t>
            </a:r>
            <a:r>
              <a:rPr lang="en-US" sz="2800" dirty="0" smtClean="0">
                <a:solidFill>
                  <a:schemeClr val="tx1">
                    <a:lumMod val="65000"/>
                    <a:lumOff val="35000"/>
                  </a:schemeClr>
                </a:solidFill>
                <a:latin typeface="Arial" panose="020B0604020202020204" pitchFamily="34" charset="0"/>
                <a:cs typeface="Arial" panose="020B0604020202020204" pitchFamily="34" charset="0"/>
              </a:rPr>
              <a:t> it is my birthday?!  </a:t>
            </a:r>
          </a:p>
          <a:p>
            <a:pPr algn="l">
              <a:defRPr/>
            </a:pPr>
            <a:r>
              <a:rPr lang="en-US" sz="2800" b="1" dirty="0" smtClean="0">
                <a:solidFill>
                  <a:schemeClr val="tx1">
                    <a:lumMod val="65000"/>
                    <a:lumOff val="35000"/>
                  </a:schemeClr>
                </a:solidFill>
                <a:latin typeface="Arial" panose="020B0604020202020204" pitchFamily="34" charset="0"/>
                <a:cs typeface="Arial" panose="020B0604020202020204" pitchFamily="34" charset="0"/>
              </a:rPr>
              <a:t>Let’s celebrate by:</a:t>
            </a:r>
            <a:endParaRPr lang="en-US" sz="28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Tree>
    <p:custDataLst>
      <p:tags r:id="rId1"/>
    </p:custDataLst>
    <p:extLst>
      <p:ext uri="{BB962C8B-B14F-4D97-AF65-F5344CB8AC3E}">
        <p14:creationId xmlns:p14="http://schemas.microsoft.com/office/powerpoint/2010/main" val="27067931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4"/>
          <a:stretch>
            <a:fillRect/>
          </a:stretch>
        </p:blipFill>
        <p:spPr>
          <a:xfrm rot="16200000" flipH="1">
            <a:off x="2427794" y="-1049999"/>
            <a:ext cx="4343401" cy="9144000"/>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12" name="Title 2"/>
          <p:cNvSpPr>
            <a:spLocks noGrp="1"/>
          </p:cNvSpPr>
          <p:nvPr>
            <p:ph type="title" idx="4294967295"/>
          </p:nvPr>
        </p:nvSpPr>
        <p:spPr>
          <a:xfrm>
            <a:off x="435852" y="381000"/>
            <a:ext cx="8229600" cy="1143000"/>
          </a:xfrm>
          <a:prstGeom prst="rect">
            <a:avLst/>
          </a:prstGeom>
        </p:spPr>
        <p:txBody>
          <a:bodyPr>
            <a:noAutofit/>
          </a:bodyPr>
          <a:lstStyle/>
          <a:p>
            <a:pPr algn="l" eaLnBrk="1" hangingPunct="1"/>
            <a:r>
              <a:rPr lang="en-US" altLang="en-US" b="1" dirty="0" smtClean="0">
                <a:solidFill>
                  <a:srgbClr val="36647E"/>
                </a:solidFill>
                <a:latin typeface="Arial"/>
                <a:cs typeface="Arial"/>
              </a:rPr>
              <a:t>Have fun by…</a:t>
            </a:r>
          </a:p>
        </p:txBody>
      </p:sp>
      <p:sp>
        <p:nvSpPr>
          <p:cNvPr id="11" name="TextBox 10"/>
          <p:cNvSpPr txBox="1"/>
          <p:nvPr/>
        </p:nvSpPr>
        <p:spPr>
          <a:xfrm>
            <a:off x="6727954" y="0"/>
            <a:ext cx="2505814" cy="369332"/>
          </a:xfrm>
          <a:prstGeom prst="rect">
            <a:avLst/>
          </a:prstGeom>
          <a:noFill/>
        </p:spPr>
        <p:txBody>
          <a:bodyPr wrap="none" rtlCol="0">
            <a:spAutoFit/>
          </a:bodyPr>
          <a:lstStyle/>
          <a:p>
            <a:r>
              <a:rPr lang="en-US" u="sng" dirty="0" smtClean="0">
                <a:solidFill>
                  <a:srgbClr val="36647E"/>
                </a:solidFill>
                <a:latin typeface="Arial" panose="020B0604020202020204" pitchFamily="34" charset="0"/>
                <a:cs typeface="Arial" panose="020B0604020202020204" pitchFamily="34" charset="0"/>
                <a:hlinkClick r:id="rId6" action="ppaction://hlinksldjump"/>
              </a:rPr>
              <a:t>Return to Game Board</a:t>
            </a:r>
            <a:endParaRPr lang="en-US" u="sng" dirty="0">
              <a:solidFill>
                <a:srgbClr val="36647E"/>
              </a:solidFill>
              <a:latin typeface="Arial" panose="020B0604020202020204" pitchFamily="34" charset="0"/>
              <a:cs typeface="Arial" panose="020B0604020202020204" pitchFamily="34" charset="0"/>
            </a:endParaRPr>
          </a:p>
        </p:txBody>
      </p:sp>
      <p:sp>
        <p:nvSpPr>
          <p:cNvPr id="13"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
        <p:nvSpPr>
          <p:cNvPr id="14" name="Content Placeholder 3"/>
          <p:cNvSpPr txBox="1">
            <a:spLocks/>
          </p:cNvSpPr>
          <p:nvPr/>
        </p:nvSpPr>
        <p:spPr>
          <a:xfrm>
            <a:off x="435851" y="1591597"/>
            <a:ext cx="2114397"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rgbClr val="36647E"/>
                </a:solidFill>
                <a:latin typeface="Arial" panose="020B0604020202020204" pitchFamily="34" charset="0"/>
                <a:cs typeface="Arial" panose="020B0604020202020204" pitchFamily="34" charset="0"/>
              </a:rPr>
              <a:t>traveling</a:t>
            </a:r>
            <a:endParaRPr lang="en-US" sz="3600" b="1" dirty="0">
              <a:solidFill>
                <a:srgbClr val="36647E"/>
              </a:solidFill>
              <a:latin typeface="Arial" panose="020B0604020202020204" pitchFamily="34" charset="0"/>
              <a:cs typeface="Arial" panose="020B0604020202020204" pitchFamily="34" charset="0"/>
            </a:endParaRPr>
          </a:p>
        </p:txBody>
      </p:sp>
      <p:sp>
        <p:nvSpPr>
          <p:cNvPr id="15" name="Content Placeholder 3"/>
          <p:cNvSpPr txBox="1">
            <a:spLocks/>
          </p:cNvSpPr>
          <p:nvPr/>
        </p:nvSpPr>
        <p:spPr>
          <a:xfrm>
            <a:off x="361321" y="2438400"/>
            <a:ext cx="48006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smtClean="0">
                <a:solidFill>
                  <a:srgbClr val="00B0F0"/>
                </a:solidFill>
                <a:latin typeface="Arial" panose="020B0604020202020204" pitchFamily="34" charset="0"/>
                <a:cs typeface="Arial" panose="020B0604020202020204" pitchFamily="34" charset="0"/>
              </a:rPr>
              <a:t>going to a concert</a:t>
            </a:r>
            <a:endParaRPr lang="en-US" sz="3600" b="1" dirty="0">
              <a:solidFill>
                <a:srgbClr val="00B0F0"/>
              </a:solidFill>
              <a:latin typeface="Arial" panose="020B0604020202020204" pitchFamily="34" charset="0"/>
              <a:cs typeface="Arial" panose="020B0604020202020204" pitchFamily="34" charset="0"/>
            </a:endParaRPr>
          </a:p>
        </p:txBody>
      </p:sp>
      <p:sp>
        <p:nvSpPr>
          <p:cNvPr id="16" name="Content Placeholder 3"/>
          <p:cNvSpPr txBox="1">
            <a:spLocks/>
          </p:cNvSpPr>
          <p:nvPr/>
        </p:nvSpPr>
        <p:spPr>
          <a:xfrm>
            <a:off x="1823364" y="3026701"/>
            <a:ext cx="696468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rgbClr val="FFC000"/>
                </a:solidFill>
                <a:latin typeface="Arial" panose="020B0604020202020204" pitchFamily="34" charset="0"/>
                <a:cs typeface="Arial" panose="020B0604020202020204" pitchFamily="34" charset="0"/>
              </a:rPr>
              <a:t>attending a sporting event</a:t>
            </a:r>
            <a:endParaRPr lang="en-US" sz="3600" b="1" dirty="0">
              <a:solidFill>
                <a:srgbClr val="FFC000"/>
              </a:solidFill>
              <a:latin typeface="Arial" panose="020B0604020202020204" pitchFamily="34" charset="0"/>
              <a:cs typeface="Arial" panose="020B0604020202020204" pitchFamily="34" charset="0"/>
            </a:endParaRPr>
          </a:p>
        </p:txBody>
      </p:sp>
      <p:sp>
        <p:nvSpPr>
          <p:cNvPr id="17" name="Content Placeholder 3"/>
          <p:cNvSpPr txBox="1">
            <a:spLocks/>
          </p:cNvSpPr>
          <p:nvPr/>
        </p:nvSpPr>
        <p:spPr>
          <a:xfrm>
            <a:off x="2499360" y="1810354"/>
            <a:ext cx="435864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chemeClr val="tx1">
                    <a:lumMod val="50000"/>
                    <a:lumOff val="50000"/>
                  </a:schemeClr>
                </a:solidFill>
                <a:latin typeface="Arial" panose="020B0604020202020204" pitchFamily="34" charset="0"/>
                <a:cs typeface="Arial" panose="020B0604020202020204" pitchFamily="34" charset="0"/>
              </a:rPr>
              <a:t>watching a movie</a:t>
            </a:r>
            <a:endParaRPr lang="en-US" sz="36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8" name="Content Placeholder 3"/>
          <p:cNvSpPr txBox="1">
            <a:spLocks/>
          </p:cNvSpPr>
          <p:nvPr/>
        </p:nvSpPr>
        <p:spPr>
          <a:xfrm>
            <a:off x="5638800" y="3886200"/>
            <a:ext cx="32766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rgbClr val="92D050"/>
                </a:solidFill>
                <a:latin typeface="Arial" panose="020B0604020202020204" pitchFamily="34" charset="0"/>
                <a:cs typeface="Arial" panose="020B0604020202020204" pitchFamily="34" charset="0"/>
              </a:rPr>
              <a:t>volunteering</a:t>
            </a:r>
            <a:endParaRPr lang="en-US" sz="3600" b="1" dirty="0">
              <a:solidFill>
                <a:srgbClr val="92D050"/>
              </a:solidFill>
              <a:latin typeface="Arial" panose="020B0604020202020204" pitchFamily="34" charset="0"/>
              <a:cs typeface="Arial" panose="020B0604020202020204" pitchFamily="34" charset="0"/>
            </a:endParaRPr>
          </a:p>
        </p:txBody>
      </p:sp>
      <p:sp>
        <p:nvSpPr>
          <p:cNvPr id="19" name="Content Placeholder 3"/>
          <p:cNvSpPr txBox="1">
            <a:spLocks/>
          </p:cNvSpPr>
          <p:nvPr/>
        </p:nvSpPr>
        <p:spPr>
          <a:xfrm>
            <a:off x="5305704" y="2429940"/>
            <a:ext cx="3359748"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rgbClr val="36647E"/>
                </a:solidFill>
                <a:latin typeface="Arial" panose="020B0604020202020204" pitchFamily="34" charset="0"/>
                <a:cs typeface="Arial" panose="020B0604020202020204" pitchFamily="34" charset="0"/>
              </a:rPr>
              <a:t>taking a hike</a:t>
            </a:r>
            <a:endParaRPr lang="en-US" sz="3600" b="1" dirty="0">
              <a:solidFill>
                <a:srgbClr val="36647E"/>
              </a:solidFill>
              <a:latin typeface="Arial" panose="020B0604020202020204" pitchFamily="34" charset="0"/>
              <a:cs typeface="Arial" panose="020B0604020202020204" pitchFamily="34" charset="0"/>
            </a:endParaRPr>
          </a:p>
        </p:txBody>
      </p:sp>
      <p:sp>
        <p:nvSpPr>
          <p:cNvPr id="20" name="Content Placeholder 3"/>
          <p:cNvSpPr txBox="1">
            <a:spLocks/>
          </p:cNvSpPr>
          <p:nvPr/>
        </p:nvSpPr>
        <p:spPr>
          <a:xfrm>
            <a:off x="758559" y="3612027"/>
            <a:ext cx="5568223"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rgbClr val="36647E"/>
                </a:solidFill>
                <a:latin typeface="Arial" panose="020B0604020202020204" pitchFamily="34" charset="0"/>
                <a:cs typeface="Arial" panose="020B0604020202020204" pitchFamily="34" charset="0"/>
              </a:rPr>
              <a:t>hosting a game night</a:t>
            </a:r>
            <a:endParaRPr lang="en-US" sz="3600" b="1" dirty="0">
              <a:solidFill>
                <a:srgbClr val="36647E"/>
              </a:solidFill>
              <a:latin typeface="Arial" panose="020B0604020202020204" pitchFamily="34" charset="0"/>
              <a:cs typeface="Arial" panose="020B0604020202020204" pitchFamily="34" charset="0"/>
            </a:endParaRPr>
          </a:p>
        </p:txBody>
      </p:sp>
      <p:sp>
        <p:nvSpPr>
          <p:cNvPr id="21" name="Content Placeholder 3"/>
          <p:cNvSpPr txBox="1">
            <a:spLocks/>
          </p:cNvSpPr>
          <p:nvPr/>
        </p:nvSpPr>
        <p:spPr>
          <a:xfrm>
            <a:off x="76200" y="4343400"/>
            <a:ext cx="5299755"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smtClean="0">
                <a:solidFill>
                  <a:srgbClr val="00B0F0"/>
                </a:solidFill>
                <a:latin typeface="Arial" panose="020B0604020202020204" pitchFamily="34" charset="0"/>
                <a:cs typeface="Arial" panose="020B0604020202020204" pitchFamily="34" charset="0"/>
              </a:rPr>
              <a:t>enjoying your hobbies</a:t>
            </a:r>
            <a:endParaRPr lang="en-US" sz="3600" b="1" dirty="0">
              <a:solidFill>
                <a:srgbClr val="00B0F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700994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3" name="Title 2"/>
          <p:cNvSpPr txBox="1">
            <a:spLocks/>
          </p:cNvSpPr>
          <p:nvPr/>
        </p:nvSpPr>
        <p:spPr>
          <a:xfrm>
            <a:off x="435852" y="914400"/>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800" b="1" dirty="0" smtClean="0">
                <a:solidFill>
                  <a:srgbClr val="36647E"/>
                </a:solidFill>
                <a:latin typeface="Arial"/>
                <a:cs typeface="Arial"/>
              </a:rPr>
              <a:t>Final Trivia</a:t>
            </a:r>
          </a:p>
        </p:txBody>
      </p:sp>
      <p:sp>
        <p:nvSpPr>
          <p:cNvPr id="4" name="Title 2"/>
          <p:cNvSpPr txBox="1">
            <a:spLocks/>
          </p:cNvSpPr>
          <p:nvPr/>
        </p:nvSpPr>
        <p:spPr>
          <a:xfrm>
            <a:off x="420612" y="2438400"/>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ltLang="en-US" b="1" dirty="0" smtClean="0">
              <a:solidFill>
                <a:srgbClr val="36647E"/>
              </a:solidFill>
              <a:latin typeface="Arial"/>
              <a:cs typeface="Arial"/>
            </a:endParaRPr>
          </a:p>
        </p:txBody>
      </p:sp>
      <p:sp>
        <p:nvSpPr>
          <p:cNvPr id="5" name="Title 2"/>
          <p:cNvSpPr txBox="1">
            <a:spLocks/>
          </p:cNvSpPr>
          <p:nvPr/>
        </p:nvSpPr>
        <p:spPr>
          <a:xfrm>
            <a:off x="405372" y="2667000"/>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b="1" dirty="0" smtClean="0">
                <a:solidFill>
                  <a:srgbClr val="00B0F0"/>
                </a:solidFill>
                <a:latin typeface="Arial"/>
                <a:cs typeface="Arial"/>
              </a:rPr>
              <a:t>I pledge to use medications safely by: ________</a:t>
            </a:r>
          </a:p>
        </p:txBody>
      </p:sp>
      <p:sp>
        <p:nvSpPr>
          <p:cNvPr id="6"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Tree>
    <p:custDataLst>
      <p:tags r:id="rId1"/>
    </p:custDataLst>
    <p:extLst>
      <p:ext uri="{BB962C8B-B14F-4D97-AF65-F5344CB8AC3E}">
        <p14:creationId xmlns:p14="http://schemas.microsoft.com/office/powerpoint/2010/main" val="24498607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rot="5400000" flipV="1">
            <a:off x="2514601" y="-1066798"/>
            <a:ext cx="4114797" cy="9143999"/>
          </a:xfrm>
          <a:prstGeom prst="rect">
            <a:avLst/>
          </a:prstGeom>
        </p:spPr>
      </p:pic>
      <p:pic>
        <p:nvPicPr>
          <p:cNvPr id="10" name="Picture 9"/>
          <p:cNvPicPr>
            <a:picLocks noChangeAspect="1"/>
          </p:cNvPicPr>
          <p:nvPr/>
        </p:nvPicPr>
        <p:blipFill>
          <a:blip r:embed="rId5" cstate="print"/>
          <a:srcRect l="23656"/>
          <a:stretch>
            <a:fillRect/>
          </a:stretch>
        </p:blipFill>
        <p:spPr>
          <a:xfrm>
            <a:off x="0" y="1524000"/>
            <a:ext cx="2913554" cy="451561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11" name="Title 2"/>
          <p:cNvSpPr>
            <a:spLocks noGrp="1"/>
          </p:cNvSpPr>
          <p:nvPr>
            <p:ph type="title" idx="4294967295"/>
          </p:nvPr>
        </p:nvSpPr>
        <p:spPr>
          <a:xfrm>
            <a:off x="1676400" y="762000"/>
            <a:ext cx="8077200" cy="1143000"/>
          </a:xfrm>
          <a:prstGeom prst="rect">
            <a:avLst/>
          </a:prstGeom>
        </p:spPr>
        <p:txBody>
          <a:bodyPr>
            <a:noAutofit/>
          </a:bodyPr>
          <a:lstStyle/>
          <a:p>
            <a:pPr algn="l"/>
            <a:r>
              <a:rPr lang="en-US" sz="4200" b="1" dirty="0">
                <a:solidFill>
                  <a:srgbClr val="36647E"/>
                </a:solidFill>
                <a:latin typeface="Arial"/>
                <a:cs typeface="Arial"/>
              </a:rPr>
              <a:t>U</a:t>
            </a:r>
            <a:r>
              <a:rPr lang="en-US" sz="4200" b="1" dirty="0" smtClean="0">
                <a:solidFill>
                  <a:srgbClr val="36647E"/>
                </a:solidFill>
                <a:latin typeface="Arial"/>
                <a:cs typeface="Arial"/>
              </a:rPr>
              <a:t>se medications safely:</a:t>
            </a:r>
            <a:endParaRPr lang="en-US" sz="4200" b="1" dirty="0">
              <a:solidFill>
                <a:srgbClr val="36647E"/>
              </a:solidFill>
              <a:latin typeface="Arial"/>
              <a:cs typeface="Arial"/>
            </a:endParaRPr>
          </a:p>
        </p:txBody>
      </p:sp>
      <p:sp>
        <p:nvSpPr>
          <p:cNvPr id="17" name="Content Placeholder 6"/>
          <p:cNvSpPr txBox="1">
            <a:spLocks/>
          </p:cNvSpPr>
          <p:nvPr/>
        </p:nvSpPr>
        <p:spPr>
          <a:xfrm>
            <a:off x="3013193" y="1828800"/>
            <a:ext cx="6096000" cy="3949699"/>
          </a:xfrm>
          <a:prstGeom prst="rect">
            <a:avLst/>
          </a:prstGeom>
        </p:spPr>
        <p:txBody>
          <a:bodyPr vert="horz" lIns="91440" tIns="45720" rIns="91440" bIns="45720" rtlCol="0">
            <a:noAutofit/>
          </a:bodyPr>
          <a:lstStyle/>
          <a:p>
            <a:pPr marL="514350" indent="-514350">
              <a:spcBef>
                <a:spcPct val="20000"/>
              </a:spcBef>
              <a:buFont typeface="+mj-lt"/>
              <a:buAutoNum type="arabicPeriod"/>
              <a:defRPr/>
            </a:pPr>
            <a:r>
              <a:rPr lang="en-US" sz="3600" dirty="0">
                <a:solidFill>
                  <a:schemeClr val="tx1">
                    <a:lumMod val="50000"/>
                    <a:lumOff val="50000"/>
                  </a:schemeClr>
                </a:solidFill>
                <a:latin typeface="Arial"/>
                <a:cs typeface="Arial"/>
              </a:rPr>
              <a:t>Follow instructions</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600" i="0" u="none" strike="noStrike" kern="1200" cap="none" spc="0" normalizeH="0" baseline="0" noProof="0" dirty="0" smtClean="0">
                <a:ln>
                  <a:noFill/>
                </a:ln>
                <a:solidFill>
                  <a:schemeClr val="tx1">
                    <a:lumMod val="50000"/>
                    <a:lumOff val="50000"/>
                  </a:schemeClr>
                </a:solidFill>
                <a:effectLst/>
                <a:uLnTx/>
                <a:uFillTx/>
                <a:latin typeface="Arial"/>
                <a:cs typeface="Arial"/>
              </a:rPr>
              <a:t>Keep for yourself</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3600" dirty="0" smtClean="0">
                <a:solidFill>
                  <a:schemeClr val="tx1">
                    <a:lumMod val="50000"/>
                    <a:lumOff val="50000"/>
                  </a:schemeClr>
                </a:solidFill>
                <a:latin typeface="Arial"/>
                <a:cs typeface="Arial"/>
              </a:rPr>
              <a:t>Secure medications</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600" i="0" u="none" strike="noStrike" kern="1200" cap="none" spc="0" normalizeH="0" baseline="0" noProof="0" dirty="0" smtClean="0">
                <a:ln>
                  <a:noFill/>
                </a:ln>
                <a:solidFill>
                  <a:schemeClr val="tx1">
                    <a:lumMod val="50000"/>
                    <a:lumOff val="50000"/>
                  </a:schemeClr>
                </a:solidFill>
                <a:effectLst/>
                <a:uLnTx/>
                <a:uFillTx/>
                <a:latin typeface="Arial"/>
                <a:cs typeface="Arial"/>
              </a:rPr>
              <a:t>Be a good role model</a:t>
            </a:r>
          </a:p>
        </p:txBody>
      </p:sp>
      <p:sp>
        <p:nvSpPr>
          <p:cNvPr id="9"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Tree>
    <p:custDataLst>
      <p:tags r:id="rId1"/>
    </p:custDataLst>
    <p:extLst>
      <p:ext uri="{BB962C8B-B14F-4D97-AF65-F5344CB8AC3E}">
        <p14:creationId xmlns:p14="http://schemas.microsoft.com/office/powerpoint/2010/main" val="4998249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885166113"/>
              </p:ext>
            </p:extLst>
          </p:nvPr>
        </p:nvGraphicFramePr>
        <p:xfrm>
          <a:off x="152400" y="152400"/>
          <a:ext cx="8839200" cy="6019800"/>
        </p:xfrm>
        <a:graphic>
          <a:graphicData uri="http://schemas.openxmlformats.org/drawingml/2006/table">
            <a:tbl>
              <a:tblPr firstRow="1" bandRow="1">
                <a:tableStyleId>{5940675A-B579-460E-94D1-54222C63F5DA}</a:tableStyleId>
              </a:tblPr>
              <a:tblGrid>
                <a:gridCol w="2209800"/>
                <a:gridCol w="2209800"/>
                <a:gridCol w="2209800"/>
                <a:gridCol w="2209800"/>
              </a:tblGrid>
              <a:tr h="12039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bg1"/>
                          </a:solidFill>
                        </a:rPr>
                        <a:t>Just Say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bg1"/>
                          </a:solidFill>
                        </a:rPr>
                        <a:t>“Know”</a:t>
                      </a:r>
                    </a:p>
                  </a:txBody>
                  <a:tcPr anchor="ctr">
                    <a:solidFill>
                      <a:schemeClr val="accent6">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smtClean="0">
                          <a:solidFill>
                            <a:schemeClr val="bg1"/>
                          </a:solidFill>
                        </a:rPr>
                        <a:t>#keepforyourself</a:t>
                      </a:r>
                    </a:p>
                  </a:txBody>
                  <a:tcPr anchor="ctr">
                    <a:solidFill>
                      <a:srgbClr val="92D050"/>
                    </a:solidFill>
                  </a:tcPr>
                </a:tc>
                <a:tc>
                  <a:txBody>
                    <a:bodyPr/>
                    <a:lstStyle/>
                    <a:p>
                      <a:pPr algn="ctr"/>
                      <a:r>
                        <a:rPr lang="en-US" sz="2800" b="1" dirty="0" smtClean="0">
                          <a:solidFill>
                            <a:schemeClr val="bg1"/>
                          </a:solidFill>
                        </a:rPr>
                        <a:t>Myth Busters</a:t>
                      </a:r>
                      <a:endParaRPr lang="en-US" sz="2800" b="1" dirty="0">
                        <a:solidFill>
                          <a:schemeClr val="bg1"/>
                        </a:solidFill>
                      </a:endParaRPr>
                    </a:p>
                  </a:txBody>
                  <a:tcPr anchor="ctr">
                    <a:solidFill>
                      <a:srgbClr val="00B0F0"/>
                    </a:solidFill>
                  </a:tcPr>
                </a:tc>
                <a:tc>
                  <a:txBody>
                    <a:bodyPr/>
                    <a:lstStyle/>
                    <a:p>
                      <a:pPr algn="ctr"/>
                      <a:r>
                        <a:rPr lang="en-US" sz="2000" b="1" dirty="0" smtClean="0">
                          <a:solidFill>
                            <a:schemeClr val="bg1"/>
                          </a:solidFill>
                        </a:rPr>
                        <a:t>Life Management 101</a:t>
                      </a:r>
                      <a:endParaRPr lang="en-US" sz="2000" b="1" dirty="0">
                        <a:solidFill>
                          <a:schemeClr val="bg1"/>
                        </a:solidFill>
                      </a:endParaRPr>
                    </a:p>
                  </a:txBody>
                  <a:tcPr anchor="ctr">
                    <a:solidFill>
                      <a:schemeClr val="accent5">
                        <a:lumMod val="75000"/>
                      </a:schemeClr>
                    </a:solidFill>
                  </a:tcPr>
                </a:tc>
              </a:tr>
              <a:tr h="1203960">
                <a:tc>
                  <a:txBody>
                    <a:bodyPr/>
                    <a:lstStyle/>
                    <a:p>
                      <a:pPr algn="ctr"/>
                      <a:r>
                        <a:rPr lang="is-IS" sz="3600" dirty="0" smtClean="0">
                          <a:solidFill>
                            <a:schemeClr val="tx1">
                              <a:lumMod val="65000"/>
                              <a:lumOff val="35000"/>
                            </a:schemeClr>
                          </a:solidFill>
                          <a:latin typeface="Arial" panose="020B0604020202020204" pitchFamily="34" charset="0"/>
                          <a:cs typeface="Arial" panose="020B0604020202020204" pitchFamily="34" charset="0"/>
                          <a:hlinkClick r:id="rId5" action="ppaction://hlinksldjump"/>
                        </a:rPr>
                        <a:t>100</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a:txBody>
                  <a:tcPr anchor="ctr"/>
                </a:tc>
                <a:tc>
                  <a:txBody>
                    <a:bodyPr/>
                    <a:lstStyle/>
                    <a:p>
                      <a:pPr algn="ctr"/>
                      <a:r>
                        <a:rPr lang="en-US" sz="3600" dirty="0" smtClean="0">
                          <a:solidFill>
                            <a:schemeClr val="tx1">
                              <a:lumMod val="65000"/>
                              <a:lumOff val="35000"/>
                            </a:schemeClr>
                          </a:solidFill>
                          <a:latin typeface="Arial" panose="020B0604020202020204" pitchFamily="34" charset="0"/>
                          <a:cs typeface="Arial" panose="020B0604020202020204" pitchFamily="34" charset="0"/>
                          <a:hlinkClick r:id="rId6" action="ppaction://hlinksldjump"/>
                        </a:rPr>
                        <a:t>100</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a:txBody>
                  <a:tcPr anchor="ctr"/>
                </a:tc>
                <a:tc>
                  <a:txBody>
                    <a:bodyPr/>
                    <a:lstStyle/>
                    <a:p>
                      <a:pPr algn="ctr"/>
                      <a:r>
                        <a:rPr lang="en-US" sz="3600" dirty="0" smtClean="0">
                          <a:solidFill>
                            <a:schemeClr val="tx1">
                              <a:lumMod val="65000"/>
                              <a:lumOff val="35000"/>
                            </a:schemeClr>
                          </a:solidFill>
                          <a:latin typeface="Arial" panose="020B0604020202020204" pitchFamily="34" charset="0"/>
                          <a:cs typeface="Arial" panose="020B0604020202020204" pitchFamily="34" charset="0"/>
                          <a:hlinkClick r:id="rId7" action="ppaction://hlinksldjump"/>
                        </a:rPr>
                        <a:t>100</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a:txBody>
                  <a:tcPr anchor="ctr"/>
                </a:tc>
                <a:tc>
                  <a:txBody>
                    <a:bodyPr/>
                    <a:lstStyle/>
                    <a:p>
                      <a:pPr algn="ctr"/>
                      <a:r>
                        <a:rPr lang="en-US" sz="3600" dirty="0" smtClean="0">
                          <a:solidFill>
                            <a:schemeClr val="tx1">
                              <a:lumMod val="65000"/>
                              <a:lumOff val="35000"/>
                            </a:schemeClr>
                          </a:solidFill>
                          <a:latin typeface="Arial" panose="020B0604020202020204" pitchFamily="34" charset="0"/>
                          <a:cs typeface="Arial" panose="020B0604020202020204" pitchFamily="34" charset="0"/>
                          <a:hlinkClick r:id="rId8" action="ppaction://hlinksldjump"/>
                        </a:rPr>
                        <a:t>100</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a:txBody>
                  <a:tcPr anchor="ctr"/>
                </a:tc>
              </a:tr>
              <a:tr h="1203960">
                <a:tc>
                  <a:txBody>
                    <a:bodyPr/>
                    <a:lstStyle/>
                    <a:p>
                      <a:pPr algn="ctr"/>
                      <a:r>
                        <a:rPr lang="en-US" sz="3600" dirty="0" smtClean="0">
                          <a:solidFill>
                            <a:schemeClr val="tx1">
                              <a:lumMod val="65000"/>
                              <a:lumOff val="35000"/>
                            </a:schemeClr>
                          </a:solidFill>
                          <a:latin typeface="Arial" panose="020B0604020202020204" pitchFamily="34" charset="0"/>
                          <a:cs typeface="Arial" panose="020B0604020202020204" pitchFamily="34" charset="0"/>
                          <a:hlinkClick r:id="rId9" action="ppaction://hlinksldjump"/>
                        </a:rPr>
                        <a:t>200</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a:txBody>
                  <a:tcPr anchor="ctr"/>
                </a:tc>
                <a:tc>
                  <a:txBody>
                    <a:bodyPr/>
                    <a:lstStyle/>
                    <a:p>
                      <a:pPr algn="ctr"/>
                      <a:r>
                        <a:rPr lang="en-US" sz="3600" dirty="0" smtClean="0">
                          <a:solidFill>
                            <a:schemeClr val="tx1">
                              <a:lumMod val="65000"/>
                              <a:lumOff val="35000"/>
                            </a:schemeClr>
                          </a:solidFill>
                          <a:latin typeface="Arial" panose="020B0604020202020204" pitchFamily="34" charset="0"/>
                          <a:cs typeface="Arial" panose="020B0604020202020204" pitchFamily="34" charset="0"/>
                          <a:hlinkClick r:id="rId10" action="ppaction://hlinksldjump"/>
                        </a:rPr>
                        <a:t>200</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a:txBody>
                  <a:tcPr anchor="ctr"/>
                </a:tc>
                <a:tc>
                  <a:txBody>
                    <a:bodyPr/>
                    <a:lstStyle/>
                    <a:p>
                      <a:pPr algn="ctr"/>
                      <a:r>
                        <a:rPr lang="en-US" sz="3600" dirty="0" smtClean="0">
                          <a:solidFill>
                            <a:schemeClr val="tx1">
                              <a:lumMod val="65000"/>
                              <a:lumOff val="35000"/>
                            </a:schemeClr>
                          </a:solidFill>
                          <a:latin typeface="Arial" panose="020B0604020202020204" pitchFamily="34" charset="0"/>
                          <a:cs typeface="Arial" panose="020B0604020202020204" pitchFamily="34" charset="0"/>
                          <a:hlinkClick r:id="rId11" action="ppaction://hlinksldjump"/>
                        </a:rPr>
                        <a:t>200</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a:txBody>
                  <a:tcPr anchor="ctr"/>
                </a:tc>
                <a:tc>
                  <a:txBody>
                    <a:bodyPr/>
                    <a:lstStyle/>
                    <a:p>
                      <a:pPr algn="ctr"/>
                      <a:r>
                        <a:rPr lang="en-US" sz="3600" dirty="0" smtClean="0">
                          <a:solidFill>
                            <a:schemeClr val="tx1">
                              <a:lumMod val="65000"/>
                              <a:lumOff val="35000"/>
                            </a:schemeClr>
                          </a:solidFill>
                          <a:latin typeface="Arial" panose="020B0604020202020204" pitchFamily="34" charset="0"/>
                          <a:cs typeface="Arial" panose="020B0604020202020204" pitchFamily="34" charset="0"/>
                          <a:hlinkClick r:id="rId12" action="ppaction://hlinksldjump"/>
                        </a:rPr>
                        <a:t>200</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a:txBody>
                  <a:tcPr anchor="ctr"/>
                </a:tc>
              </a:tr>
              <a:tr h="1203960">
                <a:tc>
                  <a:txBody>
                    <a:bodyPr/>
                    <a:lstStyle/>
                    <a:p>
                      <a:pPr algn="ctr"/>
                      <a:r>
                        <a:rPr lang="en-US" sz="3600" dirty="0" smtClean="0">
                          <a:solidFill>
                            <a:schemeClr val="tx1">
                              <a:lumMod val="65000"/>
                              <a:lumOff val="35000"/>
                            </a:schemeClr>
                          </a:solidFill>
                          <a:latin typeface="Arial" panose="020B0604020202020204" pitchFamily="34" charset="0"/>
                          <a:cs typeface="Arial" panose="020B0604020202020204" pitchFamily="34" charset="0"/>
                          <a:hlinkClick r:id="rId13" action="ppaction://hlinksldjump"/>
                        </a:rPr>
                        <a:t>300</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a:txBody>
                  <a:tcPr anchor="ctr"/>
                </a:tc>
                <a:tc>
                  <a:txBody>
                    <a:bodyPr/>
                    <a:lstStyle/>
                    <a:p>
                      <a:pPr algn="ctr"/>
                      <a:r>
                        <a:rPr lang="en-US" sz="3600" dirty="0" smtClean="0">
                          <a:solidFill>
                            <a:schemeClr val="tx1">
                              <a:lumMod val="65000"/>
                              <a:lumOff val="35000"/>
                            </a:schemeClr>
                          </a:solidFill>
                          <a:latin typeface="Arial" panose="020B0604020202020204" pitchFamily="34" charset="0"/>
                          <a:cs typeface="Arial" panose="020B0604020202020204" pitchFamily="34" charset="0"/>
                          <a:hlinkClick r:id="rId14" action="ppaction://hlinksldjump"/>
                        </a:rPr>
                        <a:t>300</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a:txBody>
                  <a:tcPr anchor="ctr"/>
                </a:tc>
                <a:tc>
                  <a:txBody>
                    <a:bodyPr/>
                    <a:lstStyle/>
                    <a:p>
                      <a:pPr algn="ctr"/>
                      <a:r>
                        <a:rPr lang="en-US" sz="3600" dirty="0" smtClean="0">
                          <a:solidFill>
                            <a:schemeClr val="tx1">
                              <a:lumMod val="65000"/>
                              <a:lumOff val="35000"/>
                            </a:schemeClr>
                          </a:solidFill>
                          <a:latin typeface="Arial" panose="020B0604020202020204" pitchFamily="34" charset="0"/>
                          <a:cs typeface="Arial" panose="020B0604020202020204" pitchFamily="34" charset="0"/>
                          <a:hlinkClick r:id="rId15" action="ppaction://hlinksldjump"/>
                        </a:rPr>
                        <a:t>300</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a:txBody>
                  <a:tcPr anchor="ctr"/>
                </a:tc>
                <a:tc>
                  <a:txBody>
                    <a:bodyPr/>
                    <a:lstStyle/>
                    <a:p>
                      <a:pPr algn="ctr"/>
                      <a:r>
                        <a:rPr lang="en-US" sz="3600" dirty="0" smtClean="0">
                          <a:solidFill>
                            <a:schemeClr val="tx1">
                              <a:lumMod val="65000"/>
                              <a:lumOff val="35000"/>
                            </a:schemeClr>
                          </a:solidFill>
                          <a:latin typeface="Arial" panose="020B0604020202020204" pitchFamily="34" charset="0"/>
                          <a:cs typeface="Arial" panose="020B0604020202020204" pitchFamily="34" charset="0"/>
                          <a:hlinkClick r:id="rId16" action="ppaction://hlinksldjump"/>
                        </a:rPr>
                        <a:t>300</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a:txBody>
                  <a:tcPr anchor="ctr"/>
                </a:tc>
              </a:tr>
              <a:tr h="1203960">
                <a:tc>
                  <a:txBody>
                    <a:bodyPr/>
                    <a:lstStyle/>
                    <a:p>
                      <a:pPr algn="ctr"/>
                      <a:r>
                        <a:rPr lang="en-US" sz="3600" dirty="0" smtClean="0">
                          <a:solidFill>
                            <a:schemeClr val="tx1">
                              <a:lumMod val="65000"/>
                              <a:lumOff val="35000"/>
                            </a:schemeClr>
                          </a:solidFill>
                          <a:latin typeface="Arial" panose="020B0604020202020204" pitchFamily="34" charset="0"/>
                          <a:cs typeface="Arial" panose="020B0604020202020204" pitchFamily="34" charset="0"/>
                          <a:hlinkClick r:id="rId17" action="ppaction://hlinksldjump"/>
                        </a:rPr>
                        <a:t>400</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a:txBody>
                  <a:tcPr anchor="ctr"/>
                </a:tc>
                <a:tc>
                  <a:txBody>
                    <a:bodyPr/>
                    <a:lstStyle/>
                    <a:p>
                      <a:pPr algn="ctr"/>
                      <a:r>
                        <a:rPr lang="en-US" sz="3600" dirty="0" smtClean="0">
                          <a:solidFill>
                            <a:schemeClr val="tx1">
                              <a:lumMod val="65000"/>
                              <a:lumOff val="35000"/>
                            </a:schemeClr>
                          </a:solidFill>
                          <a:latin typeface="Arial" panose="020B0604020202020204" pitchFamily="34" charset="0"/>
                          <a:cs typeface="Arial" panose="020B0604020202020204" pitchFamily="34" charset="0"/>
                          <a:hlinkClick r:id="rId18" action="ppaction://hlinksldjump"/>
                        </a:rPr>
                        <a:t>400</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a:txBody>
                  <a:tcPr anchor="ctr"/>
                </a:tc>
                <a:tc>
                  <a:txBody>
                    <a:bodyPr/>
                    <a:lstStyle/>
                    <a:p>
                      <a:pPr algn="ctr"/>
                      <a:r>
                        <a:rPr lang="en-US" sz="3600" dirty="0" smtClean="0">
                          <a:solidFill>
                            <a:schemeClr val="tx1">
                              <a:lumMod val="65000"/>
                              <a:lumOff val="35000"/>
                            </a:schemeClr>
                          </a:solidFill>
                          <a:latin typeface="Arial" panose="020B0604020202020204" pitchFamily="34" charset="0"/>
                          <a:cs typeface="Arial" panose="020B0604020202020204" pitchFamily="34" charset="0"/>
                          <a:hlinkClick r:id="rId19" action="ppaction://hlinksldjump"/>
                        </a:rPr>
                        <a:t>400</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a:txBody>
                  <a:tcPr anchor="ctr"/>
                </a:tc>
                <a:tc>
                  <a:txBody>
                    <a:bodyPr/>
                    <a:lstStyle/>
                    <a:p>
                      <a:pPr algn="ctr"/>
                      <a:r>
                        <a:rPr lang="en-US" sz="3600" dirty="0" smtClean="0">
                          <a:solidFill>
                            <a:schemeClr val="tx1">
                              <a:lumMod val="65000"/>
                              <a:lumOff val="35000"/>
                            </a:schemeClr>
                          </a:solidFill>
                          <a:latin typeface="Arial" panose="020B0604020202020204" pitchFamily="34" charset="0"/>
                          <a:cs typeface="Arial" panose="020B0604020202020204" pitchFamily="34" charset="0"/>
                          <a:hlinkClick r:id="rId20" action="ppaction://hlinksldjump"/>
                        </a:rPr>
                        <a:t>400</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a:txBody>
                  <a:tcPr anchor="ctr"/>
                </a:tc>
              </a:tr>
            </a:tbl>
          </a:graphicData>
        </a:graphic>
      </p:graphicFrame>
      <p:sp>
        <p:nvSpPr>
          <p:cNvPr id="3"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
        <p:nvSpPr>
          <p:cNvPr id="5" name="TextBox 4"/>
          <p:cNvSpPr txBox="1"/>
          <p:nvPr/>
        </p:nvSpPr>
        <p:spPr>
          <a:xfrm>
            <a:off x="152400" y="6324310"/>
            <a:ext cx="2170787"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hlinkClick r:id="rId21" action="ppaction://hlinksldjump"/>
              </a:rPr>
              <a:t>Final Question</a:t>
            </a:r>
            <a:endParaRPr lang="en-US"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063570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4" name="Content Placeholder 3"/>
          <p:cNvSpPr>
            <a:spLocks noGrp="1"/>
          </p:cNvSpPr>
          <p:nvPr>
            <p:ph idx="4294967295"/>
          </p:nvPr>
        </p:nvSpPr>
        <p:spPr>
          <a:xfrm>
            <a:off x="457200" y="1981199"/>
            <a:ext cx="5257800" cy="3810001"/>
          </a:xfrm>
          <a:prstGeom prst="rect">
            <a:avLst/>
          </a:prstGeom>
        </p:spPr>
        <p:txBody>
          <a:bodyPr>
            <a:normAutofit/>
          </a:bodyPr>
          <a:lstStyle/>
          <a:p>
            <a:pPr marL="457200" indent="-457200">
              <a:buFont typeface="+mj-lt"/>
              <a:buAutoNum type="arabicPeriod"/>
            </a:pPr>
            <a:r>
              <a:rPr lang="en-US" sz="2800" dirty="0" smtClean="0">
                <a:solidFill>
                  <a:schemeClr val="tx1">
                    <a:lumMod val="50000"/>
                    <a:lumOff val="50000"/>
                  </a:schemeClr>
                </a:solidFill>
                <a:latin typeface="Arial" panose="020B0604020202020204" pitchFamily="34" charset="0"/>
                <a:cs typeface="Arial" panose="020B0604020202020204" pitchFamily="34" charset="0"/>
              </a:rPr>
              <a:t>Student health or </a:t>
            </a:r>
            <a:br>
              <a:rPr lang="en-US" sz="2800" dirty="0" smtClean="0">
                <a:solidFill>
                  <a:schemeClr val="tx1">
                    <a:lumMod val="50000"/>
                    <a:lumOff val="50000"/>
                  </a:schemeClr>
                </a:solidFill>
                <a:latin typeface="Arial" panose="020B0604020202020204" pitchFamily="34" charset="0"/>
                <a:cs typeface="Arial" panose="020B0604020202020204" pitchFamily="34" charset="0"/>
              </a:rPr>
            </a:br>
            <a:r>
              <a:rPr lang="en-US" sz="2800" dirty="0" smtClean="0">
                <a:solidFill>
                  <a:schemeClr val="tx1">
                    <a:lumMod val="50000"/>
                    <a:lumOff val="50000"/>
                  </a:schemeClr>
                </a:solidFill>
                <a:latin typeface="Arial" panose="020B0604020202020204" pitchFamily="34" charset="0"/>
                <a:cs typeface="Arial" panose="020B0604020202020204" pitchFamily="34" charset="0"/>
              </a:rPr>
              <a:t>wellness </a:t>
            </a:r>
            <a:r>
              <a:rPr lang="en-US" sz="2800" dirty="0">
                <a:solidFill>
                  <a:schemeClr val="tx1">
                    <a:lumMod val="50000"/>
                    <a:lumOff val="50000"/>
                  </a:schemeClr>
                </a:solidFill>
                <a:latin typeface="Arial" panose="020B0604020202020204" pitchFamily="34" charset="0"/>
                <a:cs typeface="Arial" panose="020B0604020202020204" pitchFamily="34" charset="0"/>
              </a:rPr>
              <a:t>c</a:t>
            </a:r>
            <a:r>
              <a:rPr lang="en-US" sz="2800" dirty="0" smtClean="0">
                <a:solidFill>
                  <a:schemeClr val="tx1">
                    <a:lumMod val="50000"/>
                    <a:lumOff val="50000"/>
                  </a:schemeClr>
                </a:solidFill>
                <a:latin typeface="Arial" panose="020B0604020202020204" pitchFamily="34" charset="0"/>
                <a:cs typeface="Arial" panose="020B0604020202020204" pitchFamily="34" charset="0"/>
              </a:rPr>
              <a:t>enter</a:t>
            </a:r>
          </a:p>
          <a:p>
            <a:pPr marL="457200" indent="-457200">
              <a:buFont typeface="+mj-lt"/>
              <a:buAutoNum type="arabicPeriod"/>
            </a:pPr>
            <a:r>
              <a:rPr lang="en-US" sz="2800" dirty="0" smtClean="0">
                <a:solidFill>
                  <a:schemeClr val="tx1">
                    <a:lumMod val="50000"/>
                    <a:lumOff val="50000"/>
                  </a:schemeClr>
                </a:solidFill>
                <a:latin typeface="Arial" panose="020B0604020202020204" pitchFamily="34" charset="0"/>
                <a:cs typeface="Arial" panose="020B0604020202020204" pitchFamily="34" charset="0"/>
              </a:rPr>
              <a:t>Campus Recovery </a:t>
            </a:r>
            <a:r>
              <a:rPr lang="en-US" sz="2800" dirty="0">
                <a:solidFill>
                  <a:schemeClr val="tx1">
                    <a:lumMod val="50000"/>
                    <a:lumOff val="50000"/>
                  </a:schemeClr>
                </a:solidFill>
                <a:latin typeface="Arial" panose="020B0604020202020204" pitchFamily="34" charset="0"/>
                <a:cs typeface="Arial" panose="020B0604020202020204" pitchFamily="34" charset="0"/>
              </a:rPr>
              <a:t/>
            </a:r>
            <a:br>
              <a:rPr lang="en-US" sz="2800" dirty="0">
                <a:solidFill>
                  <a:schemeClr val="tx1">
                    <a:lumMod val="50000"/>
                    <a:lumOff val="50000"/>
                  </a:schemeClr>
                </a:solidFill>
                <a:latin typeface="Arial" panose="020B0604020202020204" pitchFamily="34" charset="0"/>
                <a:cs typeface="Arial" panose="020B0604020202020204" pitchFamily="34" charset="0"/>
              </a:rPr>
            </a:br>
            <a:r>
              <a:rPr lang="en-US" sz="2800" dirty="0" smtClean="0">
                <a:solidFill>
                  <a:schemeClr val="tx1">
                    <a:lumMod val="50000"/>
                    <a:lumOff val="50000"/>
                  </a:schemeClr>
                </a:solidFill>
                <a:latin typeface="Arial" panose="020B0604020202020204" pitchFamily="34" charset="0"/>
                <a:cs typeface="Arial" panose="020B0604020202020204" pitchFamily="34" charset="0"/>
              </a:rPr>
              <a:t>Programs</a:t>
            </a:r>
          </a:p>
          <a:p>
            <a:pPr marL="457200" indent="-457200">
              <a:buFont typeface="+mj-lt"/>
              <a:buAutoNum type="arabicPeriod"/>
            </a:pPr>
            <a:r>
              <a:rPr lang="en-US" sz="2800" dirty="0" smtClean="0">
                <a:solidFill>
                  <a:schemeClr val="tx1">
                    <a:lumMod val="50000"/>
                    <a:lumOff val="50000"/>
                  </a:schemeClr>
                </a:solidFill>
                <a:latin typeface="Arial" panose="020B0604020202020204" pitchFamily="34" charset="0"/>
                <a:cs typeface="Arial" panose="020B0604020202020204" pitchFamily="34" charset="0"/>
              </a:rPr>
              <a:t>College or university                                      counseling services</a:t>
            </a:r>
          </a:p>
          <a:p>
            <a:pPr marL="457200" indent="-457200">
              <a:buFont typeface="+mj-lt"/>
              <a:buAutoNum type="arabicPeriod"/>
            </a:pPr>
            <a:r>
              <a:rPr lang="en-US" sz="2800" dirty="0" smtClean="0">
                <a:solidFill>
                  <a:schemeClr val="tx1">
                    <a:lumMod val="50000"/>
                    <a:lumOff val="50000"/>
                  </a:schemeClr>
                </a:solidFill>
                <a:latin typeface="Arial" panose="020B0604020202020204" pitchFamily="34" charset="0"/>
                <a:cs typeface="Arial" panose="020B0604020202020204" pitchFamily="34" charset="0"/>
              </a:rPr>
              <a:t>Academic advisors</a:t>
            </a:r>
            <a:endParaRPr lang="en-US" sz="2800" dirty="0">
              <a:solidFill>
                <a:schemeClr val="tx1">
                  <a:lumMod val="50000"/>
                  <a:lumOff val="50000"/>
                </a:schemeClr>
              </a:solidFill>
              <a:latin typeface="Arial" panose="020B0604020202020204" pitchFamily="34" charset="0"/>
              <a:cs typeface="Arial" panose="020B0604020202020204" pitchFamily="34" charset="0"/>
            </a:endParaRPr>
          </a:p>
          <a:p>
            <a:pPr marL="457200" indent="-457200">
              <a:buFont typeface="+mj-lt"/>
              <a:buAutoNum type="arabicPeriod"/>
            </a:pPr>
            <a:endParaRPr lang="en-US" sz="2800" dirty="0" smtClean="0">
              <a:solidFill>
                <a:schemeClr val="tx1">
                  <a:lumMod val="50000"/>
                  <a:lumOff val="50000"/>
                </a:schemeClr>
              </a:solidFill>
              <a:latin typeface="Arial" panose="020B0604020202020204" pitchFamily="34" charset="0"/>
              <a:cs typeface="Arial" panose="020B0604020202020204" pitchFamily="34" charset="0"/>
            </a:endParaRPr>
          </a:p>
          <a:p>
            <a:pPr marL="457200" indent="-457200">
              <a:buFont typeface="+mj-lt"/>
              <a:buAutoNum type="arabicPeriod"/>
            </a:pPr>
            <a:endParaRPr 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57200" y="274638"/>
            <a:ext cx="8229600" cy="1401762"/>
          </a:xfrm>
          <a:prstGeom prst="rect">
            <a:avLst/>
          </a:prstGeom>
        </p:spPr>
        <p:txBody>
          <a:bodyPr>
            <a:noAutofit/>
          </a:bodyPr>
          <a:lstStyle/>
          <a:p>
            <a:pPr algn="l"/>
            <a:r>
              <a:rPr lang="en-US" b="1" dirty="0" smtClean="0">
                <a:solidFill>
                  <a:srgbClr val="36647E"/>
                </a:solidFill>
                <a:latin typeface="Arial"/>
                <a:cs typeface="Arial"/>
              </a:rPr>
              <a:t>Need help? </a:t>
            </a:r>
            <a:br>
              <a:rPr lang="en-US" b="1" dirty="0" smtClean="0">
                <a:solidFill>
                  <a:srgbClr val="36647E"/>
                </a:solidFill>
                <a:latin typeface="Arial"/>
                <a:cs typeface="Arial"/>
              </a:rPr>
            </a:br>
            <a:r>
              <a:rPr lang="en-US" b="1" dirty="0" smtClean="0">
                <a:solidFill>
                  <a:srgbClr val="36647E"/>
                </a:solidFill>
                <a:latin typeface="Arial"/>
                <a:cs typeface="Arial"/>
              </a:rPr>
              <a:t>Use Campus Resources:</a:t>
            </a:r>
            <a:endParaRPr lang="en-US" b="1" dirty="0">
              <a:solidFill>
                <a:srgbClr val="36647E"/>
              </a:solidFill>
              <a:latin typeface="Arial"/>
              <a:cs typeface="Arial"/>
            </a:endParaRPr>
          </a:p>
        </p:txBody>
      </p:sp>
      <p:sp>
        <p:nvSpPr>
          <p:cNvPr id="5"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2207731"/>
            <a:ext cx="4468368" cy="2897669"/>
          </a:xfrm>
          <a:prstGeom prst="rect">
            <a:avLst/>
          </a:prstGeom>
        </p:spPr>
      </p:pic>
    </p:spTree>
    <p:custDataLst>
      <p:tags r:id="rId1"/>
    </p:custDataLst>
    <p:extLst>
      <p:ext uri="{BB962C8B-B14F-4D97-AF65-F5344CB8AC3E}">
        <p14:creationId xmlns:p14="http://schemas.microsoft.com/office/powerpoint/2010/main" val="9238722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rot="16200000" flipH="1">
            <a:off x="3162305" y="-1257300"/>
            <a:ext cx="2819399" cy="9144000"/>
          </a:xfrm>
          <a:prstGeom prst="rect">
            <a:avLst/>
          </a:prstGeom>
        </p:spPr>
      </p:pic>
      <p:pic>
        <p:nvPicPr>
          <p:cNvPr id="13" name="Picture 12"/>
          <p:cNvPicPr>
            <a:picLocks noChangeAspect="1"/>
          </p:cNvPicPr>
          <p:nvPr/>
        </p:nvPicPr>
        <p:blipFill>
          <a:blip r:embed="rId5" cstate="print"/>
          <a:srcRect r="40043"/>
          <a:stretch>
            <a:fillRect/>
          </a:stretch>
        </p:blipFill>
        <p:spPr>
          <a:xfrm>
            <a:off x="5538270" y="762000"/>
            <a:ext cx="3605730" cy="51054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8" name="Title 2"/>
          <p:cNvSpPr>
            <a:spLocks noGrp="1"/>
          </p:cNvSpPr>
          <p:nvPr>
            <p:ph type="title" idx="4294967295"/>
          </p:nvPr>
        </p:nvSpPr>
        <p:spPr>
          <a:xfrm>
            <a:off x="533400" y="838200"/>
            <a:ext cx="6781800" cy="1143000"/>
          </a:xfrm>
          <a:prstGeom prst="rect">
            <a:avLst/>
          </a:prstGeom>
        </p:spPr>
        <p:txBody>
          <a:bodyPr>
            <a:noAutofit/>
          </a:bodyPr>
          <a:lstStyle/>
          <a:p>
            <a:pPr algn="l"/>
            <a:r>
              <a:rPr lang="en-US" sz="5700" b="1" dirty="0" smtClean="0">
                <a:solidFill>
                  <a:srgbClr val="36647E"/>
                </a:solidFill>
                <a:latin typeface="Arial"/>
                <a:cs typeface="Arial"/>
              </a:rPr>
              <a:t>Help Others</a:t>
            </a:r>
            <a:endParaRPr lang="en-US" sz="5700" b="1" dirty="0">
              <a:solidFill>
                <a:srgbClr val="36647E"/>
              </a:solidFill>
              <a:latin typeface="Arial"/>
              <a:cs typeface="Arial"/>
            </a:endParaRPr>
          </a:p>
        </p:txBody>
      </p:sp>
      <p:sp>
        <p:nvSpPr>
          <p:cNvPr id="7" name="Content Placeholder 6"/>
          <p:cNvSpPr>
            <a:spLocks noGrp="1"/>
          </p:cNvSpPr>
          <p:nvPr>
            <p:ph idx="4294967295"/>
          </p:nvPr>
        </p:nvSpPr>
        <p:spPr>
          <a:xfrm>
            <a:off x="533400" y="2209797"/>
            <a:ext cx="5410200" cy="2209800"/>
          </a:xfrm>
          <a:prstGeom prst="rect">
            <a:avLst/>
          </a:prstGeom>
        </p:spPr>
        <p:txBody>
          <a:bodyPr>
            <a:normAutofit fontScale="92500"/>
          </a:bodyPr>
          <a:lstStyle/>
          <a:p>
            <a:pPr marL="514350" indent="-514350">
              <a:buFont typeface="+mj-lt"/>
              <a:buAutoNum type="arabicPeriod"/>
            </a:pPr>
            <a:r>
              <a:rPr lang="en-US" sz="3600" dirty="0" smtClean="0">
                <a:solidFill>
                  <a:srgbClr val="7F7F7F"/>
                </a:solidFill>
                <a:latin typeface="Arial"/>
                <a:cs typeface="Arial"/>
              </a:rPr>
              <a:t>Learn more </a:t>
            </a:r>
            <a:endParaRPr lang="en-US" sz="3600" dirty="0">
              <a:solidFill>
                <a:srgbClr val="7F7F7F"/>
              </a:solidFill>
              <a:latin typeface="Arial"/>
              <a:cs typeface="Arial"/>
            </a:endParaRPr>
          </a:p>
          <a:p>
            <a:pPr marL="514350" indent="-514350">
              <a:buFont typeface="+mj-lt"/>
              <a:buAutoNum type="arabicPeriod"/>
            </a:pPr>
            <a:r>
              <a:rPr lang="en-US" sz="3600" dirty="0" smtClean="0">
                <a:solidFill>
                  <a:srgbClr val="7F7F7F"/>
                </a:solidFill>
                <a:latin typeface="Arial"/>
                <a:cs typeface="Arial"/>
              </a:rPr>
              <a:t>Share the information</a:t>
            </a:r>
          </a:p>
          <a:p>
            <a:pPr marL="514350" indent="-514350">
              <a:buFont typeface="+mj-lt"/>
              <a:buAutoNum type="arabicPeriod"/>
            </a:pPr>
            <a:r>
              <a:rPr lang="en-US" sz="3600" dirty="0" smtClean="0">
                <a:solidFill>
                  <a:srgbClr val="7F7F7F"/>
                </a:solidFill>
                <a:latin typeface="Arial"/>
                <a:cs typeface="Arial"/>
              </a:rPr>
              <a:t>Talk </a:t>
            </a:r>
            <a:r>
              <a:rPr lang="en-US" sz="3600" dirty="0">
                <a:solidFill>
                  <a:srgbClr val="7F7F7F"/>
                </a:solidFill>
                <a:latin typeface="Arial"/>
                <a:cs typeface="Arial"/>
              </a:rPr>
              <a:t>with a trusted adult</a:t>
            </a:r>
          </a:p>
          <a:p>
            <a:pPr marL="514350" indent="-514350">
              <a:buFont typeface="+mj-lt"/>
              <a:buAutoNum type="arabicPeriod"/>
            </a:pPr>
            <a:endParaRPr lang="en-US" sz="3600" dirty="0" smtClean="0">
              <a:solidFill>
                <a:schemeClr val="tx1">
                  <a:lumMod val="65000"/>
                  <a:lumOff val="35000"/>
                </a:schemeClr>
              </a:solidFill>
            </a:endParaRPr>
          </a:p>
        </p:txBody>
      </p:sp>
      <p:sp>
        <p:nvSpPr>
          <p:cNvPr id="3" name="TextBox 2"/>
          <p:cNvSpPr txBox="1"/>
          <p:nvPr/>
        </p:nvSpPr>
        <p:spPr>
          <a:xfrm>
            <a:off x="381000" y="4718447"/>
            <a:ext cx="5048305" cy="615553"/>
          </a:xfrm>
          <a:prstGeom prst="rect">
            <a:avLst/>
          </a:prstGeom>
          <a:noFill/>
        </p:spPr>
        <p:txBody>
          <a:bodyPr wrap="none" rtlCol="0">
            <a:spAutoFit/>
          </a:bodyPr>
          <a:lstStyle/>
          <a:p>
            <a:r>
              <a:rPr lang="en-US" sz="3400" b="1" dirty="0" smtClean="0">
                <a:solidFill>
                  <a:srgbClr val="48BAC8"/>
                </a:solidFill>
                <a:latin typeface="Arial"/>
                <a:cs typeface="Arial"/>
              </a:rPr>
              <a:t>Visit: GenerationRx.org</a:t>
            </a:r>
            <a:endParaRPr lang="en-US" sz="3400" b="1" dirty="0">
              <a:solidFill>
                <a:srgbClr val="48BAC8"/>
              </a:solidFill>
              <a:latin typeface="Arial"/>
              <a:cs typeface="Arial"/>
            </a:endParaRPr>
          </a:p>
        </p:txBody>
      </p:sp>
      <p:sp>
        <p:nvSpPr>
          <p:cNvPr id="11"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spTree>
    <p:custDataLst>
      <p:tags r:id="rId1"/>
    </p:custDataLst>
    <p:extLst>
      <p:ext uri="{BB962C8B-B14F-4D97-AF65-F5344CB8AC3E}">
        <p14:creationId xmlns:p14="http://schemas.microsoft.com/office/powerpoint/2010/main" val="2959245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2"/>
          <p:cNvSpPr txBox="1">
            <a:spLocks/>
          </p:cNvSpPr>
          <p:nvPr/>
        </p:nvSpPr>
        <p:spPr>
          <a:xfrm>
            <a:off x="228600" y="3733800"/>
            <a:ext cx="25908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chemeClr val="bg1"/>
                </a:solidFill>
                <a:latin typeface="Arial"/>
                <a:cs typeface="Arial"/>
              </a:rPr>
              <a:t>Follow us </a:t>
            </a:r>
          </a:p>
          <a:p>
            <a:pPr algn="l"/>
            <a:r>
              <a:rPr lang="en-US" sz="2400" b="1" dirty="0" smtClean="0">
                <a:solidFill>
                  <a:schemeClr val="bg1"/>
                </a:solidFill>
                <a:latin typeface="Arial"/>
                <a:cs typeface="Arial"/>
              </a:rPr>
              <a:t>@</a:t>
            </a:r>
            <a:r>
              <a:rPr lang="en-US" sz="2400" b="1" dirty="0" err="1" smtClean="0">
                <a:solidFill>
                  <a:schemeClr val="bg1"/>
                </a:solidFill>
                <a:latin typeface="Arial"/>
                <a:cs typeface="Arial"/>
              </a:rPr>
              <a:t>TheGenRx</a:t>
            </a:r>
            <a:endParaRPr lang="en-US" sz="2400" b="1" dirty="0">
              <a:solidFill>
                <a:schemeClr val="bg1"/>
              </a:solidFill>
              <a:latin typeface="Arial"/>
              <a:cs typeface="Arial"/>
            </a:endParaRPr>
          </a:p>
        </p:txBody>
      </p:sp>
      <p:sp>
        <p:nvSpPr>
          <p:cNvPr id="7" name="Title 2"/>
          <p:cNvSpPr txBox="1">
            <a:spLocks/>
          </p:cNvSpPr>
          <p:nvPr/>
        </p:nvSpPr>
        <p:spPr>
          <a:xfrm>
            <a:off x="3352800" y="6385941"/>
            <a:ext cx="3276600" cy="47205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800" b="1" dirty="0">
              <a:solidFill>
                <a:srgbClr val="48BAC8"/>
              </a:solidFill>
              <a:latin typeface="Arial"/>
              <a:cs typeface="Aria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799" y="4572000"/>
            <a:ext cx="1853681" cy="43228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1304" y="5486400"/>
            <a:ext cx="5041392" cy="1097280"/>
          </a:xfrm>
          <a:prstGeom prst="rect">
            <a:avLst/>
          </a:prstGeom>
        </p:spPr>
      </p:pic>
      <p:sp>
        <p:nvSpPr>
          <p:cNvPr id="3" name="TextBox 2"/>
          <p:cNvSpPr txBox="1"/>
          <p:nvPr/>
        </p:nvSpPr>
        <p:spPr>
          <a:xfrm>
            <a:off x="3180433" y="6352847"/>
            <a:ext cx="2783134" cy="461665"/>
          </a:xfrm>
          <a:prstGeom prst="rect">
            <a:avLst/>
          </a:prstGeom>
          <a:noFill/>
        </p:spPr>
        <p:txBody>
          <a:bodyPr wrap="none" rtlCol="0">
            <a:spAutoFit/>
          </a:bodyPr>
          <a:lstStyle/>
          <a:p>
            <a:r>
              <a:rPr lang="en-US" sz="2400" b="1" dirty="0" smtClean="0">
                <a:solidFill>
                  <a:srgbClr val="FAAF5C"/>
                </a:solidFill>
                <a:latin typeface="Arial" panose="020B0604020202020204" pitchFamily="34" charset="0"/>
                <a:cs typeface="Arial" panose="020B0604020202020204" pitchFamily="34" charset="0"/>
              </a:rPr>
              <a:t>GenerationRx.org</a:t>
            </a:r>
            <a:endParaRPr lang="en-US" sz="2400" b="1" dirty="0">
              <a:solidFill>
                <a:srgbClr val="FAAF5C"/>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254617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219200"/>
            <a:ext cx="3797300" cy="452369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5"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 </a:t>
            </a:r>
            <a:endParaRPr lang="en-US" dirty="0"/>
          </a:p>
        </p:txBody>
      </p:sp>
      <p:sp>
        <p:nvSpPr>
          <p:cNvPr id="3" name="Rounded Rectangular Callout 2"/>
          <p:cNvSpPr/>
          <p:nvPr/>
        </p:nvSpPr>
        <p:spPr>
          <a:xfrm>
            <a:off x="4038600" y="1371600"/>
            <a:ext cx="4419600" cy="1685925"/>
          </a:xfrm>
          <a:prstGeom prst="wedgeRoundRectCallout">
            <a:avLst>
              <a:gd name="adj1" fmla="val -42630"/>
              <a:gd name="adj2" fmla="val 85149"/>
              <a:gd name="adj3" fmla="val 16667"/>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r>
              <a:rPr lang="en-US" sz="2800" dirty="0">
                <a:solidFill>
                  <a:schemeClr val="tx1">
                    <a:lumMod val="65000"/>
                    <a:lumOff val="35000"/>
                  </a:schemeClr>
                </a:solidFill>
                <a:latin typeface="Arial" panose="020B0604020202020204" pitchFamily="34" charset="0"/>
                <a:cs typeface="Arial" panose="020B0604020202020204" pitchFamily="34" charset="0"/>
              </a:rPr>
              <a:t>I just received a new </a:t>
            </a:r>
            <a:r>
              <a:rPr lang="en-US" sz="2800" dirty="0" smtClean="0">
                <a:solidFill>
                  <a:schemeClr val="tx1">
                    <a:lumMod val="65000"/>
                    <a:lumOff val="35000"/>
                  </a:schemeClr>
                </a:solidFill>
                <a:latin typeface="Arial" panose="020B0604020202020204" pitchFamily="34" charset="0"/>
                <a:cs typeface="Arial" panose="020B0604020202020204" pitchFamily="34" charset="0"/>
              </a:rPr>
              <a:t>prescription medication</a:t>
            </a:r>
            <a:r>
              <a:rPr lang="en-US" sz="2800" dirty="0">
                <a:solidFill>
                  <a:schemeClr val="tx1">
                    <a:lumMod val="65000"/>
                    <a:lumOff val="35000"/>
                  </a:schemeClr>
                </a:solidFill>
                <a:latin typeface="Arial" panose="020B0604020202020204" pitchFamily="34" charset="0"/>
                <a:cs typeface="Arial" panose="020B0604020202020204" pitchFamily="34" charset="0"/>
              </a:rPr>
              <a:t>…  </a:t>
            </a:r>
            <a:r>
              <a:rPr lang="en-US" sz="2800" b="1" dirty="0">
                <a:solidFill>
                  <a:schemeClr val="tx1">
                    <a:lumMod val="65000"/>
                    <a:lumOff val="35000"/>
                  </a:schemeClr>
                </a:solidFill>
                <a:latin typeface="Arial" panose="020B0604020202020204" pitchFamily="34" charset="0"/>
                <a:cs typeface="Arial" panose="020B0604020202020204" pitchFamily="34" charset="0"/>
              </a:rPr>
              <a:t>where should I store it?</a:t>
            </a:r>
          </a:p>
        </p:txBody>
      </p:sp>
    </p:spTree>
    <p:custDataLst>
      <p:tags r:id="rId1"/>
    </p:custDataLst>
    <p:extLst>
      <p:ext uri="{BB962C8B-B14F-4D97-AF65-F5344CB8AC3E}">
        <p14:creationId xmlns:p14="http://schemas.microsoft.com/office/powerpoint/2010/main" val="1314330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rot="16200000" flipH="1">
            <a:off x="2552700" y="-952500"/>
            <a:ext cx="4038599" cy="9144000"/>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 r="98933"/>
                    </a14:imgEffect>
                  </a14:imgLayer>
                </a14:imgProps>
              </a:ext>
              <a:ext uri="{28A0092B-C50C-407E-A947-70E740481C1C}">
                <a14:useLocalDpi xmlns:a14="http://schemas.microsoft.com/office/drawing/2010/main" val="0"/>
              </a:ext>
            </a:extLst>
          </a:blip>
          <a:stretch>
            <a:fillRect/>
          </a:stretch>
        </p:blipFill>
        <p:spPr>
          <a:xfrm>
            <a:off x="5029200" y="1371600"/>
            <a:ext cx="4267200" cy="42672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4" name="Text Placeholder 3"/>
          <p:cNvSpPr>
            <a:spLocks noGrp="1"/>
          </p:cNvSpPr>
          <p:nvPr>
            <p:ph type="body" sz="half" idx="4294967295"/>
          </p:nvPr>
        </p:nvSpPr>
        <p:spPr>
          <a:xfrm>
            <a:off x="381000" y="1943100"/>
            <a:ext cx="4800600" cy="2552700"/>
          </a:xfrm>
          <a:prstGeom prst="rect">
            <a:avLst/>
          </a:prstGeom>
        </p:spPr>
        <p:txBody>
          <a:bodyPr>
            <a:normAutofit/>
          </a:bodyPr>
          <a:lstStyle/>
          <a:p>
            <a:pPr marL="0" indent="0">
              <a:spcBef>
                <a:spcPts val="0"/>
              </a:spcBef>
              <a:buNone/>
            </a:pPr>
            <a:r>
              <a:rPr lang="en-US" sz="4800" dirty="0" smtClean="0">
                <a:solidFill>
                  <a:srgbClr val="36647E"/>
                </a:solidFill>
                <a:latin typeface="Arial"/>
                <a:cs typeface="Arial"/>
              </a:rPr>
              <a:t>Store </a:t>
            </a:r>
          </a:p>
          <a:p>
            <a:pPr marL="0" indent="0">
              <a:spcBef>
                <a:spcPts val="0"/>
              </a:spcBef>
              <a:buNone/>
            </a:pPr>
            <a:r>
              <a:rPr lang="en-US" sz="4800" dirty="0" smtClean="0">
                <a:solidFill>
                  <a:srgbClr val="36647E"/>
                </a:solidFill>
                <a:latin typeface="Arial"/>
                <a:cs typeface="Arial"/>
              </a:rPr>
              <a:t>medication in lockable spaces</a:t>
            </a:r>
            <a:endParaRPr lang="en-US" sz="4800" dirty="0">
              <a:solidFill>
                <a:srgbClr val="36647E"/>
              </a:solidFill>
              <a:latin typeface="Arial"/>
              <a:cs typeface="Arial"/>
            </a:endParaRPr>
          </a:p>
        </p:txBody>
      </p:sp>
      <p:sp>
        <p:nvSpPr>
          <p:cNvPr id="7" name="TextBox 6"/>
          <p:cNvSpPr txBox="1"/>
          <p:nvPr/>
        </p:nvSpPr>
        <p:spPr>
          <a:xfrm>
            <a:off x="6727954" y="0"/>
            <a:ext cx="2505814" cy="369332"/>
          </a:xfrm>
          <a:prstGeom prst="rect">
            <a:avLst/>
          </a:prstGeom>
          <a:noFill/>
        </p:spPr>
        <p:txBody>
          <a:bodyPr wrap="none" rtlCol="0">
            <a:spAutoFit/>
          </a:bodyPr>
          <a:lstStyle/>
          <a:p>
            <a:r>
              <a:rPr lang="en-US" u="sng" dirty="0" smtClean="0">
                <a:solidFill>
                  <a:srgbClr val="36647E"/>
                </a:solidFill>
                <a:latin typeface="Arial" panose="020B0604020202020204" pitchFamily="34" charset="0"/>
                <a:cs typeface="Arial" panose="020B0604020202020204" pitchFamily="34" charset="0"/>
                <a:hlinkClick r:id="rId8" action="ppaction://hlinksldjump"/>
              </a:rPr>
              <a:t>Return to Game Board</a:t>
            </a:r>
            <a:endParaRPr lang="en-US" u="sng" dirty="0">
              <a:solidFill>
                <a:srgbClr val="36647E"/>
              </a:solidFill>
              <a:latin typeface="Arial" panose="020B0604020202020204" pitchFamily="34" charset="0"/>
              <a:cs typeface="Arial" panose="020B0604020202020204" pitchFamily="34" charset="0"/>
            </a:endParaRPr>
          </a:p>
        </p:txBody>
      </p:sp>
      <p:sp>
        <p:nvSpPr>
          <p:cNvPr id="9"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 </a:t>
            </a:r>
            <a:endParaRPr lang="en-US" dirty="0"/>
          </a:p>
        </p:txBody>
      </p:sp>
    </p:spTree>
    <p:custDataLst>
      <p:tags r:id="rId1"/>
    </p:custDataLst>
    <p:extLst>
      <p:ext uri="{BB962C8B-B14F-4D97-AF65-F5344CB8AC3E}">
        <p14:creationId xmlns:p14="http://schemas.microsoft.com/office/powerpoint/2010/main" val="29995753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838200"/>
            <a:ext cx="4567990" cy="5105400"/>
          </a:xfrm>
          <a:prstGeom prst="rect">
            <a:avLst/>
          </a:prstGeom>
        </p:spPr>
      </p:pic>
      <p:sp>
        <p:nvSpPr>
          <p:cNvPr id="5"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 </a:t>
            </a:r>
            <a:endParaRPr lang="en-US" dirty="0"/>
          </a:p>
        </p:txBody>
      </p:sp>
      <p:sp>
        <p:nvSpPr>
          <p:cNvPr id="3" name="Rounded Rectangular Callout 2"/>
          <p:cNvSpPr/>
          <p:nvPr/>
        </p:nvSpPr>
        <p:spPr>
          <a:xfrm>
            <a:off x="3581400" y="1219201"/>
            <a:ext cx="5257800" cy="2285999"/>
          </a:xfrm>
          <a:prstGeom prst="wedgeRoundRectCallout">
            <a:avLst>
              <a:gd name="adj1" fmla="val -42630"/>
              <a:gd name="adj2" fmla="val 85149"/>
              <a:gd name="adj3" fmla="val 16667"/>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r>
              <a:rPr lang="en-US" sz="2800" dirty="0" smtClean="0">
                <a:solidFill>
                  <a:schemeClr val="tx1">
                    <a:lumMod val="65000"/>
                    <a:lumOff val="35000"/>
                  </a:schemeClr>
                </a:solidFill>
                <a:latin typeface="Arial" panose="020B0604020202020204" pitchFamily="34" charset="0"/>
                <a:cs typeface="Arial" panose="020B0604020202020204" pitchFamily="34" charset="0"/>
              </a:rPr>
              <a:t>The pain from pulling my wisdom teeth is gone, but I have several pain pills left.  </a:t>
            </a:r>
            <a:r>
              <a:rPr lang="en-US" sz="2800" b="1" dirty="0" smtClean="0">
                <a:solidFill>
                  <a:schemeClr val="tx1">
                    <a:lumMod val="65000"/>
                    <a:lumOff val="35000"/>
                  </a:schemeClr>
                </a:solidFill>
                <a:latin typeface="Arial" panose="020B0604020202020204" pitchFamily="34" charset="0"/>
                <a:cs typeface="Arial" panose="020B0604020202020204" pitchFamily="34" charset="0"/>
              </a:rPr>
              <a:t>How should I safely dispose of unused medication?</a:t>
            </a:r>
            <a:endParaRPr lang="en-US" sz="2800" b="1" dirty="0">
              <a:solidFill>
                <a:schemeClr val="tx1">
                  <a:lumMod val="65000"/>
                  <a:lumOff val="35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780433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3" name="Title 2"/>
          <p:cNvSpPr>
            <a:spLocks noGrp="1"/>
          </p:cNvSpPr>
          <p:nvPr>
            <p:ph type="title" idx="4294967295"/>
          </p:nvPr>
        </p:nvSpPr>
        <p:spPr>
          <a:xfrm>
            <a:off x="228600" y="381000"/>
            <a:ext cx="8763000" cy="1143000"/>
          </a:xfrm>
          <a:prstGeom prst="rect">
            <a:avLst/>
          </a:prstGeom>
        </p:spPr>
        <p:txBody>
          <a:bodyPr>
            <a:noAutofit/>
          </a:bodyPr>
          <a:lstStyle/>
          <a:p>
            <a:pPr algn="l"/>
            <a:r>
              <a:rPr lang="en-US" dirty="0" smtClean="0">
                <a:solidFill>
                  <a:schemeClr val="accent1">
                    <a:lumMod val="75000"/>
                  </a:schemeClr>
                </a:solidFill>
                <a:latin typeface="Arial"/>
                <a:cs typeface="Arial"/>
              </a:rPr>
              <a:t>The </a:t>
            </a:r>
            <a:r>
              <a:rPr lang="en-US" dirty="0" smtClean="0">
                <a:solidFill>
                  <a:srgbClr val="00B0F0"/>
                </a:solidFill>
                <a:latin typeface="Arial"/>
                <a:cs typeface="Arial"/>
              </a:rPr>
              <a:t>best option </a:t>
            </a:r>
            <a:r>
              <a:rPr lang="en-US" dirty="0" smtClean="0">
                <a:solidFill>
                  <a:schemeClr val="accent1">
                    <a:lumMod val="75000"/>
                  </a:schemeClr>
                </a:solidFill>
                <a:latin typeface="Arial"/>
                <a:cs typeface="Arial"/>
              </a:rPr>
              <a:t>for safe disposal?</a:t>
            </a:r>
            <a:endParaRPr lang="en-US" dirty="0">
              <a:solidFill>
                <a:schemeClr val="accent1">
                  <a:lumMod val="75000"/>
                </a:schemeClr>
              </a:solidFill>
              <a:latin typeface="Arial"/>
              <a:cs typeface="Arial"/>
            </a:endParaRPr>
          </a:p>
        </p:txBody>
      </p:sp>
      <p:sp>
        <p:nvSpPr>
          <p:cNvPr id="12" name="Title 2"/>
          <p:cNvSpPr txBox="1">
            <a:spLocks/>
          </p:cNvSpPr>
          <p:nvPr/>
        </p:nvSpPr>
        <p:spPr>
          <a:xfrm>
            <a:off x="609600" y="1828800"/>
            <a:ext cx="4953000" cy="30352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tx1">
                    <a:lumMod val="50000"/>
                    <a:lumOff val="50000"/>
                  </a:schemeClr>
                </a:solidFill>
                <a:latin typeface="Arial"/>
                <a:cs typeface="Arial"/>
              </a:rPr>
              <a:t>Place the medication  in a drug drop box or take advantage of a drug take-back event</a:t>
            </a:r>
            <a:endParaRPr lang="en-US" sz="3600" dirty="0">
              <a:solidFill>
                <a:schemeClr val="tx1">
                  <a:lumMod val="50000"/>
                  <a:lumOff val="50000"/>
                </a:schemeClr>
              </a:solidFill>
              <a:latin typeface="Arial"/>
              <a:cs typeface="Arial"/>
            </a:endParaRPr>
          </a:p>
        </p:txBody>
      </p:sp>
      <p:sp>
        <p:nvSpPr>
          <p:cNvPr id="2" name="TextBox 1"/>
          <p:cNvSpPr txBox="1"/>
          <p:nvPr/>
        </p:nvSpPr>
        <p:spPr>
          <a:xfrm>
            <a:off x="2385364" y="5449669"/>
            <a:ext cx="4853636" cy="646331"/>
          </a:xfrm>
          <a:prstGeom prst="rect">
            <a:avLst/>
          </a:prstGeom>
          <a:noFill/>
        </p:spPr>
        <p:txBody>
          <a:bodyPr wrap="none" rtlCol="0">
            <a:spAutoFit/>
          </a:bodyPr>
          <a:lstStyle/>
          <a:p>
            <a:r>
              <a:rPr lang="en-US" sz="3600" b="1" dirty="0" smtClean="0">
                <a:solidFill>
                  <a:srgbClr val="92D050"/>
                </a:solidFill>
              </a:rPr>
              <a:t>Visit: rxdrugdropbox.org</a:t>
            </a:r>
            <a:endParaRPr lang="en-US" sz="3600" b="1" dirty="0">
              <a:solidFill>
                <a:srgbClr val="92D050"/>
              </a:solidFill>
            </a:endParaRPr>
          </a:p>
        </p:txBody>
      </p:sp>
      <p:sp>
        <p:nvSpPr>
          <p:cNvPr id="11"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 </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099" y="1524000"/>
            <a:ext cx="3822701" cy="3822701"/>
          </a:xfrm>
          <a:prstGeom prst="rect">
            <a:avLst/>
          </a:prstGeom>
        </p:spPr>
      </p:pic>
    </p:spTree>
    <p:custDataLst>
      <p:tags r:id="rId1"/>
    </p:custDataLst>
    <p:extLst>
      <p:ext uri="{BB962C8B-B14F-4D97-AF65-F5344CB8AC3E}">
        <p14:creationId xmlns:p14="http://schemas.microsoft.com/office/powerpoint/2010/main" val="30114261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4416"/>
            <a:ext cx="9144000" cy="1243584"/>
          </a:xfrm>
          <a:prstGeom prst="rect">
            <a:avLst/>
          </a:prstGeom>
        </p:spPr>
      </p:pic>
      <p:sp>
        <p:nvSpPr>
          <p:cNvPr id="3" name="Title 2"/>
          <p:cNvSpPr>
            <a:spLocks noGrp="1"/>
          </p:cNvSpPr>
          <p:nvPr>
            <p:ph type="title" idx="4294967295"/>
          </p:nvPr>
        </p:nvSpPr>
        <p:spPr>
          <a:xfrm>
            <a:off x="685800" y="609600"/>
            <a:ext cx="8229600" cy="1143000"/>
          </a:xfrm>
          <a:prstGeom prst="rect">
            <a:avLst/>
          </a:prstGeom>
        </p:spPr>
        <p:txBody>
          <a:bodyPr>
            <a:noAutofit/>
          </a:bodyPr>
          <a:lstStyle/>
          <a:p>
            <a:r>
              <a:rPr lang="en-US" dirty="0" smtClean="0">
                <a:solidFill>
                  <a:schemeClr val="accent1">
                    <a:lumMod val="75000"/>
                  </a:schemeClr>
                </a:solidFill>
                <a:latin typeface="Arial"/>
                <a:cs typeface="Arial"/>
              </a:rPr>
              <a:t>If needed, safely dispose         of medications at home:</a:t>
            </a:r>
            <a:endParaRPr lang="en-US" dirty="0">
              <a:solidFill>
                <a:schemeClr val="accent1">
                  <a:lumMod val="75000"/>
                </a:schemeClr>
              </a:solidFill>
              <a:latin typeface="Arial"/>
              <a:cs typeface="Arial"/>
            </a:endParaRPr>
          </a:p>
        </p:txBody>
      </p:sp>
      <p:sp>
        <p:nvSpPr>
          <p:cNvPr id="14" name="TextBox 13"/>
          <p:cNvSpPr txBox="1"/>
          <p:nvPr/>
        </p:nvSpPr>
        <p:spPr>
          <a:xfrm>
            <a:off x="6727954" y="0"/>
            <a:ext cx="2505814" cy="369332"/>
          </a:xfrm>
          <a:prstGeom prst="rect">
            <a:avLst/>
          </a:prstGeom>
          <a:noFill/>
        </p:spPr>
        <p:txBody>
          <a:bodyPr wrap="none" rtlCol="0">
            <a:spAutoFit/>
          </a:bodyPr>
          <a:lstStyle/>
          <a:p>
            <a:r>
              <a:rPr lang="en-US" u="sng" dirty="0" smtClean="0">
                <a:solidFill>
                  <a:srgbClr val="36647E"/>
                </a:solidFill>
                <a:latin typeface="Arial" panose="020B0604020202020204" pitchFamily="34" charset="0"/>
                <a:cs typeface="Arial" panose="020B0604020202020204" pitchFamily="34" charset="0"/>
                <a:hlinkClick r:id="rId5" action="ppaction://hlinksldjump"/>
              </a:rPr>
              <a:t>Return to Game Board</a:t>
            </a:r>
            <a:endParaRPr lang="en-US" u="sng" dirty="0">
              <a:solidFill>
                <a:srgbClr val="36647E"/>
              </a:solidFill>
              <a:latin typeface="Arial" panose="020B0604020202020204" pitchFamily="34" charset="0"/>
              <a:cs typeface="Arial" panose="020B0604020202020204" pitchFamily="34" charset="0"/>
            </a:endParaRPr>
          </a:p>
        </p:txBody>
      </p:sp>
      <p:sp>
        <p:nvSpPr>
          <p:cNvPr id="20" name="Slide Number Placeholder 5"/>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GenerationRx.org</a:t>
            </a:r>
            <a:endParaRPr lang="en-US" dirty="0"/>
          </a:p>
        </p:txBody>
      </p:sp>
      <p:pic>
        <p:nvPicPr>
          <p:cNvPr id="24" name="Picture 23"/>
          <p:cNvPicPr>
            <a:picLocks noChangeAspect="1"/>
          </p:cNvPicPr>
          <p:nvPr/>
        </p:nvPicPr>
        <p:blipFill>
          <a:blip r:embed="rId6"/>
          <a:stretch>
            <a:fillRect/>
          </a:stretch>
        </p:blipFill>
        <p:spPr>
          <a:xfrm rot="5400000" flipV="1">
            <a:off x="3162300" y="-419101"/>
            <a:ext cx="2819400" cy="9144000"/>
          </a:xfrm>
          <a:prstGeom prst="rect">
            <a:avLst/>
          </a:prstGeom>
        </p:spPr>
      </p:pic>
      <p:pic>
        <p:nvPicPr>
          <p:cNvPr id="25" name="Picture 24"/>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7133" l="10000" r="90000">
                        <a14:foregroundMark x1="12867" y1="28600" x2="26400" y2="10000"/>
                        <a14:foregroundMark x1="23600" y1="27133" x2="23600" y2="27133"/>
                        <a14:foregroundMark x1="28600" y1="30000" x2="28600" y2="30000"/>
                        <a14:foregroundMark x1="37133" y1="30000" x2="37133" y2="30000"/>
                        <a14:foregroundMark x1="40733" y1="33600" x2="40733" y2="33600"/>
                        <a14:foregroundMark x1="15000" y1="31400" x2="38600" y2="46400"/>
                        <a14:foregroundMark x1="50733" y1="36400" x2="57867" y2="36400"/>
                        <a14:foregroundMark x1="64267" y1="33600" x2="69267" y2="40733"/>
                        <a14:foregroundMark x1="78600" y1="49267" x2="70000" y2="55000"/>
                        <a14:foregroundMark x1="60000" y1="50733" x2="54267" y2="60000"/>
                        <a14:foregroundMark x1="22133" y1="79267" x2="32133" y2="87867"/>
                        <a14:foregroundMark x1="33600" y1="86400" x2="80733" y2="86400"/>
                        <a14:foregroundMark x1="66400" y1="69267" x2="72133" y2="75000"/>
                        <a14:foregroundMark x1="57133" y1="71400" x2="80733" y2="85733"/>
                        <a14:foregroundMark x1="57867" y1="72867" x2="45733" y2="70733"/>
                        <a14:foregroundMark x1="45733" y1="70733" x2="40000" y2="77867"/>
                        <a14:foregroundMark x1="40000" y1="77867" x2="24267" y2="80733"/>
                      </a14:backgroundRemoval>
                    </a14:imgEffect>
                  </a14:imgLayer>
                </a14:imgProps>
              </a:ext>
              <a:ext uri="{28A0092B-C50C-407E-A947-70E740481C1C}">
                <a14:useLocalDpi xmlns:a14="http://schemas.microsoft.com/office/drawing/2010/main" val="0"/>
              </a:ext>
            </a:extLst>
          </a:blip>
          <a:stretch>
            <a:fillRect/>
          </a:stretch>
        </p:blipFill>
        <p:spPr>
          <a:xfrm>
            <a:off x="304800" y="2819401"/>
            <a:ext cx="2666999" cy="2666999"/>
          </a:xfrm>
          <a:prstGeom prst="rect">
            <a:avLst/>
          </a:prstGeom>
        </p:spPr>
      </p:pic>
      <p:pic>
        <p:nvPicPr>
          <p:cNvPr id="26" name="Picture 25"/>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3124200" y="2971800"/>
            <a:ext cx="2514600" cy="2514600"/>
          </a:xfrm>
          <a:prstGeom prst="rect">
            <a:avLst/>
          </a:prstGeom>
        </p:spPr>
      </p:pic>
      <p:pic>
        <p:nvPicPr>
          <p:cNvPr id="27" name="Picture 26"/>
          <p:cNvPicPr>
            <a:picLocks noChangeAspect="1"/>
          </p:cNvPicPr>
          <p:nvPr/>
        </p:nvPicPr>
        <p:blipFill>
          <a:blip r:embed="rId11" cstate="print">
            <a:extLst>
              <a:ext uri="{BEBA8EAE-BF5A-486C-A8C5-ECC9F3942E4B}">
                <a14:imgProps xmlns:a14="http://schemas.microsoft.com/office/drawing/2010/main">
                  <a14:imgLayer r:embed="rId12">
                    <a14:imgEffect>
                      <a14:backgroundRemoval t="1067" b="100000" l="10000" r="90000">
                        <a14:foregroundMark x1="40000" y1="8933" x2="61867" y2="8200"/>
                        <a14:foregroundMark x1="40667" y1="12467" x2="61867" y2="12467"/>
                        <a14:foregroundMark x1="42133" y1="13133" x2="43533" y2="36467"/>
                        <a14:foregroundMark x1="51267" y1="42133" x2="51267" y2="47733"/>
                        <a14:foregroundMark x1="41400" y1="11067" x2="60467" y2="11067"/>
                      </a14:backgroundRemoval>
                    </a14:imgEffect>
                  </a14:imgLayer>
                </a14:imgProps>
              </a:ext>
              <a:ext uri="{28A0092B-C50C-407E-A947-70E740481C1C}">
                <a14:useLocalDpi xmlns:a14="http://schemas.microsoft.com/office/drawing/2010/main" val="0"/>
              </a:ext>
            </a:extLst>
          </a:blip>
          <a:stretch>
            <a:fillRect/>
          </a:stretch>
        </p:blipFill>
        <p:spPr>
          <a:xfrm>
            <a:off x="5988698" y="2788298"/>
            <a:ext cx="2698102" cy="2698102"/>
          </a:xfrm>
          <a:prstGeom prst="rect">
            <a:avLst/>
          </a:prstGeom>
        </p:spPr>
      </p:pic>
      <p:sp>
        <p:nvSpPr>
          <p:cNvPr id="28" name="TextBox 27"/>
          <p:cNvSpPr txBox="1"/>
          <p:nvPr/>
        </p:nvSpPr>
        <p:spPr>
          <a:xfrm>
            <a:off x="1199728" y="2205335"/>
            <a:ext cx="1010072" cy="461665"/>
          </a:xfrm>
          <a:prstGeom prst="rect">
            <a:avLst/>
          </a:prstGeom>
          <a:noFill/>
        </p:spPr>
        <p:txBody>
          <a:bodyPr wrap="square" rtlCol="0">
            <a:sp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STEP</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13"/>
          <a:stretch>
            <a:fillRect/>
          </a:stretch>
        </p:blipFill>
        <p:spPr>
          <a:xfrm>
            <a:off x="2184400" y="2133600"/>
            <a:ext cx="558800" cy="558800"/>
          </a:xfrm>
          <a:prstGeom prst="rect">
            <a:avLst/>
          </a:prstGeom>
        </p:spPr>
      </p:pic>
      <p:pic>
        <p:nvPicPr>
          <p:cNvPr id="30" name="Picture 29"/>
          <p:cNvPicPr>
            <a:picLocks noChangeAspect="1"/>
          </p:cNvPicPr>
          <p:nvPr/>
        </p:nvPicPr>
        <p:blipFill>
          <a:blip r:embed="rId14"/>
          <a:stretch>
            <a:fillRect/>
          </a:stretch>
        </p:blipFill>
        <p:spPr>
          <a:xfrm>
            <a:off x="4572000" y="2133600"/>
            <a:ext cx="558800" cy="558800"/>
          </a:xfrm>
          <a:prstGeom prst="rect">
            <a:avLst/>
          </a:prstGeom>
        </p:spPr>
      </p:pic>
      <p:sp>
        <p:nvSpPr>
          <p:cNvPr id="31" name="TextBox 30"/>
          <p:cNvSpPr txBox="1"/>
          <p:nvPr/>
        </p:nvSpPr>
        <p:spPr>
          <a:xfrm>
            <a:off x="3581400" y="2209800"/>
            <a:ext cx="1010072" cy="461665"/>
          </a:xfrm>
          <a:prstGeom prst="rect">
            <a:avLst/>
          </a:prstGeom>
          <a:noFill/>
        </p:spPr>
        <p:txBody>
          <a:bodyPr wrap="square" rtlCol="0">
            <a:sp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STEP</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TextBox 31"/>
          <p:cNvSpPr txBox="1"/>
          <p:nvPr/>
        </p:nvSpPr>
        <p:spPr>
          <a:xfrm>
            <a:off x="6172200" y="2209800"/>
            <a:ext cx="1010072" cy="461665"/>
          </a:xfrm>
          <a:prstGeom prst="rect">
            <a:avLst/>
          </a:prstGeom>
          <a:noFill/>
        </p:spPr>
        <p:txBody>
          <a:bodyPr wrap="square" rtlCol="0">
            <a:sp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STEP</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62800" y="2109217"/>
            <a:ext cx="562248" cy="562248"/>
          </a:xfrm>
          <a:prstGeom prst="rect">
            <a:avLst/>
          </a:prstGeom>
        </p:spPr>
      </p:pic>
    </p:spTree>
    <p:custDataLst>
      <p:tags r:id="rId1"/>
    </p:custDataLst>
    <p:extLst>
      <p:ext uri="{BB962C8B-B14F-4D97-AF65-F5344CB8AC3E}">
        <p14:creationId xmlns:p14="http://schemas.microsoft.com/office/powerpoint/2010/main" val="3685315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4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8840</TotalTime>
  <Words>3914</Words>
  <Application>Microsoft Office PowerPoint</Application>
  <PresentationFormat>On-screen Show (4:3)</PresentationFormat>
  <Paragraphs>435</Paragraphs>
  <Slides>42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ＭＳ Ｐゴシック</vt:lpstr>
      <vt:lpstr>Arial</vt:lpstr>
      <vt:lpstr>Calibri</vt:lpstr>
      <vt:lpstr>Times New Roman</vt:lpstr>
      <vt:lpstr>Office Theme</vt:lpstr>
      <vt:lpstr>PowerPoint Presentation</vt:lpstr>
      <vt:lpstr>Game Rules</vt:lpstr>
      <vt:lpstr>PowerPoint Presentation</vt:lpstr>
      <vt:lpstr>PowerPoint Presentation</vt:lpstr>
      <vt:lpstr>PowerPoint Presentation</vt:lpstr>
      <vt:lpstr>PowerPoint Presentation</vt:lpstr>
      <vt:lpstr>PowerPoint Presentation</vt:lpstr>
      <vt:lpstr>The best option for safe disposal?</vt:lpstr>
      <vt:lpstr>If needed, safely dispose         of medications at home:</vt:lpstr>
      <vt:lpstr>PowerPoint Presentation</vt:lpstr>
      <vt:lpstr>Following instructions reduces risk of side effects, including drug dependency and addiction</vt:lpstr>
      <vt:lpstr>PowerPoint Presentation</vt:lpstr>
      <vt:lpstr>Need help saying “no”?</vt:lpstr>
      <vt:lpstr>PowerPoint Presentation</vt:lpstr>
      <vt:lpstr>PowerPoint Presentation</vt:lpstr>
      <vt:lpstr>PowerPoint Presentation</vt:lpstr>
      <vt:lpstr>#DNA  Medication  affects friends  differently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prescription drugs  aren’t as safe as you think!</vt:lpstr>
      <vt:lpstr>PowerPoint Presentation</vt:lpstr>
      <vt:lpstr>How to safely manage stress:</vt:lpstr>
      <vt:lpstr>PowerPoint Presentation</vt:lpstr>
      <vt:lpstr>Sustainable approaches for studying:</vt:lpstr>
      <vt:lpstr>PowerPoint Presentation</vt:lpstr>
      <vt:lpstr>Avoid  self-medicating— always seek  help from your  healthcare provider</vt:lpstr>
      <vt:lpstr>PowerPoint Presentation</vt:lpstr>
      <vt:lpstr>Have fun by…</vt:lpstr>
      <vt:lpstr>PowerPoint Presentation</vt:lpstr>
      <vt:lpstr>Use medications safely:</vt:lpstr>
      <vt:lpstr>Need help?  Use Campus Resources:</vt:lpstr>
      <vt:lpstr>Help Others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secadmin</cp:lastModifiedBy>
  <cp:revision>327</cp:revision>
  <cp:lastPrinted>2016-02-04T20:04:09Z</cp:lastPrinted>
  <dcterms:created xsi:type="dcterms:W3CDTF">2016-03-04T17:57:00Z</dcterms:created>
  <dcterms:modified xsi:type="dcterms:W3CDTF">2017-03-08T16:37:54Z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60D0159D-3C39-40A1-A703-43247A8EB96A</vt:lpwstr>
  </property>
  <property fmtid="{D5CDD505-2E9C-101B-9397-08002B2CF9AE}" pid="3" name="ArticulatePath">
    <vt:lpwstr>2. Medication Safety for College Students</vt:lpwstr>
  </property>
</Properties>
</file>