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ags/tag7.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ags/tag8.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84" r:id="rId2"/>
    <p:sldMasterId id="2147483672" r:id="rId3"/>
  </p:sldMasterIdLst>
  <p:notesMasterIdLst>
    <p:notesMasterId r:id="rId27"/>
  </p:notesMasterIdLst>
  <p:handoutMasterIdLst>
    <p:handoutMasterId r:id="rId28"/>
  </p:handoutMasterIdLst>
  <p:sldIdLst>
    <p:sldId id="278" r:id="rId4"/>
    <p:sldId id="274" r:id="rId5"/>
    <p:sldId id="257" r:id="rId6"/>
    <p:sldId id="258" r:id="rId7"/>
    <p:sldId id="277" r:id="rId8"/>
    <p:sldId id="276" r:id="rId9"/>
    <p:sldId id="259" r:id="rId10"/>
    <p:sldId id="268" r:id="rId11"/>
    <p:sldId id="271" r:id="rId12"/>
    <p:sldId id="282" r:id="rId13"/>
    <p:sldId id="261" r:id="rId14"/>
    <p:sldId id="295" r:id="rId15"/>
    <p:sldId id="287" r:id="rId16"/>
    <p:sldId id="269" r:id="rId17"/>
    <p:sldId id="279" r:id="rId18"/>
    <p:sldId id="260" r:id="rId19"/>
    <p:sldId id="266" r:id="rId20"/>
    <p:sldId id="263" r:id="rId21"/>
    <p:sldId id="280" r:id="rId22"/>
    <p:sldId id="281" r:id="rId23"/>
    <p:sldId id="272" r:id="rId24"/>
    <p:sldId id="273" r:id="rId25"/>
    <p:sldId id="270" r:id="rId26"/>
  </p:sldIdLst>
  <p:sldSz cx="9144000" cy="6858000" type="screen4x3"/>
  <p:notesSz cx="7315200" cy="9601200"/>
  <p:custDataLst>
    <p:tags r:id="rId2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ker, Betsy" initials="WB" lastIdx="4" clrIdx="0">
    <p:extLst/>
  </p:cmAuthor>
  <p:cmAuthor id="2" name="Administrator" initials="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657B"/>
    <a:srgbClr val="505150"/>
    <a:srgbClr val="48BBC9"/>
    <a:srgbClr val="4AAE93"/>
    <a:srgbClr val="1A7A84"/>
    <a:srgbClr val="0500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010" autoAdjust="0"/>
  </p:normalViewPr>
  <p:slideViewPr>
    <p:cSldViewPr>
      <p:cViewPr varScale="1">
        <p:scale>
          <a:sx n="56" d="100"/>
          <a:sy n="56" d="100"/>
        </p:scale>
        <p:origin x="1704"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fld id="{B855C2FA-128F-9448-A725-ECAF3F75892A}" type="datetimeFigureOut">
              <a:rPr lang="en-US" smtClean="0"/>
              <a:t>7/17/2020</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F40BB19E-9C95-C840-9217-C63C0EAD8D19}" type="slidenum">
              <a:rPr lang="en-US" smtClean="0"/>
              <a:t>‹#›</a:t>
            </a:fld>
            <a:endParaRPr lang="en-US"/>
          </a:p>
        </p:txBody>
      </p:sp>
    </p:spTree>
    <p:extLst>
      <p:ext uri="{BB962C8B-B14F-4D97-AF65-F5344CB8AC3E}">
        <p14:creationId xmlns:p14="http://schemas.microsoft.com/office/powerpoint/2010/main" val="12673032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1" cy="480060"/>
          </a:xfrm>
          <a:prstGeom prst="rect">
            <a:avLst/>
          </a:prstGeom>
        </p:spPr>
        <p:txBody>
          <a:bodyPr vert="horz" lIns="96655" tIns="48328" rIns="96655" bIns="48328" rtlCol="0"/>
          <a:lstStyle>
            <a:lvl1pPr algn="l">
              <a:defRPr sz="1200"/>
            </a:lvl1pPr>
          </a:lstStyle>
          <a:p>
            <a:endParaRPr lang="en-US" dirty="0"/>
          </a:p>
        </p:txBody>
      </p:sp>
      <p:sp>
        <p:nvSpPr>
          <p:cNvPr id="3" name="Date Placeholder 2"/>
          <p:cNvSpPr>
            <a:spLocks noGrp="1"/>
          </p:cNvSpPr>
          <p:nvPr>
            <p:ph type="dt" idx="1"/>
          </p:nvPr>
        </p:nvSpPr>
        <p:spPr>
          <a:xfrm>
            <a:off x="4143587" y="0"/>
            <a:ext cx="3169921" cy="480060"/>
          </a:xfrm>
          <a:prstGeom prst="rect">
            <a:avLst/>
          </a:prstGeom>
        </p:spPr>
        <p:txBody>
          <a:bodyPr vert="horz" lIns="96655" tIns="48328" rIns="96655" bIns="48328" rtlCol="0"/>
          <a:lstStyle>
            <a:lvl1pPr algn="r">
              <a:defRPr sz="1200"/>
            </a:lvl1pPr>
          </a:lstStyle>
          <a:p>
            <a:fld id="{A45DA5AA-7B22-4FBD-98E3-E0FEADAE075C}" type="datetimeFigureOut">
              <a:rPr lang="en-US" smtClean="0"/>
              <a:t>7/17/2020</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55" tIns="48328" rIns="96655" bIns="48328" rtlCol="0" anchor="ctr"/>
          <a:lstStyle/>
          <a:p>
            <a:endParaRPr lang="en-US" dirty="0"/>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55" tIns="48328" rIns="96655" bIns="4832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0060"/>
          </a:xfrm>
          <a:prstGeom prst="rect">
            <a:avLst/>
          </a:prstGeom>
        </p:spPr>
        <p:txBody>
          <a:bodyPr vert="horz" lIns="96655" tIns="48328" rIns="96655" bIns="4832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1" cy="480060"/>
          </a:xfrm>
          <a:prstGeom prst="rect">
            <a:avLst/>
          </a:prstGeom>
        </p:spPr>
        <p:txBody>
          <a:bodyPr vert="horz" lIns="96655" tIns="48328" rIns="96655" bIns="48328" rtlCol="0" anchor="b"/>
          <a:lstStyle>
            <a:lvl1pPr algn="r">
              <a:defRPr sz="1200"/>
            </a:lvl1pPr>
          </a:lstStyle>
          <a:p>
            <a:fld id="{1E756215-DC87-44C1-8A99-C198165AC598}" type="slidenum">
              <a:rPr lang="en-US" smtClean="0"/>
              <a:t>‹#›</a:t>
            </a:fld>
            <a:endParaRPr lang="en-US" dirty="0"/>
          </a:p>
        </p:txBody>
      </p:sp>
    </p:spTree>
    <p:extLst>
      <p:ext uri="{BB962C8B-B14F-4D97-AF65-F5344CB8AC3E}">
        <p14:creationId xmlns:p14="http://schemas.microsoft.com/office/powerpoint/2010/main" val="4224647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3.xml"/><Relationship Id="rId4" Type="http://schemas.openxmlformats.org/officeDocument/2006/relationships/hyperlink" Target="http://harmreduction.org/overdose-prevention/overdose-news/prescribe-naloxon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Welcome to today’s program, “Generation Rx: Safe Medication Practices for Life”.  You may be asking yourself, “What is Generation Rx?”.  Generation Rx has two primary connotations.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First, there is a historical connotation taken from Greg </a:t>
            </a:r>
            <a:r>
              <a:rPr lang="en-US" b="0" baseline="0" dirty="0" err="1" smtClean="0"/>
              <a:t>Critser’s</a:t>
            </a:r>
            <a:r>
              <a:rPr lang="en-US" b="0" baseline="0" dirty="0" smtClean="0"/>
              <a:t> book, </a:t>
            </a:r>
            <a:r>
              <a:rPr lang="en-US" b="0" i="1" baseline="0" dirty="0" smtClean="0"/>
              <a:t>Generation Rx: How Prescription Drugs are Altering American Lives, Minds, and Bodies</a:t>
            </a:r>
            <a:r>
              <a:rPr lang="en-US" b="0" i="0" baseline="0" dirty="0" smtClean="0"/>
              <a:t>.  In this book, Greg describes how we have become a drug-taking society where we use prescription medications at unprecedented rates and their use has become normalized in our culture.  Thus, we are “Generation Rx,” all of us from the very young to the very old.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i="0" baseline="0" dirty="0" smtClean="0"/>
              <a:t>The second connotation speaks to an educational initiative developed in a partnership between </a:t>
            </a:r>
            <a:r>
              <a:rPr lang="en-US" dirty="0" smtClean="0"/>
              <a:t>the Ohio State University</a:t>
            </a:r>
            <a:r>
              <a:rPr lang="en-US" baseline="0" dirty="0" smtClean="0"/>
              <a:t> College of Pharmacy and the Cardinal Health Foundation.  This initiative educates the public or “Generation Rx” about how to safely use prescription medications, in an effort to prevent their misuse.  “Generation Rx” focuses on teaching safe medication practices for life.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t>1</a:t>
            </a:fld>
            <a:endParaRPr lang="en-US" dirty="0"/>
          </a:p>
        </p:txBody>
      </p:sp>
    </p:spTree>
    <p:extLst>
      <p:ext uri="{BB962C8B-B14F-4D97-AF65-F5344CB8AC3E}">
        <p14:creationId xmlns:p14="http://schemas.microsoft.com/office/powerpoint/2010/main" val="2902854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We’ve talked on the causes and consequences</a:t>
            </a:r>
            <a:r>
              <a:rPr lang="en-US" baseline="0" dirty="0" smtClean="0"/>
              <a:t> of prescription drug misuse. We would like to provide a bit more detail on the three most commonly misused types of prescription medication. </a:t>
            </a:r>
          </a:p>
          <a:p>
            <a:r>
              <a:rPr lang="en-US" baseline="0" dirty="0" smtClean="0"/>
              <a:t/>
            </a:r>
            <a:br>
              <a:rPr lang="en-US" baseline="0" dirty="0" smtClean="0"/>
            </a:br>
            <a:r>
              <a:rPr lang="en-US" baseline="0" dirty="0" smtClean="0"/>
              <a:t>When prescribed by a healthcare professional and used as intended, these medications can be very helpful for those that need them. Some of the reasons why these medicines might be prescribed can be seen here, and there are other medically necessary reasons. </a:t>
            </a:r>
          </a:p>
          <a:p>
            <a:endParaRPr lang="en-US" baseline="0" dirty="0" smtClean="0"/>
          </a:p>
          <a:p>
            <a:r>
              <a:rPr lang="en-US" baseline="0" dirty="0" smtClean="0"/>
              <a:t>When misused, however, these prescription medications can cause dangerous effects in the body and consequences can be very serious, even fatal. Any of these three classes of medication can lead to dependence and addiction. It is important to have regular contact with your prescriber or pharmacist to determine the best use of your medicines. </a:t>
            </a:r>
          </a:p>
          <a:p>
            <a:endParaRPr lang="en-US" baseline="0" dirty="0" smtClean="0"/>
          </a:p>
          <a:p>
            <a:r>
              <a:rPr lang="en-US" baseline="0" dirty="0" smtClean="0"/>
              <a:t>By misusing medications, like taking someone else’s medication, taking more than prescribed, or taking it for a reason other than prescribed, you are at an increased risk for misuse dangers seen on this slide for stimulants, sedatives, and opioids.  </a:t>
            </a:r>
          </a:p>
          <a:p>
            <a:endParaRPr lang="en-US" baseline="0" dirty="0" smtClean="0"/>
          </a:p>
          <a:p>
            <a:r>
              <a:rPr lang="en-US" baseline="0" dirty="0" smtClean="0"/>
              <a:t>For more information on these specific medication classes, please see the videos and find additional information on </a:t>
            </a:r>
            <a:r>
              <a:rPr lang="en-US" baseline="0" dirty="0" err="1" smtClean="0"/>
              <a:t>GenerationRx.org</a:t>
            </a:r>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t>10</a:t>
            </a:fld>
            <a:endParaRPr lang="en-US" dirty="0"/>
          </a:p>
        </p:txBody>
      </p:sp>
    </p:spTree>
    <p:extLst>
      <p:ext uri="{BB962C8B-B14F-4D97-AF65-F5344CB8AC3E}">
        <p14:creationId xmlns:p14="http://schemas.microsoft.com/office/powerpoint/2010/main" val="3773206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Transition</a:t>
            </a:r>
            <a:r>
              <a:rPr lang="en-US" baseline="0" dirty="0" smtClean="0"/>
              <a:t>: We’ve identified the factors that fuel this problem, but how does the misuse of prescription drugs impact our community?  (</a:t>
            </a:r>
            <a:r>
              <a:rPr lang="en-US" i="1" u="sng" baseline="0" dirty="0" smtClean="0"/>
              <a:t>Note for facilitator</a:t>
            </a:r>
            <a:r>
              <a:rPr lang="en-US" baseline="0" dirty="0" smtClean="0"/>
              <a:t>: </a:t>
            </a:r>
            <a:r>
              <a:rPr lang="en-US" i="0" baseline="0" dirty="0" smtClean="0"/>
              <a:t>consider asking the audience to contribute ideas</a:t>
            </a:r>
            <a:r>
              <a:rPr lang="en-US" baseline="0" dirty="0" smtClean="0"/>
              <a:t>)  </a:t>
            </a:r>
          </a:p>
          <a:p>
            <a:endParaRPr lang="en-US" baseline="0" dirty="0" smtClean="0"/>
          </a:p>
          <a:p>
            <a:r>
              <a:rPr lang="en-US" baseline="0" dirty="0" smtClean="0"/>
              <a:t>We believe t</a:t>
            </a:r>
            <a:r>
              <a:rPr lang="en-US" dirty="0" smtClean="0"/>
              <a:t>he</a:t>
            </a:r>
            <a:r>
              <a:rPr lang="en-US" baseline="0" dirty="0" smtClean="0"/>
              <a:t> misuse of prescription drugs has serious legal, social, and health consequences:</a:t>
            </a:r>
          </a:p>
          <a:p>
            <a:r>
              <a:rPr lang="en-US" u="sng" baseline="0" dirty="0" smtClean="0"/>
              <a:t>Legal impact</a:t>
            </a:r>
            <a:r>
              <a:rPr lang="en-US" baseline="0" dirty="0" smtClean="0"/>
              <a:t>:</a:t>
            </a:r>
            <a:endParaRPr lang="en-US" dirty="0" smtClean="0"/>
          </a:p>
          <a:p>
            <a:pPr marL="241637" indent="-241637" defTabSz="966548">
              <a:buFont typeface="+mj-lt"/>
              <a:buAutoNum type="arabicPeriod"/>
              <a:defRPr/>
            </a:pPr>
            <a:r>
              <a:rPr lang="en-US" dirty="0" smtClean="0"/>
              <a:t>In</a:t>
            </a:r>
            <a:r>
              <a:rPr lang="en-US" baseline="0" dirty="0" smtClean="0"/>
              <a:t> the previous slide, we discussed how federal law prohibits the possession of a prescription drug without a written prescription.  </a:t>
            </a:r>
            <a:r>
              <a:rPr lang="en-US" u="none" baseline="0" dirty="0" smtClean="0"/>
              <a:t>Many of the prescription drugs which are most misused are called “controlled substances” (for example, </a:t>
            </a:r>
            <a:r>
              <a:rPr lang="en-US" u="none" baseline="0" dirty="0" err="1" smtClean="0"/>
              <a:t>Vicodin</a:t>
            </a:r>
            <a:r>
              <a:rPr lang="en-US" u="none" baseline="0" dirty="0" smtClean="0"/>
              <a:t>®, </a:t>
            </a:r>
            <a:r>
              <a:rPr lang="en-US" u="none" baseline="0" dirty="0" err="1" smtClean="0"/>
              <a:t>OxyContin</a:t>
            </a:r>
            <a:r>
              <a:rPr lang="en-US" u="none" baseline="0" dirty="0" smtClean="0"/>
              <a:t>®, Valium®, Xanax®, Adderall®, Ritalin®), indicating there are even stricter prescribing and dispensing regulations </a:t>
            </a:r>
            <a:r>
              <a:rPr lang="en-US" baseline="0" dirty="0" smtClean="0"/>
              <a:t>for their use. </a:t>
            </a:r>
          </a:p>
          <a:p>
            <a:endParaRPr lang="en-US" dirty="0" smtClean="0"/>
          </a:p>
          <a:p>
            <a:r>
              <a:rPr lang="en-US" u="sng" dirty="0" smtClean="0"/>
              <a:t>Social impact</a:t>
            </a:r>
            <a:r>
              <a:rPr lang="en-US" dirty="0" smtClean="0"/>
              <a:t>:</a:t>
            </a:r>
          </a:p>
          <a:p>
            <a:pPr marL="241637" indent="-241637">
              <a:buFont typeface="+mj-lt"/>
              <a:buAutoNum type="arabicPeriod"/>
            </a:pPr>
            <a:r>
              <a:rPr lang="en-US" baseline="0" dirty="0" smtClean="0"/>
              <a:t>The misuse of medications can affect our family and friends, our job, our education, our finances, and much more.  </a:t>
            </a:r>
          </a:p>
          <a:p>
            <a:pPr marL="241637" indent="-241637">
              <a:buFont typeface="+mj-lt"/>
              <a:buAutoNum type="arabicPeriod"/>
            </a:pPr>
            <a:r>
              <a:rPr lang="en-US" baseline="0" dirty="0" smtClean="0"/>
              <a:t>Reports published in 2011 indicated that in 2007, the annual cost of prescription </a:t>
            </a:r>
            <a:r>
              <a:rPr lang="en-US" u="sng" baseline="0" dirty="0" smtClean="0"/>
              <a:t>opioid</a:t>
            </a:r>
            <a:r>
              <a:rPr lang="en-US" baseline="0" dirty="0" smtClean="0"/>
              <a:t> misuse to the U.S. economy was close to $53 billion/</a:t>
            </a:r>
            <a:r>
              <a:rPr lang="en-US" baseline="0" dirty="0" err="1" smtClean="0"/>
              <a:t>yr</a:t>
            </a:r>
            <a:r>
              <a:rPr lang="en-US" baseline="0" dirty="0" smtClean="0"/>
              <a:t>, with $42 billion in lost workplace productivity, $8.2 billion to criminal justice costs, $2.2 billion to drug abuse treatment, and $944 million to medical complications  (Hansen et. al. 2011 and www.generationrxworkplace.com, accessed 08/2015; 2007 was the latest report of this kind)</a:t>
            </a:r>
          </a:p>
          <a:p>
            <a:pPr defTabSz="966548">
              <a:defRPr/>
            </a:pPr>
            <a:endParaRPr lang="en-US" baseline="0" dirty="0" smtClean="0"/>
          </a:p>
          <a:p>
            <a:pPr defTabSz="966548">
              <a:defRPr/>
            </a:pPr>
            <a:r>
              <a:rPr lang="en-US" u="sng" baseline="0" dirty="0" smtClean="0"/>
              <a:t>Health impact</a:t>
            </a:r>
            <a:r>
              <a:rPr lang="en-US" baseline="0" dirty="0" smtClean="0"/>
              <a:t>:</a:t>
            </a:r>
          </a:p>
          <a:p>
            <a:pPr marL="241637" indent="-241637">
              <a:buFont typeface="+mj-lt"/>
              <a:buAutoNum type="arabicPeriod"/>
            </a:pPr>
            <a:r>
              <a:rPr lang="en-US" dirty="0" smtClean="0"/>
              <a:t>The most tragic consequence of prescription drug misuse affect our health, including drug overdose deaths, which is the leading cause of accidental</a:t>
            </a:r>
            <a:r>
              <a:rPr lang="en-US" baseline="0" dirty="0" smtClean="0"/>
              <a:t> death in the U.S.</a:t>
            </a:r>
            <a:endParaRPr lang="en-US" dirty="0" smtClean="0"/>
          </a:p>
          <a:p>
            <a:pPr marL="241637" indent="-241637">
              <a:buFont typeface="+mj-lt"/>
              <a:buAutoNum type="arabicPeriod"/>
            </a:pPr>
            <a:r>
              <a:rPr lang="en-US" dirty="0" smtClean="0"/>
              <a:t>Death isn’t the only health-related</a:t>
            </a:r>
            <a:r>
              <a:rPr lang="en-US" baseline="0" dirty="0" smtClean="0"/>
              <a:t> consequence.  Due to the </a:t>
            </a:r>
            <a:r>
              <a:rPr lang="en-US" u="none" baseline="0" dirty="0" smtClean="0"/>
              <a:t>high misuse and addiction potential of certain prescription drugs (e.g., opioid pain medications), e</a:t>
            </a:r>
            <a:r>
              <a:rPr lang="en-US" u="none" dirty="0" smtClean="0"/>
              <a:t>mergency department visits and</a:t>
            </a:r>
            <a:r>
              <a:rPr lang="en-US" u="none" baseline="0" dirty="0" smtClean="0"/>
              <a:t> d</a:t>
            </a:r>
            <a:r>
              <a:rPr lang="en-US" u="none" dirty="0" smtClean="0"/>
              <a:t>rug ad</a:t>
            </a:r>
            <a:r>
              <a:rPr lang="en-US" dirty="0" smtClean="0"/>
              <a:t>diction treatment admissions relating to medication misuse have both escalated.</a:t>
            </a:r>
          </a:p>
          <a:p>
            <a:pPr marL="698837" lvl="1" indent="-241637">
              <a:buFont typeface="+mj-lt"/>
              <a:buAutoNum type="arabicPeriod"/>
            </a:pPr>
            <a:r>
              <a:rPr lang="en-US" dirty="0" smtClean="0"/>
              <a:t>Drug</a:t>
            </a:r>
            <a:r>
              <a:rPr lang="en-US" baseline="0" dirty="0" smtClean="0"/>
              <a:t> addiction to prescription opioid pain medications account for over 15% of the approximate 1 million drug treatment admissions each year.  This has increased from under 5% in 2002 (Office of National Drug Control Policy, 2014).</a:t>
            </a:r>
          </a:p>
          <a:p>
            <a:pPr marL="698837" lvl="1" indent="-241637">
              <a:buFont typeface="+mj-lt"/>
              <a:buAutoNum type="arabicPeriod"/>
            </a:pPr>
            <a:r>
              <a:rPr lang="en-US" baseline="0" dirty="0" smtClean="0"/>
              <a:t>In 2011, approximately 2.5 million emergency department visits in the U.S. were due to drug misuse, including over 1.4 million visits related to the misuse of prescription drugs (Office of National Drug Control Policy, 2014).</a:t>
            </a:r>
            <a:endParaRPr lang="en-US" dirty="0" smtClean="0"/>
          </a:p>
          <a:p>
            <a:pPr marL="241637" indent="-241637">
              <a:buFont typeface="+mj-lt"/>
              <a:buAutoNum type="arabicPeriod"/>
            </a:pPr>
            <a:r>
              <a:rPr lang="en-US" dirty="0" smtClean="0"/>
              <a:t>Not taking your prescription as directed by a healthcare professional can result in immediate negative effects, including:</a:t>
            </a:r>
          </a:p>
          <a:p>
            <a:pPr marL="698837" lvl="1" indent="-241637">
              <a:buFont typeface="+mj-lt"/>
              <a:buAutoNum type="arabicPeriod"/>
            </a:pPr>
            <a:r>
              <a:rPr lang="en-US" baseline="0" dirty="0" smtClean="0"/>
              <a:t>For prescription opioid pain medications: drowsiness, confusion, sedation, slowed breathing </a:t>
            </a:r>
          </a:p>
          <a:p>
            <a:pPr marL="698837" lvl="1" indent="-241637">
              <a:buFont typeface="+mj-lt"/>
              <a:buAutoNum type="arabicPeriod"/>
            </a:pPr>
            <a:r>
              <a:rPr lang="en-US" baseline="0" dirty="0" smtClean="0"/>
              <a:t>For prescription sedatives: decreased heart rate and blood pressure, impaired coordination and judgement, confusion, sedation, slowed breathing </a:t>
            </a:r>
          </a:p>
          <a:p>
            <a:pPr marL="698837" lvl="1" indent="-241637">
              <a:buFont typeface="+mj-lt"/>
              <a:buAutoNum type="arabicPeriod"/>
            </a:pPr>
            <a:r>
              <a:rPr lang="en-US" baseline="0" dirty="0" smtClean="0"/>
              <a:t>For prescription stimulants: increased heart rate and blood pressure, irregular heart beat, nervousness, insomnia</a:t>
            </a:r>
          </a:p>
          <a:p>
            <a:pPr marL="241637" lvl="0" indent="-241637">
              <a:buFont typeface="+mj-lt"/>
              <a:buAutoNum type="arabicPeriod"/>
            </a:pPr>
            <a:r>
              <a:rPr lang="en-US" baseline="0" dirty="0" smtClean="0"/>
              <a:t>Lastly, many experts attribute the recent rise in deaths resulting from heroin overdoses to the misuse of prescription drugs.  In fact, recent research indicates that 3 out of 4 heroin users first reported misusing prescription opioid pain medications (Cicero et al 2014), which exhibit identical effects to heroin in the body (and thus remain a cheaper, more accessible alternative).</a:t>
            </a:r>
          </a:p>
          <a:p>
            <a:pPr marL="241637" indent="-241637">
              <a:buFont typeface="+mj-lt"/>
              <a:buAutoNum type="arabicPeriod"/>
            </a:pPr>
            <a:endParaRPr lang="en-US" baseline="0" dirty="0" smtClean="0"/>
          </a:p>
          <a:p>
            <a:pPr marL="241637" indent="-241637">
              <a:buFont typeface="+mj-lt"/>
              <a:buAutoNum type="arabicPeriod"/>
            </a:pPr>
            <a:endParaRPr lang="en-US"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t>11</a:t>
            </a:fld>
            <a:endParaRPr lang="en-US" dirty="0"/>
          </a:p>
        </p:txBody>
      </p:sp>
    </p:spTree>
    <p:extLst>
      <p:ext uri="{BB962C8B-B14F-4D97-AF65-F5344CB8AC3E}">
        <p14:creationId xmlns:p14="http://schemas.microsoft.com/office/powerpoint/2010/main" val="29339355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marR="0" lvl="0" indent="0" algn="l" defTabSz="483306" rtl="0" eaLnBrk="1" fontAlgn="auto" latinLnBrk="0" hangingPunct="1">
              <a:lnSpc>
                <a:spcPct val="100000"/>
              </a:lnSpc>
              <a:spcBef>
                <a:spcPts val="0"/>
              </a:spcBef>
              <a:spcAft>
                <a:spcPts val="0"/>
              </a:spcAft>
              <a:buClrTx/>
              <a:buSzTx/>
              <a:buFontTx/>
              <a:buNone/>
              <a:tabLst/>
              <a:defRPr/>
            </a:pPr>
            <a:r>
              <a:rPr lang="en-US" baseline="0" dirty="0" smtClean="0"/>
              <a:t>Mixing alcohol with medications is potentially very dangerous because it sends the body mixed messages and increases your risk for dangerous levels of intoxication.</a:t>
            </a:r>
          </a:p>
          <a:p>
            <a:pPr marL="685800" marR="0" lvl="1" indent="-228600" algn="l" defTabSz="483306" rtl="0" eaLnBrk="1" fontAlgn="auto" latinLnBrk="0" hangingPunct="1">
              <a:lnSpc>
                <a:spcPct val="100000"/>
              </a:lnSpc>
              <a:spcBef>
                <a:spcPts val="0"/>
              </a:spcBef>
              <a:spcAft>
                <a:spcPts val="0"/>
              </a:spcAft>
              <a:buClrTx/>
              <a:buSzTx/>
              <a:buFont typeface="+mj-lt"/>
              <a:buAutoNum type="alphaUcPeriod"/>
              <a:tabLst/>
              <a:defRPr/>
            </a:pPr>
            <a:r>
              <a:rPr lang="en-US" baseline="0" dirty="0" smtClean="0"/>
              <a:t>Note that alcohol reduces heart rate, as do sedatives and opioids. This can lead to a dangerously low heart and breathing rate, ultimately stopping breathing. In addition, alcohol slows messages between the body and brain, as do opioids and sedatives. This can lead to confusion, “passing out”, and coma. Combined with the effects on the heart and lungs, this can be very dangerous very quickly.</a:t>
            </a:r>
          </a:p>
          <a:p>
            <a:pPr marL="685800" marR="0" lvl="1" indent="-228600" algn="l" defTabSz="483306" rtl="0" eaLnBrk="1" fontAlgn="auto" latinLnBrk="0" hangingPunct="1">
              <a:lnSpc>
                <a:spcPct val="100000"/>
              </a:lnSpc>
              <a:spcBef>
                <a:spcPts val="0"/>
              </a:spcBef>
              <a:spcAft>
                <a:spcPts val="0"/>
              </a:spcAft>
              <a:buClrTx/>
              <a:buSzTx/>
              <a:buFont typeface="+mj-lt"/>
              <a:buAutoNum type="alphaUcPeriod"/>
              <a:tabLst/>
              <a:defRPr/>
            </a:pPr>
            <a:r>
              <a:rPr lang="en-US" baseline="0" dirty="0" smtClean="0"/>
              <a:t>Stimulants increase heart rate, and the mixed messages with alcohol may cause an irregular heart beat and severe over intoxication. These mixed messages with alcohol slowing the brain response confuse the body and increase the risk for dangerous levels of alcohol intoxication, as well as other potential harms resulting from risky drinking.</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348E8BAA-00EA-4556-A0F6-1265C930675F}" type="slidenum">
              <a:rPr lang="en-US" smtClean="0"/>
              <a:pPr/>
              <a:t>12</a:t>
            </a:fld>
            <a:endParaRPr lang="en-US" dirty="0"/>
          </a:p>
        </p:txBody>
      </p:sp>
    </p:spTree>
    <p:extLst>
      <p:ext uri="{BB962C8B-B14F-4D97-AF65-F5344CB8AC3E}">
        <p14:creationId xmlns:p14="http://schemas.microsoft.com/office/powerpoint/2010/main" val="2780396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baseline="0" dirty="0" smtClean="0"/>
              <a:t>If </a:t>
            </a:r>
            <a:r>
              <a:rPr lang="en-US" baseline="0" dirty="0"/>
              <a:t>you suspect someone has overdosed on </a:t>
            </a:r>
            <a:r>
              <a:rPr lang="en-US" i="1" baseline="0" dirty="0"/>
              <a:t>any</a:t>
            </a:r>
            <a:r>
              <a:rPr lang="en-US" baseline="0" dirty="0"/>
              <a:t> </a:t>
            </a:r>
            <a:r>
              <a:rPr lang="en-US" baseline="0" dirty="0" smtClean="0"/>
              <a:t>drug, </a:t>
            </a:r>
            <a:r>
              <a:rPr lang="en-US" baseline="0" dirty="0"/>
              <a:t>how </a:t>
            </a:r>
            <a:r>
              <a:rPr lang="en-US" baseline="0" dirty="0" smtClean="0"/>
              <a:t>can </a:t>
            </a:r>
            <a:r>
              <a:rPr lang="en-US" baseline="0" dirty="0"/>
              <a:t>you take action?</a:t>
            </a:r>
          </a:p>
          <a:p>
            <a:endParaRPr lang="en-US" baseline="0" dirty="0"/>
          </a:p>
          <a:p>
            <a:pPr marL="228600" indent="-228600">
              <a:buAutoNum type="arabicPeriod"/>
            </a:pPr>
            <a:r>
              <a:rPr lang="en-US" baseline="0" dirty="0"/>
              <a:t>First, call 9-1-1.</a:t>
            </a:r>
          </a:p>
          <a:p>
            <a:pPr marL="228600" indent="-228600">
              <a:buAutoNum type="arabicPeriod"/>
            </a:pPr>
            <a:r>
              <a:rPr lang="en-US" baseline="0" dirty="0"/>
              <a:t>Second, move the individual to the recovery position (place the individual on their left </a:t>
            </a:r>
            <a:r>
              <a:rPr lang="en-US" baseline="0" dirty="0" smtClean="0"/>
              <a:t>side—with </a:t>
            </a:r>
            <a:r>
              <a:rPr lang="en-US" baseline="0" dirty="0"/>
              <a:t>their arms under their head, </a:t>
            </a:r>
            <a:r>
              <a:rPr lang="en-US" baseline="0" dirty="0" smtClean="0"/>
              <a:t>bending </a:t>
            </a:r>
            <a:r>
              <a:rPr lang="en-US" baseline="0" dirty="0"/>
              <a:t>their right leg </a:t>
            </a:r>
            <a:r>
              <a:rPr lang="en-US" baseline="0" dirty="0" smtClean="0"/>
              <a:t>to prevent them </a:t>
            </a:r>
            <a:r>
              <a:rPr lang="en-US" baseline="0" dirty="0"/>
              <a:t>from rolling onto their stomach).  This position is designed to prevent </a:t>
            </a:r>
            <a:r>
              <a:rPr lang="en-US" baseline="0" dirty="0" smtClean="0"/>
              <a:t>suffocation if the individual vomits.</a:t>
            </a:r>
            <a:endParaRPr lang="en-US" baseline="0" dirty="0"/>
          </a:p>
          <a:p>
            <a:pPr marL="228600" indent="-228600">
              <a:buAutoNum type="arabicPeriod"/>
            </a:pPr>
            <a:r>
              <a:rPr lang="en-US" baseline="0" dirty="0"/>
              <a:t>Third, i</a:t>
            </a:r>
            <a:r>
              <a:rPr lang="en-US" dirty="0"/>
              <a:t>f available, administer naloxone.</a:t>
            </a:r>
            <a:r>
              <a:rPr lang="en-US" baseline="0" dirty="0"/>
              <a:t>  </a:t>
            </a:r>
            <a:r>
              <a:rPr lang="en-US" baseline="0" dirty="0" smtClean="0"/>
              <a:t>O</a:t>
            </a:r>
            <a:r>
              <a:rPr lang="en-US" dirty="0" smtClean="0"/>
              <a:t>pioids cause death through modifying the brain’s respiratory center—essentially, you stop breathing. When naloxone is administered, the ability for the opioid drug to stop respiration is blocked or prevented, and the individual resumes breathing.</a:t>
            </a:r>
            <a:endParaRPr lang="en-US" baseline="0" dirty="0" smtClean="0"/>
          </a:p>
          <a:p>
            <a:endParaRPr lang="en-US" baseline="0" dirty="0" smtClean="0"/>
          </a:p>
          <a:p>
            <a:pPr marL="685800" lvl="1" indent="-228600">
              <a:buFont typeface="+mj-lt"/>
              <a:buAutoNum type="arabicPeriod"/>
            </a:pPr>
            <a:r>
              <a:rPr lang="en-US" baseline="0" dirty="0" smtClean="0"/>
              <a:t>Naloxone is available as an auto injector or as an intranasal spray. </a:t>
            </a:r>
            <a:endParaRPr lang="en-US" dirty="0" smtClean="0"/>
          </a:p>
          <a:p>
            <a:pPr marL="685800" lvl="1" indent="-228600">
              <a:buFont typeface="+mj-lt"/>
              <a:buAutoNum type="arabicPeriod"/>
            </a:pPr>
            <a:r>
              <a:rPr lang="en-US" dirty="0" smtClean="0"/>
              <a:t>Accessing naloxone by the general public varies from state to state. To find a naloxone distribution program in your area, consult the search engine labeled, “Overdose Prevention Program” at the following site:</a:t>
            </a:r>
            <a:r>
              <a:rPr lang="en-US" baseline="0" dirty="0" smtClean="0"/>
              <a:t> </a:t>
            </a:r>
            <a:r>
              <a:rPr lang="en-US" dirty="0" smtClean="0">
                <a:hlinkClick r:id="rId4"/>
              </a:rPr>
              <a:t>http://harmreduction.org/overdose-prevention/overdose-news/prescribe-naloxone/</a:t>
            </a:r>
            <a:endParaRPr lang="en-US" dirty="0" smtClean="0"/>
          </a:p>
          <a:p>
            <a:pPr marL="685800" lvl="1" indent="-228600">
              <a:buFont typeface="+mj-lt"/>
              <a:buAutoNum type="arabicPeriod"/>
            </a:pPr>
            <a:r>
              <a:rPr lang="en-US" dirty="0" smtClean="0"/>
              <a:t>It is critical to remember two precautions regarding the use of naloxone:</a:t>
            </a:r>
          </a:p>
          <a:p>
            <a:pPr marL="685800" lvl="1" indent="-228600">
              <a:buFont typeface="+mj-lt"/>
              <a:buAutoNum type="arabicPeriod"/>
            </a:pPr>
            <a:r>
              <a:rPr lang="en-US" dirty="0" smtClean="0"/>
              <a:t>Because of naloxone’s actions in the body, it will precipitate withdrawal symptoms (e.g., vomiting, combativeness or agitation) upon administration in an individual physically dependent on opioid drugs.</a:t>
            </a:r>
          </a:p>
          <a:p>
            <a:pPr marL="685800" lvl="1" indent="-228600">
              <a:buFont typeface="+mj-lt"/>
              <a:buAutoNum type="arabicPeriod"/>
            </a:pPr>
            <a:r>
              <a:rPr lang="en-US" dirty="0" smtClean="0"/>
              <a:t>If the patient actually overdosed on a non-opioid drug (prescription sedatives, alcohol, etc.), administering naloxone will have no effect, and it will not rescue breathing,</a:t>
            </a:r>
            <a:r>
              <a:rPr lang="en-US" baseline="0" dirty="0" smtClean="0"/>
              <a:t> but will also not harm the person.</a:t>
            </a:r>
            <a:endParaRPr lang="en-US" dirty="0" smtClean="0"/>
          </a:p>
          <a:p>
            <a:pPr marL="685800" lvl="1" indent="-228600">
              <a:buFont typeface="+mj-lt"/>
              <a:buAutoNum type="arabicPeriod"/>
            </a:pPr>
            <a:endParaRPr lang="en-US" dirty="0" smtClean="0"/>
          </a:p>
          <a:p>
            <a:pPr marL="228600" indent="-228600">
              <a:buFont typeface="+mj-lt"/>
              <a:buAutoNum type="arabicPeriod"/>
            </a:pPr>
            <a:r>
              <a:rPr lang="en-US" baseline="0" dirty="0" smtClean="0"/>
              <a:t>For more information on naloxone, visit “Learn/Helping Others” at GenerationRx.org.</a:t>
            </a:r>
          </a:p>
          <a:p>
            <a:pPr marL="228600" indent="-228600">
              <a:buAutoNum type="arabicPeriod"/>
            </a:pPr>
            <a:endParaRPr lang="en-US" baseline="0" dirty="0"/>
          </a:p>
          <a:p>
            <a:pPr marL="228600" indent="-228600">
              <a:buAutoNum type="arabicPeriod"/>
            </a:pPr>
            <a:r>
              <a:rPr lang="en-US" baseline="0" dirty="0"/>
              <a:t>Lastly, stay with the individual until help arrives</a:t>
            </a:r>
            <a:r>
              <a:rPr lang="en-US" baseline="0" dirty="0" smtClean="0"/>
              <a:t>.</a:t>
            </a:r>
          </a:p>
          <a:p>
            <a:pPr marL="228600" indent="-228600">
              <a:buAutoNum type="arabicPeriod"/>
            </a:pPr>
            <a:endParaRPr lang="en-US" baseline="0" dirty="0" smtClean="0"/>
          </a:p>
          <a:p>
            <a:endParaRPr lang="en-US" baseline="0" dirty="0" smtClean="0"/>
          </a:p>
          <a:p>
            <a:endParaRPr lang="en-US" baseline="0" dirty="0" smtClean="0"/>
          </a:p>
          <a:p>
            <a:endParaRPr lang="en-US" baseline="0" dirty="0" smtClean="0"/>
          </a:p>
          <a:p>
            <a:pPr marL="0" indent="0">
              <a:buNone/>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1E756215-DC87-44C1-8A99-C198165AC598}" type="slidenum">
              <a:rPr lang="en-US" smtClean="0"/>
              <a:pPr/>
              <a:t>13</a:t>
            </a:fld>
            <a:endParaRPr lang="en-US" dirty="0"/>
          </a:p>
        </p:txBody>
      </p:sp>
    </p:spTree>
    <p:extLst>
      <p:ext uri="{BB962C8B-B14F-4D97-AF65-F5344CB8AC3E}">
        <p14:creationId xmlns:p14="http://schemas.microsoft.com/office/powerpoint/2010/main" val="4027865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Transition</a:t>
            </a:r>
            <a:r>
              <a:rPr lang="en-US" dirty="0" smtClean="0"/>
              <a:t>:  The</a:t>
            </a:r>
            <a:r>
              <a:rPr lang="en-US" baseline="0" dirty="0" smtClean="0"/>
              <a:t> good news is that you can make a difference!  Prescription drug misuse can be prevented…and prevention starts with you. </a:t>
            </a:r>
          </a:p>
          <a:p>
            <a:endParaRPr lang="en-US" baseline="0" dirty="0" smtClean="0"/>
          </a:p>
          <a:p>
            <a:r>
              <a:rPr lang="en-US" baseline="0" dirty="0" smtClean="0"/>
              <a:t>How can you prevent prescription drug misuse at home or in your community?  </a:t>
            </a:r>
            <a:r>
              <a:rPr lang="en-US" i="0" baseline="0" dirty="0" smtClean="0"/>
              <a:t>(</a:t>
            </a:r>
            <a:r>
              <a:rPr lang="en-US" i="1" u="sng" baseline="0" dirty="0" smtClean="0"/>
              <a:t>Note to facilitator</a:t>
            </a:r>
            <a:r>
              <a:rPr lang="en-US" i="1" baseline="0" dirty="0" smtClean="0"/>
              <a:t>: </a:t>
            </a:r>
            <a:r>
              <a:rPr lang="en-US" i="0" baseline="0" dirty="0" smtClean="0"/>
              <a:t>Consider allowing participants to brainstorm and share ideas. You may wish to summarize these ideas on a whiteboard, if available)</a:t>
            </a:r>
            <a:r>
              <a:rPr lang="en-US" i="1" baseline="0" dirty="0" smtClean="0"/>
              <a:t>.</a:t>
            </a:r>
          </a:p>
          <a:p>
            <a:endParaRPr lang="en-US"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t>14</a:t>
            </a:fld>
            <a:endParaRPr lang="en-US" dirty="0"/>
          </a:p>
        </p:txBody>
      </p:sp>
    </p:spTree>
    <p:extLst>
      <p:ext uri="{BB962C8B-B14F-4D97-AF65-F5344CB8AC3E}">
        <p14:creationId xmlns:p14="http://schemas.microsoft.com/office/powerpoint/2010/main" val="947562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Transition</a:t>
            </a:r>
            <a:r>
              <a:rPr lang="en-US" dirty="0" smtClean="0"/>
              <a:t>: We can stop this epidemic by following four key safe medication practices, which we will discuss in more detail on the following slides.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t>15</a:t>
            </a:fld>
            <a:endParaRPr lang="en-US" dirty="0"/>
          </a:p>
        </p:txBody>
      </p:sp>
    </p:spTree>
    <p:extLst>
      <p:ext uri="{BB962C8B-B14F-4D97-AF65-F5344CB8AC3E}">
        <p14:creationId xmlns:p14="http://schemas.microsoft.com/office/powerpoint/2010/main" val="1975364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48">
              <a:defRPr/>
            </a:pPr>
            <a:r>
              <a:rPr lang="en-US" u="sng" dirty="0" smtClean="0"/>
              <a:t>Transition</a:t>
            </a:r>
            <a:r>
              <a:rPr lang="en-US" dirty="0" smtClean="0"/>
              <a:t>: First, only use prescription medications as directed by a health professional (</a:t>
            </a:r>
            <a:r>
              <a:rPr lang="en-US" i="1" u="sng" dirty="0" smtClean="0"/>
              <a:t>Note for facilitator</a:t>
            </a:r>
            <a:r>
              <a:rPr lang="en-US" i="1" dirty="0" smtClean="0"/>
              <a:t>: </a:t>
            </a:r>
            <a:r>
              <a:rPr lang="en-US" i="0" dirty="0" smtClean="0"/>
              <a:t>consider connecting this message back</a:t>
            </a:r>
            <a:r>
              <a:rPr lang="en-US" i="0" baseline="0" dirty="0" smtClean="0"/>
              <a:t> to the factors that fuel this problem</a:t>
            </a:r>
            <a:r>
              <a:rPr lang="en-US" baseline="0" dirty="0" smtClean="0"/>
              <a:t>)</a:t>
            </a:r>
            <a:r>
              <a:rPr lang="en-US" dirty="0" smtClean="0"/>
              <a:t>.</a:t>
            </a:r>
          </a:p>
          <a:p>
            <a:endParaRPr lang="en-US" dirty="0" smtClean="0"/>
          </a:p>
          <a:p>
            <a:pPr marL="241637" indent="-241637">
              <a:buFont typeface="+mj-lt"/>
              <a:buAutoNum type="arabicPeriod"/>
            </a:pPr>
            <a:r>
              <a:rPr lang="en-US" dirty="0" smtClean="0"/>
              <a:t>Many overdoses result from mixing prescription</a:t>
            </a:r>
            <a:r>
              <a:rPr lang="en-US" baseline="0" dirty="0" smtClean="0"/>
              <a:t> drugs with other medications or alcohol.  Never mix medications with alcohol.  If you are taking more than one prescription medication, consult your pharmacist first to ensure this combination is safe.</a:t>
            </a:r>
          </a:p>
          <a:p>
            <a:pPr marL="241637" indent="-241637">
              <a:buFont typeface="+mj-lt"/>
              <a:buAutoNum type="arabicPeriod"/>
            </a:pPr>
            <a:r>
              <a:rPr lang="en-US" baseline="0" dirty="0" smtClean="0"/>
              <a:t>Follow the dosing instructions prescribed by your doctor.  These instructions are intentional, and help to avoid negative effects.</a:t>
            </a:r>
          </a:p>
          <a:p>
            <a:pPr marL="241637" indent="-241637">
              <a:buFont typeface="+mj-lt"/>
              <a:buAutoNum type="arabicPeriod"/>
            </a:pPr>
            <a:r>
              <a:rPr lang="en-US" baseline="0" dirty="0" smtClean="0"/>
              <a:t>Talk with your doctor or pharmacist if you feel your medication needs adjusted.</a:t>
            </a:r>
          </a:p>
          <a:p>
            <a:pPr marL="241637" indent="-241637">
              <a:buFont typeface="+mj-lt"/>
              <a:buAutoNum type="arabicPeriod"/>
            </a:pPr>
            <a:endParaRPr lang="en-US" baseline="0" dirty="0" smtClean="0"/>
          </a:p>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t>16</a:t>
            </a:fld>
            <a:endParaRPr lang="en-US" dirty="0"/>
          </a:p>
        </p:txBody>
      </p:sp>
    </p:spTree>
    <p:extLst>
      <p:ext uri="{BB962C8B-B14F-4D97-AF65-F5344CB8AC3E}">
        <p14:creationId xmlns:p14="http://schemas.microsoft.com/office/powerpoint/2010/main" val="3773455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48">
              <a:defRPr/>
            </a:pPr>
            <a:r>
              <a:rPr lang="en-US" u="sng" dirty="0" smtClean="0"/>
              <a:t>Transition</a:t>
            </a:r>
            <a:r>
              <a:rPr lang="en-US" dirty="0" smtClean="0"/>
              <a:t>: Second, never share your prescription medications with others or use someone else’s prescription medication (</a:t>
            </a:r>
            <a:r>
              <a:rPr lang="en-US" i="1" u="sng" dirty="0" smtClean="0"/>
              <a:t>Note for</a:t>
            </a:r>
            <a:r>
              <a:rPr lang="en-US" i="1" u="sng" baseline="0" dirty="0" smtClean="0"/>
              <a:t> facilitator</a:t>
            </a:r>
            <a:r>
              <a:rPr lang="en-US" baseline="0" dirty="0" smtClean="0"/>
              <a:t>: </a:t>
            </a:r>
            <a:r>
              <a:rPr lang="en-US" i="0" dirty="0" smtClean="0"/>
              <a:t>consider connecting this message back</a:t>
            </a:r>
            <a:r>
              <a:rPr lang="en-US" i="0" baseline="0" dirty="0" smtClean="0"/>
              <a:t> to the factors that fuel this problem</a:t>
            </a:r>
            <a:r>
              <a:rPr lang="en-US" baseline="0" dirty="0" smtClean="0"/>
              <a:t>)</a:t>
            </a:r>
            <a:r>
              <a:rPr lang="en-US" dirty="0" smtClean="0"/>
              <a:t>.</a:t>
            </a:r>
          </a:p>
          <a:p>
            <a:endParaRPr lang="en-US" baseline="0" dirty="0" smtClean="0"/>
          </a:p>
          <a:p>
            <a:pPr marL="241637" indent="-241637">
              <a:buFont typeface="+mj-lt"/>
              <a:buAutoNum type="arabicPeriod"/>
            </a:pPr>
            <a:r>
              <a:rPr lang="en-US" baseline="0" dirty="0" smtClean="0"/>
              <a:t>Many factors determine how we respond to medication—our genetics, weight, and pre-existing medical conditions, amongst others.  Therefore, individuals can respond to the same medication differently.</a:t>
            </a:r>
          </a:p>
          <a:p>
            <a:pPr marL="241637" indent="-241637">
              <a:buFont typeface="+mj-lt"/>
              <a:buAutoNum type="arabicPeriod"/>
            </a:pPr>
            <a:r>
              <a:rPr lang="en-US" baseline="0" dirty="0" smtClean="0"/>
              <a:t>Engaging in behaviors of self-diagnosis and self-prescribing is dangerous—always report any health concerns to a healthcare professional.</a:t>
            </a:r>
          </a:p>
          <a:p>
            <a:pPr marL="241637" indent="-241637">
              <a:buFont typeface="+mj-lt"/>
              <a:buAutoNum type="arabicPeriod"/>
            </a:pPr>
            <a:r>
              <a:rPr lang="en-US" baseline="0" dirty="0" smtClean="0"/>
              <a:t>Regardless of intention, sharing or taking someone else’s medication is not safe.  Only use medications under the guidance of a healthcare professional.</a:t>
            </a:r>
          </a:p>
        </p:txBody>
      </p:sp>
      <p:sp>
        <p:nvSpPr>
          <p:cNvPr id="4" name="Slide Number Placeholder 3"/>
          <p:cNvSpPr>
            <a:spLocks noGrp="1"/>
          </p:cNvSpPr>
          <p:nvPr>
            <p:ph type="sldNum" sz="quarter" idx="10"/>
          </p:nvPr>
        </p:nvSpPr>
        <p:spPr/>
        <p:txBody>
          <a:bodyPr/>
          <a:lstStyle/>
          <a:p>
            <a:fld id="{1E756215-DC87-44C1-8A99-C198165AC598}" type="slidenum">
              <a:rPr lang="en-US" smtClean="0"/>
              <a:t>17</a:t>
            </a:fld>
            <a:endParaRPr lang="en-US" dirty="0"/>
          </a:p>
        </p:txBody>
      </p:sp>
    </p:spTree>
    <p:extLst>
      <p:ext uri="{BB962C8B-B14F-4D97-AF65-F5344CB8AC3E}">
        <p14:creationId xmlns:p14="http://schemas.microsoft.com/office/powerpoint/2010/main" val="486038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48">
              <a:defRPr/>
            </a:pPr>
            <a:r>
              <a:rPr lang="en-US" u="sng" dirty="0" smtClean="0"/>
              <a:t>Transition</a:t>
            </a:r>
            <a:r>
              <a:rPr lang="en-US" dirty="0" smtClean="0"/>
              <a:t>: Third, keep your medications secure</a:t>
            </a:r>
            <a:r>
              <a:rPr lang="en-US" baseline="0" dirty="0" smtClean="0"/>
              <a:t> through safe storage and disposal practices.  First, we’ll discuss storage.  How do you safely store medications?  </a:t>
            </a:r>
            <a:r>
              <a:rPr lang="en-US" dirty="0" smtClean="0"/>
              <a:t>(</a:t>
            </a:r>
            <a:r>
              <a:rPr lang="en-US" i="1" u="sng" dirty="0" smtClean="0"/>
              <a:t>Note to facilitator</a:t>
            </a:r>
            <a:r>
              <a:rPr lang="en-US" dirty="0" smtClean="0"/>
              <a:t>: encourage participants to</a:t>
            </a:r>
            <a:r>
              <a:rPr lang="en-US" baseline="0" dirty="0" smtClean="0"/>
              <a:t> suggest safe storage places)</a:t>
            </a:r>
            <a:endParaRPr lang="en-US" dirty="0" smtClean="0"/>
          </a:p>
          <a:p>
            <a:pPr defTabSz="966548">
              <a:defRPr/>
            </a:pPr>
            <a:endParaRPr lang="en-US" dirty="0" smtClean="0"/>
          </a:p>
          <a:p>
            <a:pPr marL="241637" indent="-241637">
              <a:buFont typeface="+mj-lt"/>
              <a:buAutoNum type="arabicPeriod"/>
            </a:pPr>
            <a:r>
              <a:rPr lang="en-US" dirty="0" smtClean="0"/>
              <a:t>When prescribed a prescription medication, store medications in secure locations such as lock-boxes,</a:t>
            </a:r>
            <a:r>
              <a:rPr lang="en-US" baseline="0" dirty="0" smtClean="0"/>
              <a:t> medication safes, or other lockable spaces.  </a:t>
            </a:r>
          </a:p>
          <a:p>
            <a:pPr marL="241637" indent="-241637">
              <a:buFont typeface="+mj-lt"/>
              <a:buAutoNum type="arabicPeriod"/>
            </a:pPr>
            <a:r>
              <a:rPr lang="en-US" baseline="0" dirty="0" smtClean="0"/>
              <a:t>Avoid storage places where children and others can easily access, such as drawers, nightstands, or kitchen counters/cabinets.</a:t>
            </a:r>
            <a:endParaRPr lang="en-US" dirty="0" smtClean="0"/>
          </a:p>
          <a:p>
            <a:pPr marL="241637" indent="-241637">
              <a:buFont typeface="+mj-lt"/>
              <a:buAutoNum type="arabicPeriod"/>
            </a:pPr>
            <a:r>
              <a:rPr lang="en-US" dirty="0" smtClean="0"/>
              <a:t>Recall that most people who misuse prescription drugs get them from family members</a:t>
            </a:r>
            <a:r>
              <a:rPr lang="en-US" baseline="0" dirty="0" smtClean="0"/>
              <a:t> or friends.</a:t>
            </a:r>
          </a:p>
          <a:p>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t>18</a:t>
            </a:fld>
            <a:endParaRPr lang="en-US" dirty="0"/>
          </a:p>
        </p:txBody>
      </p:sp>
    </p:spTree>
    <p:extLst>
      <p:ext uri="{BB962C8B-B14F-4D97-AF65-F5344CB8AC3E}">
        <p14:creationId xmlns:p14="http://schemas.microsoft.com/office/powerpoint/2010/main" val="2281127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48">
              <a:defRPr/>
            </a:pPr>
            <a:r>
              <a:rPr lang="en-US" u="sng" dirty="0" smtClean="0"/>
              <a:t>Transition</a:t>
            </a:r>
            <a:r>
              <a:rPr lang="en-US" dirty="0" smtClean="0"/>
              <a:t>: Next, we’ll discuss disposal.  Once finished with a prescription medication, you have three options for safely disposing</a:t>
            </a:r>
            <a:r>
              <a:rPr lang="en-US" baseline="0" dirty="0" smtClean="0"/>
              <a:t> a medication:</a:t>
            </a:r>
            <a:endParaRPr lang="en-US" dirty="0" smtClean="0"/>
          </a:p>
          <a:p>
            <a:endParaRPr lang="en-US" dirty="0" smtClean="0"/>
          </a:p>
          <a:p>
            <a:pPr marL="241637" indent="-241637">
              <a:buFont typeface="+mj-lt"/>
              <a:buAutoNum type="arabicPeriod"/>
            </a:pPr>
            <a:r>
              <a:rPr lang="en-US" baseline="0" dirty="0" smtClean="0"/>
              <a:t>Option #1: place the medication in a drug </a:t>
            </a:r>
            <a:r>
              <a:rPr lang="en-US" baseline="0" dirty="0" err="1" smtClean="0"/>
              <a:t>dropbox</a:t>
            </a:r>
            <a:r>
              <a:rPr lang="en-US" baseline="0" dirty="0" smtClean="0"/>
              <a:t>.  To find a </a:t>
            </a:r>
            <a:r>
              <a:rPr lang="en-US" baseline="0" dirty="0" err="1" smtClean="0"/>
              <a:t>dropbox</a:t>
            </a:r>
            <a:r>
              <a:rPr lang="en-US" baseline="0" dirty="0" smtClean="0"/>
              <a:t> in your area, visit: rxdrugdropbox.org</a:t>
            </a:r>
          </a:p>
          <a:p>
            <a:pPr marL="241637" indent="-241637">
              <a:buFont typeface="+mj-lt"/>
              <a:buAutoNum type="arabicPeriod"/>
            </a:pPr>
            <a:r>
              <a:rPr lang="en-US" baseline="0" dirty="0" smtClean="0"/>
              <a:t>Option #2: you can take advantage of community drug take-back programs that allow the public to bring unused drugs to a central location for proper disposal.  Call your local law enforcement agency or ask your pharmacist to see if a take-back program is available in your community. </a:t>
            </a:r>
          </a:p>
          <a:p>
            <a:pPr marL="241637" indent="-241637">
              <a:buFont typeface="+mj-lt"/>
              <a:buAutoNum type="arabicPeriod"/>
            </a:pPr>
            <a:r>
              <a:rPr lang="en-US" baseline="0" dirty="0" smtClean="0"/>
              <a:t>Option #3: progress to next slide</a:t>
            </a:r>
          </a:p>
        </p:txBody>
      </p:sp>
      <p:sp>
        <p:nvSpPr>
          <p:cNvPr id="4" name="Slide Number Placeholder 3"/>
          <p:cNvSpPr>
            <a:spLocks noGrp="1"/>
          </p:cNvSpPr>
          <p:nvPr>
            <p:ph type="sldNum" sz="quarter" idx="10"/>
          </p:nvPr>
        </p:nvSpPr>
        <p:spPr/>
        <p:txBody>
          <a:bodyPr/>
          <a:lstStyle/>
          <a:p>
            <a:fld id="{1E756215-DC87-44C1-8A99-C198165AC598}" type="slidenum">
              <a:rPr lang="en-US" smtClean="0"/>
              <a:t>19</a:t>
            </a:fld>
            <a:endParaRPr lang="en-US" dirty="0"/>
          </a:p>
        </p:txBody>
      </p:sp>
    </p:spTree>
    <p:extLst>
      <p:ext uri="{BB962C8B-B14F-4D97-AF65-F5344CB8AC3E}">
        <p14:creationId xmlns:p14="http://schemas.microsoft.com/office/powerpoint/2010/main" val="2281127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u="sng" baseline="0" dirty="0" smtClean="0"/>
              <a:t>Transition</a:t>
            </a:r>
            <a:r>
              <a:rPr lang="en-US" b="0" baseline="0" dirty="0" smtClean="0"/>
              <a:t>:  The agenda for today’s program includes three items.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smtClean="0"/>
              <a:t>To give context, w</a:t>
            </a:r>
            <a:r>
              <a:rPr lang="en-US" baseline="0" dirty="0" smtClean="0"/>
              <a:t>e’ll begin by discussing the scope, causes and consequences of misusing prescription drugs.  We then want to focus on how you as an individual can prevent the misuse of prescription drugs.  We’ll do that by identifying four “key messages” for safe medication practices, and end with discussing how you can take action at home or in your community to educate others about the information you’ve learned today.</a:t>
            </a:r>
          </a:p>
          <a:p>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t>2</a:t>
            </a:fld>
            <a:endParaRPr lang="en-US" dirty="0"/>
          </a:p>
        </p:txBody>
      </p:sp>
    </p:spTree>
    <p:extLst>
      <p:ext uri="{BB962C8B-B14F-4D97-AF65-F5344CB8AC3E}">
        <p14:creationId xmlns:p14="http://schemas.microsoft.com/office/powerpoint/2010/main" val="218032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48">
              <a:defRPr/>
            </a:pPr>
            <a:r>
              <a:rPr lang="en-US" u="sng" dirty="0" smtClean="0"/>
              <a:t>Transition</a:t>
            </a:r>
            <a:r>
              <a:rPr lang="en-US" dirty="0" smtClean="0"/>
              <a:t>: If there is not a drug </a:t>
            </a:r>
            <a:r>
              <a:rPr lang="en-US" dirty="0" err="1" smtClean="0"/>
              <a:t>dropbox</a:t>
            </a:r>
            <a:r>
              <a:rPr lang="en-US" dirty="0" smtClean="0"/>
              <a:t> or take-back program near you, there is a third option</a:t>
            </a:r>
            <a:r>
              <a:rPr lang="en-US" baseline="0" dirty="0" smtClean="0"/>
              <a:t> that allows for safe disposal at home.  </a:t>
            </a:r>
          </a:p>
          <a:p>
            <a:pPr defTabSz="966548">
              <a:defRPr/>
            </a:pPr>
            <a:endParaRPr lang="en-US" baseline="0" dirty="0" smtClean="0"/>
          </a:p>
          <a:p>
            <a:pPr marL="228600" indent="-228600" defTabSz="966548">
              <a:buFont typeface="+mj-lt"/>
              <a:buAutoNum type="arabicPeriod"/>
              <a:defRPr/>
            </a:pPr>
            <a:r>
              <a:rPr lang="en-US" baseline="0" dirty="0" smtClean="0"/>
              <a:t>Before completing these steps, we encourage you to follow any disposal instructions on the drug’s label or patient information sheet.</a:t>
            </a:r>
          </a:p>
          <a:p>
            <a:pPr marL="241637" indent="-241637">
              <a:buFont typeface="+mj-lt"/>
              <a:buAutoNum type="arabicPeriod"/>
            </a:pPr>
            <a:r>
              <a:rPr lang="en-US" baseline="0" dirty="0" smtClean="0"/>
              <a:t>If disposal instructions are not given, complete these three steps:</a:t>
            </a:r>
          </a:p>
          <a:p>
            <a:pPr marL="698837" lvl="1" indent="-241637">
              <a:buFont typeface="+mj-lt"/>
              <a:buAutoNum type="arabicPeriod"/>
            </a:pPr>
            <a:r>
              <a:rPr lang="en-US" u="sng" baseline="0" dirty="0" smtClean="0"/>
              <a:t>Step 1</a:t>
            </a:r>
            <a:r>
              <a:rPr lang="en-US" baseline="0" dirty="0" smtClean="0"/>
              <a:t>: Remove the pills from the original container and mix them with an undesirable substance such as used coffee grounds or kitty litter</a:t>
            </a:r>
          </a:p>
          <a:p>
            <a:pPr marL="698837" lvl="1" indent="-241637">
              <a:buFont typeface="+mj-lt"/>
              <a:buAutoNum type="arabicPeriod"/>
            </a:pPr>
            <a:r>
              <a:rPr lang="en-US" u="sng" baseline="0" dirty="0" smtClean="0"/>
              <a:t>Step 2</a:t>
            </a:r>
            <a:r>
              <a:rPr lang="en-US" baseline="0" dirty="0" smtClean="0"/>
              <a:t>: Throw away the sealed mixture into the trash.</a:t>
            </a:r>
          </a:p>
          <a:p>
            <a:pPr marL="698837" lvl="1" indent="-241637">
              <a:buFont typeface="+mj-lt"/>
              <a:buAutoNum type="arabicPeriod"/>
            </a:pPr>
            <a:r>
              <a:rPr lang="en-US" u="sng" baseline="0" dirty="0" smtClean="0"/>
              <a:t>Step 3</a:t>
            </a:r>
            <a:r>
              <a:rPr lang="en-US" baseline="0" dirty="0" smtClean="0"/>
              <a:t>: Remove the prescription label and dispose of the empty bottle.</a:t>
            </a:r>
          </a:p>
          <a:p>
            <a:pPr marL="241637" indent="-241637">
              <a:buFont typeface="+mj-lt"/>
              <a:buAutoNum type="arabicPeriod"/>
            </a:pPr>
            <a:r>
              <a:rPr lang="en-US" baseline="0" dirty="0" smtClean="0"/>
              <a:t>In general, you should not flush medications down the toilet; however, the FDA still recommends that certain drugs should be disposed by flushing (for a list, visit: www.fda.gov).</a:t>
            </a:r>
          </a:p>
        </p:txBody>
      </p:sp>
      <p:sp>
        <p:nvSpPr>
          <p:cNvPr id="4" name="Slide Number Placeholder 3"/>
          <p:cNvSpPr>
            <a:spLocks noGrp="1"/>
          </p:cNvSpPr>
          <p:nvPr>
            <p:ph type="sldNum" sz="quarter" idx="10"/>
          </p:nvPr>
        </p:nvSpPr>
        <p:spPr/>
        <p:txBody>
          <a:bodyPr/>
          <a:lstStyle/>
          <a:p>
            <a:fld id="{1E756215-DC87-44C1-8A99-C198165AC598}" type="slidenum">
              <a:rPr lang="en-US" smtClean="0"/>
              <a:t>20</a:t>
            </a:fld>
            <a:endParaRPr lang="en-US" dirty="0"/>
          </a:p>
        </p:txBody>
      </p:sp>
    </p:spTree>
    <p:extLst>
      <p:ext uri="{BB962C8B-B14F-4D97-AF65-F5344CB8AC3E}">
        <p14:creationId xmlns:p14="http://schemas.microsoft.com/office/powerpoint/2010/main" val="22811270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Transition</a:t>
            </a:r>
            <a:r>
              <a:rPr lang="en-US" baseline="0" dirty="0" smtClean="0"/>
              <a:t>: Lastly, b</a:t>
            </a:r>
            <a:r>
              <a:rPr lang="en-US" dirty="0" smtClean="0"/>
              <a:t>e a good example to those around you by modeling these safe medication-taking practices.</a:t>
            </a:r>
          </a:p>
          <a:p>
            <a:endParaRPr lang="en-US" dirty="0" smtClean="0"/>
          </a:p>
          <a:p>
            <a:r>
              <a:rPr lang="en-US" sz="1200" kern="1200" dirty="0" smtClean="0">
                <a:solidFill>
                  <a:schemeClr val="tx1"/>
                </a:solidFill>
                <a:effectLst/>
                <a:latin typeface="+mn-lt"/>
                <a:ea typeface="+mn-ea"/>
                <a:cs typeface="+mn-cs"/>
              </a:rPr>
              <a:t>Remember to:</a:t>
            </a:r>
          </a:p>
          <a:p>
            <a:pPr marL="228600" indent="-228600">
              <a:buFont typeface="+mj-lt"/>
              <a:buAutoNum type="arabicPeriod"/>
            </a:pPr>
            <a:r>
              <a:rPr lang="en-US" sz="1200" kern="1200" dirty="0" smtClean="0">
                <a:solidFill>
                  <a:schemeClr val="tx1"/>
                </a:solidFill>
                <a:effectLst/>
                <a:latin typeface="+mn-lt"/>
                <a:ea typeface="+mn-ea"/>
                <a:cs typeface="+mn-cs"/>
              </a:rPr>
              <a:t>Be your own health advocate:</a:t>
            </a:r>
          </a:p>
          <a:p>
            <a:pPr marL="685800" lvl="1" indent="-228600">
              <a:buFont typeface="Arial" charset="0"/>
              <a:buChar char="•"/>
            </a:pPr>
            <a:r>
              <a:rPr lang="en-US" sz="1200" kern="1200" dirty="0" smtClean="0">
                <a:solidFill>
                  <a:schemeClr val="tx1"/>
                </a:solidFill>
                <a:effectLst/>
                <a:latin typeface="+mn-lt"/>
                <a:ea typeface="+mn-ea"/>
                <a:cs typeface="+mn-cs"/>
              </a:rPr>
              <a:t>Learn about your medications</a:t>
            </a:r>
          </a:p>
          <a:p>
            <a:pPr marL="685800" lvl="1" indent="-228600">
              <a:buFont typeface="Arial" charset="0"/>
              <a:buChar char="•"/>
            </a:pPr>
            <a:r>
              <a:rPr lang="en-US" sz="1200" kern="1200" dirty="0" smtClean="0">
                <a:solidFill>
                  <a:schemeClr val="tx1"/>
                </a:solidFill>
                <a:effectLst/>
                <a:latin typeface="+mn-lt"/>
                <a:ea typeface="+mn-ea"/>
                <a:cs typeface="+mn-cs"/>
              </a:rPr>
              <a:t>Keep a Complete Medication Record</a:t>
            </a:r>
          </a:p>
          <a:p>
            <a:pPr marL="685800" lvl="1" indent="-228600">
              <a:buFont typeface="Arial" charset="0"/>
              <a:buChar char="•"/>
            </a:pPr>
            <a:r>
              <a:rPr lang="en-US" sz="1200" kern="1200" dirty="0" smtClean="0">
                <a:solidFill>
                  <a:schemeClr val="tx1"/>
                </a:solidFill>
                <a:effectLst/>
                <a:latin typeface="+mn-lt"/>
                <a:ea typeface="+mn-ea"/>
                <a:cs typeface="+mn-cs"/>
              </a:rPr>
              <a:t>Use your pharmacist as a trusted resource</a:t>
            </a:r>
          </a:p>
          <a:p>
            <a:endParaRPr lang="en-US" dirty="0" smtClean="0"/>
          </a:p>
          <a:p>
            <a:r>
              <a:rPr lang="en-US" dirty="0" smtClean="0"/>
              <a:t>When appropriate, discuss the dangers of misusing prescription drugs with your family, friends, colleagues, students, or patients.</a:t>
            </a:r>
          </a:p>
          <a:p>
            <a:endParaRPr lang="en-US"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t>21</a:t>
            </a:fld>
            <a:endParaRPr lang="en-US" dirty="0"/>
          </a:p>
        </p:txBody>
      </p:sp>
    </p:spTree>
    <p:extLst>
      <p:ext uri="{BB962C8B-B14F-4D97-AF65-F5344CB8AC3E}">
        <p14:creationId xmlns:p14="http://schemas.microsoft.com/office/powerpoint/2010/main" val="486038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baseline="0" dirty="0" smtClean="0"/>
              <a:t>Transition</a:t>
            </a:r>
            <a:r>
              <a:rPr lang="en-US" baseline="0" dirty="0" smtClean="0"/>
              <a:t>: We also encourage you to take action and share these messages with your family and community.  How can you do this?</a:t>
            </a:r>
          </a:p>
          <a:p>
            <a:endParaRPr lang="en-US" baseline="0" dirty="0" smtClean="0"/>
          </a:p>
          <a:p>
            <a:pPr marL="241637" indent="-241637">
              <a:buFont typeface="+mj-lt"/>
              <a:buAutoNum type="arabicPeriod"/>
            </a:pPr>
            <a:r>
              <a:rPr lang="en-US" baseline="0" dirty="0" smtClean="0"/>
              <a:t>You can take action at home, by discussing these safe medication practices with your family as well as modeling these safe behaviors.  We have a handout (</a:t>
            </a:r>
            <a:r>
              <a:rPr lang="en-US" i="1" u="sng" baseline="0" dirty="0" smtClean="0"/>
              <a:t>Note for facilitator</a:t>
            </a:r>
            <a:r>
              <a:rPr lang="en-US" baseline="0" dirty="0" smtClean="0"/>
              <a:t>: </a:t>
            </a:r>
            <a:r>
              <a:rPr lang="en-US" i="0" baseline="0" dirty="0" smtClean="0"/>
              <a:t>distribute the “Take Action” handout or reference where they can pick it up</a:t>
            </a:r>
            <a:r>
              <a:rPr lang="en-US" baseline="0" dirty="0" smtClean="0"/>
              <a:t>) that summarizes the four key messages we just discussed, including safe places for medication storage as well as safe methods for medication disposal.  We encourage you to post this handout in your home, perhaps on a bulletin board or on the refrigerator.</a:t>
            </a:r>
          </a:p>
          <a:p>
            <a:pPr marL="241637" indent="-241637">
              <a:buFont typeface="+mj-lt"/>
              <a:buAutoNum type="arabicPeriod"/>
            </a:pPr>
            <a:endParaRPr lang="en-US" baseline="0" dirty="0" smtClean="0"/>
          </a:p>
          <a:p>
            <a:pPr marL="241637" indent="-241637">
              <a:buFont typeface="+mj-lt"/>
              <a:buAutoNum type="arabicPeriod"/>
            </a:pPr>
            <a:r>
              <a:rPr lang="en-US" baseline="0" dirty="0" smtClean="0"/>
              <a:t>You can take action in your community, by educating others about this issue as well as safe medication practices.  Visit our website, GenerationRx.org, to access free, ready-to-use resources designed to educate people of all ages in your community.  These resources provide an opportunity for you to present this program to other adults, or present similar educational programs to other audiences using age-appropriate resources.</a:t>
            </a:r>
          </a:p>
          <a:p>
            <a:pPr marL="241637" indent="-241637">
              <a:buFont typeface="+mj-lt"/>
              <a:buAutoNum type="arabicPeriod"/>
            </a:pPr>
            <a:endParaRPr lang="en-US" u="sng" baseline="0" dirty="0" smtClean="0"/>
          </a:p>
          <a:p>
            <a:pPr marL="241637" indent="-241637">
              <a:buFont typeface="+mj-lt"/>
              <a:buAutoNum type="arabicPeriod"/>
            </a:pPr>
            <a:r>
              <a:rPr lang="en-US" baseline="0" dirty="0" smtClean="0"/>
              <a:t>Lastly, share your experiences.  Consider submitting your tips and personal experiences about how you advocate safe medication practices at home or in your community.  To do this, visit the ‘Contact’ section of GenerationRx.org.  In this same section, you can also submit any questions you may have regarding how to use these educational resources.  </a:t>
            </a:r>
          </a:p>
          <a:p>
            <a:pPr marL="241637" indent="-241637">
              <a:buFont typeface="+mj-lt"/>
              <a:buAutoNum type="arabicPeriod"/>
            </a:pPr>
            <a:endParaRPr lang="en-US" baseline="0" dirty="0" smtClean="0"/>
          </a:p>
          <a:p>
            <a:r>
              <a:rPr lang="en-US" i="1" u="sng" baseline="0" dirty="0" smtClean="0"/>
              <a:t>Note for facilitator</a:t>
            </a:r>
            <a:r>
              <a:rPr lang="en-US" i="1" baseline="0" dirty="0" smtClean="0"/>
              <a:t>: </a:t>
            </a:r>
            <a:r>
              <a:rPr lang="en-US" i="0" baseline="0" dirty="0" smtClean="0"/>
              <a:t>if technology allows, you may wish to visit GenerationRx.org and showcase the appropriate sections as you talk through this slide.</a:t>
            </a:r>
          </a:p>
        </p:txBody>
      </p:sp>
      <p:sp>
        <p:nvSpPr>
          <p:cNvPr id="4" name="Slide Number Placeholder 3"/>
          <p:cNvSpPr>
            <a:spLocks noGrp="1"/>
          </p:cNvSpPr>
          <p:nvPr>
            <p:ph type="sldNum" sz="quarter" idx="10"/>
          </p:nvPr>
        </p:nvSpPr>
        <p:spPr/>
        <p:txBody>
          <a:bodyPr/>
          <a:lstStyle/>
          <a:p>
            <a:fld id="{1E756215-DC87-44C1-8A99-C198165AC598}" type="slidenum">
              <a:rPr lang="en-US" smtClean="0"/>
              <a:t>22</a:t>
            </a:fld>
            <a:endParaRPr lang="en-US" dirty="0"/>
          </a:p>
        </p:txBody>
      </p:sp>
    </p:spTree>
    <p:extLst>
      <p:ext uri="{BB962C8B-B14F-4D97-AF65-F5344CB8AC3E}">
        <p14:creationId xmlns:p14="http://schemas.microsoft.com/office/powerpoint/2010/main" val="486038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u="sng" dirty="0" smtClean="0"/>
              <a:t>Transition</a:t>
            </a:r>
            <a:r>
              <a:rPr lang="en-US" dirty="0" smtClean="0"/>
              <a:t>: Does anyone have any questions or comments?</a:t>
            </a:r>
          </a:p>
          <a:p>
            <a:pPr marL="0" indent="0">
              <a:buFont typeface="+mj-lt"/>
              <a:buNone/>
            </a:pPr>
            <a:endParaRPr lang="en-US" dirty="0" smtClean="0"/>
          </a:p>
          <a:p>
            <a:pPr marL="241637" indent="-241637">
              <a:buFont typeface="+mj-lt"/>
              <a:buAutoNum type="arabicPeriod"/>
            </a:pPr>
            <a:r>
              <a:rPr lang="en-US" baseline="0" dirty="0" smtClean="0"/>
              <a:t>Before we end, we do encourage you to take a survey evaluating today’s program on GenerationRx.org.  You can find a link to this survey at the bottom of the home page.  We value your feedback to help us assess the impact of this work and continually improve Generation Rx materials.</a:t>
            </a:r>
          </a:p>
          <a:p>
            <a:pPr marL="241637" indent="-241637">
              <a:buFont typeface="+mj-lt"/>
              <a:buAutoNum type="arabicPeriod"/>
            </a:pPr>
            <a:endParaRPr lang="en-US" baseline="0" dirty="0" smtClean="0"/>
          </a:p>
          <a:p>
            <a:pPr marL="0" indent="0">
              <a:buFont typeface="+mj-lt"/>
              <a:buNone/>
            </a:pPr>
            <a:r>
              <a:rPr lang="en-US" i="1" u="sng" baseline="0" dirty="0" smtClean="0"/>
              <a:t>Note to facilitator</a:t>
            </a:r>
            <a:r>
              <a:rPr lang="en-US" i="1" baseline="0" dirty="0" smtClean="0"/>
              <a:t>: </a:t>
            </a:r>
            <a:r>
              <a:rPr lang="en-US" i="0" baseline="0" dirty="0" smtClean="0"/>
              <a:t>we encourage you, as the presenter, to also complete this survey.  Thank you for advocating safe medication practices in your community!</a:t>
            </a:r>
          </a:p>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t>23</a:t>
            </a:fld>
            <a:endParaRPr lang="en-US" dirty="0"/>
          </a:p>
        </p:txBody>
      </p:sp>
    </p:spTree>
    <p:extLst>
      <p:ext uri="{BB962C8B-B14F-4D97-AF65-F5344CB8AC3E}">
        <p14:creationId xmlns:p14="http://schemas.microsoft.com/office/powerpoint/2010/main" val="176145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u="sng" dirty="0" smtClean="0"/>
              <a:t>Transition</a:t>
            </a:r>
            <a:r>
              <a:rPr lang="en-US" dirty="0" smtClean="0"/>
              <a:t>: Let’s begin by establishing the beneficial impact of prescription medications.</a:t>
            </a:r>
          </a:p>
          <a:p>
            <a:pPr marL="0" indent="0">
              <a:buFont typeface="+mj-lt"/>
              <a:buNone/>
            </a:pPr>
            <a:endParaRPr lang="en-US" dirty="0" smtClean="0"/>
          </a:p>
          <a:p>
            <a:pPr marL="241637" indent="-241637">
              <a:buFont typeface="+mj-lt"/>
              <a:buAutoNum type="arabicPeriod"/>
            </a:pPr>
            <a:r>
              <a:rPr lang="en-US" dirty="0" smtClean="0"/>
              <a:t>Prescription</a:t>
            </a:r>
            <a:r>
              <a:rPr lang="en-US" baseline="0" dirty="0" smtClean="0"/>
              <a:t> m</a:t>
            </a:r>
            <a:r>
              <a:rPr lang="en-US" dirty="0" smtClean="0"/>
              <a:t>edications can help us lead longer and healthier lives</a:t>
            </a:r>
            <a:r>
              <a:rPr lang="en-US" baseline="0" dirty="0" smtClean="0"/>
              <a:t> when used under the supervision of a healthcare professional.</a:t>
            </a:r>
            <a:endParaRPr lang="en-US" dirty="0" smtClean="0"/>
          </a:p>
          <a:p>
            <a:pPr marL="241637" indent="-241637">
              <a:buFont typeface="+mj-lt"/>
              <a:buAutoNum type="arabicPeriod"/>
            </a:pPr>
            <a:r>
              <a:rPr lang="en-US" dirty="0" smtClean="0"/>
              <a:t>Our</a:t>
            </a:r>
            <a:r>
              <a:rPr lang="en-US" baseline="0" dirty="0" smtClean="0"/>
              <a:t> life expectancy is the </a:t>
            </a:r>
            <a:r>
              <a:rPr lang="en-US" u="none" baseline="0" dirty="0" smtClean="0">
                <a:solidFill>
                  <a:schemeClr val="tx1"/>
                </a:solidFill>
              </a:rPr>
              <a:t>longest</a:t>
            </a:r>
            <a:r>
              <a:rPr lang="en-US" baseline="0" dirty="0" smtClean="0">
                <a:solidFill>
                  <a:srgbClr val="FF0000"/>
                </a:solidFill>
              </a:rPr>
              <a:t> </a:t>
            </a:r>
            <a:r>
              <a:rPr lang="en-US" baseline="0" dirty="0" smtClean="0"/>
              <a:t>in history, and people are now able to live with many diseases that were once fatal.</a:t>
            </a:r>
          </a:p>
          <a:p>
            <a:pPr marL="241637" indent="-241637">
              <a:buFont typeface="+mj-lt"/>
              <a:buAutoNum type="arabicPeriod"/>
            </a:pPr>
            <a:r>
              <a:rPr lang="en-US" baseline="0" dirty="0" smtClean="0"/>
              <a:t>We are preventing or curing many illnesses and relieving troublesome symptoms, in part, </a:t>
            </a:r>
            <a:r>
              <a:rPr lang="en-US" u="none" baseline="0" dirty="0" smtClean="0"/>
              <a:t>because of prescription medications</a:t>
            </a:r>
            <a:r>
              <a:rPr lang="en-US" baseline="0" dirty="0" smtClean="0"/>
              <a:t>.</a:t>
            </a:r>
          </a:p>
        </p:txBody>
      </p:sp>
      <p:sp>
        <p:nvSpPr>
          <p:cNvPr id="4" name="Slide Number Placeholder 3"/>
          <p:cNvSpPr>
            <a:spLocks noGrp="1"/>
          </p:cNvSpPr>
          <p:nvPr>
            <p:ph type="sldNum" sz="quarter" idx="10"/>
          </p:nvPr>
        </p:nvSpPr>
        <p:spPr/>
        <p:txBody>
          <a:bodyPr/>
          <a:lstStyle/>
          <a:p>
            <a:fld id="{1E756215-DC87-44C1-8A99-C198165AC598}" type="slidenum">
              <a:rPr lang="en-US" smtClean="0"/>
              <a:t>3</a:t>
            </a:fld>
            <a:endParaRPr lang="en-US" dirty="0"/>
          </a:p>
        </p:txBody>
      </p:sp>
    </p:spTree>
    <p:extLst>
      <p:ext uri="{BB962C8B-B14F-4D97-AF65-F5344CB8AC3E}">
        <p14:creationId xmlns:p14="http://schemas.microsoft.com/office/powerpoint/2010/main" val="3185135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u="sng" dirty="0" smtClean="0"/>
              <a:t>Transition</a:t>
            </a:r>
            <a:r>
              <a:rPr lang="en-US" dirty="0" smtClean="0"/>
              <a:t>: But these powerful, sometimes</a:t>
            </a:r>
            <a:r>
              <a:rPr lang="en-US" baseline="0" dirty="0" smtClean="0"/>
              <a:t> life-saving medications, helpful when used as directed by your healthcare professionals, can also be harmful – especially when misused.</a:t>
            </a:r>
          </a:p>
          <a:p>
            <a:pPr marL="0" indent="0">
              <a:buFont typeface="+mj-lt"/>
              <a:buNone/>
            </a:pPr>
            <a:endParaRPr lang="en-US" baseline="0" dirty="0" smtClean="0"/>
          </a:p>
          <a:p>
            <a:pPr marL="241637" indent="-241637">
              <a:buFont typeface="+mj-lt"/>
              <a:buAutoNum type="arabicPeriod"/>
            </a:pPr>
            <a:r>
              <a:rPr lang="en-US" baseline="0" dirty="0" smtClean="0"/>
              <a:t>This is one of our most important messages: it is very important to only use medications as directed by your healthcare professionals, who will monitor your care and help you avoid harmful effects. </a:t>
            </a:r>
          </a:p>
          <a:p>
            <a:endParaRPr lang="en-US" baseline="0" dirty="0" smtClean="0"/>
          </a:p>
          <a:p>
            <a:pPr marL="241637" indent="-241637">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t>4</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b="0" u="sng" baseline="0" dirty="0" smtClean="0"/>
              <a:t>Transition</a:t>
            </a:r>
            <a:r>
              <a:rPr lang="en-US" b="0" baseline="0" dirty="0" smtClean="0"/>
              <a:t>:  Before we move forward, let’s consider this question—”How do we define prescription drug misuse?”</a:t>
            </a:r>
          </a:p>
          <a:p>
            <a:pPr marL="0" indent="0">
              <a:buFont typeface="+mj-lt"/>
              <a:buNone/>
            </a:pPr>
            <a:endParaRPr lang="en-US" b="0" baseline="0" dirty="0" smtClean="0"/>
          </a:p>
          <a:p>
            <a:pPr marL="228600" indent="-228600">
              <a:buFont typeface="+mj-lt"/>
              <a:buAutoNum type="arabicPeriod"/>
            </a:pPr>
            <a:r>
              <a:rPr lang="en-US" b="0" baseline="0" dirty="0" smtClean="0"/>
              <a:t>Here are three scenarios</a:t>
            </a:r>
            <a:r>
              <a:rPr lang="en-US" b="0" i="1" baseline="0" dirty="0" smtClean="0"/>
              <a:t>.  </a:t>
            </a:r>
            <a:r>
              <a:rPr lang="en-US" b="0" i="0" baseline="0" dirty="0" smtClean="0"/>
              <a:t>Scenario 1:</a:t>
            </a:r>
            <a:r>
              <a:rPr lang="en-US" b="0" i="1" baseline="0" dirty="0" smtClean="0"/>
              <a:t> </a:t>
            </a:r>
            <a:r>
              <a:rPr lang="en-US" b="0" i="0" baseline="0" dirty="0" smtClean="0"/>
              <a:t>a patient prescribed an opioid pain medication is in severe pain—the patient takes more than instructed to manage their pain.  Scenario 2: a patient shares their medication with a friend or family member.  Scenario 3: a patient mixes their prescription medication with alcohol to elicit a pleasurable effect. </a:t>
            </a:r>
          </a:p>
          <a:p>
            <a:pPr marL="228600" indent="-228600">
              <a:buFont typeface="+mj-lt"/>
              <a:buAutoNum type="arabicPeriod"/>
            </a:pPr>
            <a:endParaRPr lang="en-US" b="0" i="0" baseline="0" dirty="0" smtClean="0"/>
          </a:p>
          <a:p>
            <a:pPr marL="228600" indent="-228600">
              <a:buFont typeface="+mj-lt"/>
              <a:buAutoNum type="arabicPeriod"/>
            </a:pPr>
            <a:r>
              <a:rPr lang="en-US" b="0" i="0" baseline="0" dirty="0" smtClean="0"/>
              <a:t>Which scenario do you think depicts prescription drug misuse?  (</a:t>
            </a:r>
            <a:r>
              <a:rPr lang="en-US" b="0" i="1" u="sng" baseline="0" dirty="0" smtClean="0"/>
              <a:t>Note for facilitator</a:t>
            </a:r>
            <a:r>
              <a:rPr lang="en-US" b="0" i="1" baseline="0" dirty="0" smtClean="0"/>
              <a:t>: </a:t>
            </a:r>
            <a:r>
              <a:rPr lang="en-US" b="0" i="0" baseline="0" dirty="0" smtClean="0"/>
              <a:t>encourage participants to discuss amongst themselves which scenario(s) depict prescription drug misuse.  When ready, poll the audience)</a:t>
            </a:r>
            <a:r>
              <a:rPr lang="en-US" b="0" i="1" baseline="0" dirty="0" smtClean="0"/>
              <a:t>.</a:t>
            </a:r>
          </a:p>
          <a:p>
            <a:pPr marL="228600" indent="-228600">
              <a:buFont typeface="+mj-lt"/>
              <a:buAutoNum type="arabicPeriod"/>
            </a:pPr>
            <a:endParaRPr lang="en-US" b="0" i="1" baseline="0" dirty="0" smtClean="0"/>
          </a:p>
          <a:p>
            <a:pPr marL="228600" indent="-228600">
              <a:buFont typeface="+mj-lt"/>
              <a:buAutoNum type="arabicPeriod"/>
            </a:pPr>
            <a:r>
              <a:rPr lang="en-US" b="0" i="0" baseline="0" dirty="0" smtClean="0"/>
              <a:t>Correct!  Each scenario depicts prescription drug misuse.  Many people may believe that ‘Scenario 3’ is the only situation depicting misuse, as the individual appears to be misusing the prescription medication by mixing it with alcohol, perhaps with the purpose to escape or to elicit a pleasurable effect.</a:t>
            </a:r>
          </a:p>
          <a:p>
            <a:pPr marL="228600" indent="-228600">
              <a:buFont typeface="+mj-lt"/>
              <a:buAutoNum type="arabicPeriod"/>
            </a:pPr>
            <a:endParaRPr lang="en-US" b="0" i="0" baseline="0" dirty="0" smtClean="0"/>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baseline="0" dirty="0" smtClean="0"/>
              <a:t>However, the behaviors depicted in Scenarios 1 and 2 also define prescription drug misuse.  I</a:t>
            </a:r>
            <a:r>
              <a:rPr lang="en-US" baseline="0" dirty="0" smtClean="0"/>
              <a:t>t’s often the case that people misusing are not doing it on purpose.  They might misuse to manage stress, or to manage an existing medical condition.  Not taking your prescription as instructed by a healthcare professional or perhaps sharing your prescription medication with others, even if your intention is to help that individual, is just as dangerous.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0" i="0"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0" i="0" baseline="0" dirty="0" smtClean="0"/>
          </a:p>
          <a:p>
            <a:pPr marL="0" indent="0">
              <a:buFont typeface="+mj-lt"/>
              <a:buNone/>
            </a:pPr>
            <a:endParaRPr lang="en-US" baseline="0" dirty="0" smtClean="0"/>
          </a:p>
          <a:p>
            <a:pPr marL="241637" indent="-241637">
              <a:buFont typeface="+mj-lt"/>
              <a:buAutoNum type="arabicPeriod"/>
            </a:pPr>
            <a:endParaRPr lang="en-US" baseline="0" dirty="0" smtClean="0"/>
          </a:p>
          <a:p>
            <a:endParaRPr lang="en-US" baseline="0" dirty="0" smtClean="0"/>
          </a:p>
          <a:p>
            <a:pPr marL="241637" indent="-241637">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t>5</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b="0" u="sng" baseline="0" dirty="0" smtClean="0">
                <a:solidFill>
                  <a:schemeClr val="tx1"/>
                </a:solidFill>
              </a:rPr>
              <a:t>Transition</a:t>
            </a:r>
            <a:r>
              <a:rPr lang="en-US" b="0" baseline="0" dirty="0" smtClean="0">
                <a:solidFill>
                  <a:schemeClr val="tx1"/>
                </a:solidFill>
              </a:rPr>
              <a:t>: Therefore, we define prescription drug misuse as engaging in three key behaviors.  </a:t>
            </a:r>
            <a:endParaRPr lang="en-US" baseline="0" dirty="0" smtClean="0">
              <a:solidFill>
                <a:schemeClr val="tx1"/>
              </a:solidFill>
            </a:endParaRPr>
          </a:p>
          <a:p>
            <a:pPr marL="0" indent="0">
              <a:buFont typeface="+mj-lt"/>
              <a:buNone/>
            </a:pPr>
            <a:endParaRPr lang="en-US" baseline="0" dirty="0" smtClean="0"/>
          </a:p>
          <a:p>
            <a:pPr marL="241637" indent="-241637">
              <a:buFont typeface="+mj-lt"/>
              <a:buAutoNum type="arabicPeriod"/>
            </a:pPr>
            <a:r>
              <a:rPr lang="en-US" baseline="0" dirty="0" smtClean="0"/>
              <a:t>Taking more of a prescription medication than prescribed.</a:t>
            </a:r>
          </a:p>
          <a:p>
            <a:pPr marL="241637" indent="-241637">
              <a:buFont typeface="+mj-lt"/>
              <a:buAutoNum type="arabicPeriod"/>
            </a:pPr>
            <a:r>
              <a:rPr lang="en-US" baseline="0" dirty="0" smtClean="0"/>
              <a:t>Taking a prescription medication for a reason different than prescribed.</a:t>
            </a:r>
          </a:p>
          <a:p>
            <a:pPr marL="241637" indent="-241637">
              <a:buFont typeface="+mj-lt"/>
              <a:buAutoNum type="arabicPeriod"/>
            </a:pPr>
            <a:r>
              <a:rPr lang="en-US" baseline="0" dirty="0" smtClean="0"/>
              <a:t>Sharing or taking someone else’s prescription medication.</a:t>
            </a:r>
          </a:p>
          <a:p>
            <a:pPr marL="0" indent="0">
              <a:buFont typeface="+mj-lt"/>
              <a:buNone/>
            </a:pPr>
            <a:endParaRPr lang="en-US" baseline="0" dirty="0" smtClean="0"/>
          </a:p>
          <a:p>
            <a:pPr marL="0" indent="0">
              <a:buFont typeface="+mj-lt"/>
              <a:buNone/>
            </a:pPr>
            <a:r>
              <a:rPr lang="en-US" baseline="0" dirty="0" smtClean="0"/>
              <a:t>And as we noted on the previous slide, regardless of our intentions or reasons, engaging in any of these behaviors is misuse.</a:t>
            </a:r>
          </a:p>
          <a:p>
            <a:pPr marL="241637" indent="-241637">
              <a:buFont typeface="+mj-lt"/>
              <a:buAutoNum type="arabicPeriod"/>
            </a:pPr>
            <a:endParaRPr lang="en-US" baseline="0" dirty="0" smtClean="0"/>
          </a:p>
          <a:p>
            <a:pPr marL="241637" indent="-241637">
              <a:buFont typeface="+mj-lt"/>
              <a:buAutoNum type="arabicPeriod"/>
            </a:pPr>
            <a:endParaRPr lang="en-US" baseline="0" dirty="0" smtClean="0"/>
          </a:p>
          <a:p>
            <a:r>
              <a:rPr lang="en-US" i="1" u="sng" baseline="0" dirty="0" smtClean="0"/>
              <a:t>Note for facilitator</a:t>
            </a:r>
            <a:r>
              <a:rPr lang="en-US" i="1" baseline="0" dirty="0" smtClean="0"/>
              <a:t>:  </a:t>
            </a:r>
            <a:r>
              <a:rPr lang="en-US" i="0" baseline="0" dirty="0" smtClean="0"/>
              <a:t>If asked, the National Institute of Health drafted and currently supports these definitions of prescription drug misuse.</a:t>
            </a:r>
          </a:p>
          <a:p>
            <a:pPr marL="241637" indent="-241637">
              <a:buFont typeface="+mj-lt"/>
              <a:buAutoNum type="arabicPeriod"/>
            </a:pPr>
            <a:endParaRPr lang="en-US" baseline="0" dirty="0" smtClean="0"/>
          </a:p>
          <a:p>
            <a:pPr marL="241637" indent="-241637">
              <a:buFont typeface="+mj-lt"/>
              <a:buAutoNum type="arabicPeriod"/>
            </a:pPr>
            <a:endParaRPr lang="en-US" baseline="0" dirty="0" smtClean="0"/>
          </a:p>
          <a:p>
            <a:endParaRPr lang="en-US" baseline="0" dirty="0" smtClean="0"/>
          </a:p>
          <a:p>
            <a:pPr marL="241637" indent="-241637">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t>6</a:t>
            </a:fld>
            <a:endParaRPr lang="en-US" dirty="0"/>
          </a:p>
        </p:txBody>
      </p:sp>
    </p:spTree>
    <p:extLst>
      <p:ext uri="{BB962C8B-B14F-4D97-AF65-F5344CB8AC3E}">
        <p14:creationId xmlns:p14="http://schemas.microsoft.com/office/powerpoint/2010/main" val="2132577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u="sng" dirty="0" smtClean="0"/>
              <a:t>Transition</a:t>
            </a:r>
            <a:r>
              <a:rPr lang="en-US" dirty="0" smtClean="0"/>
              <a:t>: </a:t>
            </a:r>
            <a:r>
              <a:rPr lang="en-US" baseline="0" dirty="0" smtClean="0"/>
              <a:t>And unfortunately, the Centers for Disease Control and Prevention (or CDC) now call this problem an “epidemic.”</a:t>
            </a:r>
          </a:p>
          <a:p>
            <a:pPr marL="0" indent="0">
              <a:buFont typeface="+mj-lt"/>
              <a:buNone/>
            </a:pPr>
            <a:endParaRPr lang="en-US" dirty="0" smtClean="0"/>
          </a:p>
          <a:p>
            <a:pPr marL="241637" indent="-241637">
              <a:buFont typeface="+mj-lt"/>
              <a:buAutoNum type="arabicPeriod"/>
            </a:pPr>
            <a:r>
              <a:rPr lang="en-US" dirty="0" smtClean="0"/>
              <a:t>Research indicates that </a:t>
            </a:r>
            <a:r>
              <a:rPr lang="en-US" baseline="0" dirty="0" smtClean="0"/>
              <a:t>m</a:t>
            </a:r>
            <a:r>
              <a:rPr lang="en-US" dirty="0" smtClean="0"/>
              <a:t>illions of Americans misuse prescription drugs by taking them differently than the prescriber intended, and thousands do so for the first time every day.</a:t>
            </a:r>
          </a:p>
          <a:p>
            <a:pPr marL="241637" indent="-241637">
              <a:buFont typeface="+mj-lt"/>
              <a:buAutoNum type="arabicPeriod"/>
            </a:pPr>
            <a:r>
              <a:rPr lang="en-US" dirty="0" smtClean="0"/>
              <a:t>Prescription drugs are among the most misused substances in the United States,</a:t>
            </a:r>
            <a:r>
              <a:rPr lang="en-US" baseline="0" dirty="0" smtClean="0"/>
              <a:t> more than all illicit “street” drugs combined except marijuana.</a:t>
            </a:r>
          </a:p>
          <a:p>
            <a:pPr marL="241637" indent="-241637">
              <a:buFont typeface="+mj-lt"/>
              <a:buAutoNum type="arabicPeriod"/>
            </a:pPr>
            <a:r>
              <a:rPr lang="en-US" baseline="0" dirty="0" smtClean="0"/>
              <a:t>The most commonly misused prescription drugs include opioid pain medications (e.g. Vicodin, OxyContin), sedatives (e.g., Xanax, Valium) and stimulants (e.g., Adderall, Ritalin)</a:t>
            </a:r>
          </a:p>
          <a:p>
            <a:pPr marL="241637" indent="-241637">
              <a:buFont typeface="+mj-lt"/>
              <a:buAutoNum type="arabicPeriod"/>
            </a:pPr>
            <a:endParaRPr lang="en-US" dirty="0"/>
          </a:p>
        </p:txBody>
      </p:sp>
      <p:sp>
        <p:nvSpPr>
          <p:cNvPr id="4" name="Slide Number Placeholder 3"/>
          <p:cNvSpPr>
            <a:spLocks noGrp="1"/>
          </p:cNvSpPr>
          <p:nvPr>
            <p:ph type="sldNum" sz="quarter" idx="10"/>
          </p:nvPr>
        </p:nvSpPr>
        <p:spPr/>
        <p:txBody>
          <a:bodyPr/>
          <a:lstStyle/>
          <a:p>
            <a:fld id="{1E756215-DC87-44C1-8A99-C198165AC598}" type="slidenum">
              <a:rPr lang="en-US" smtClean="0"/>
              <a:t>7</a:t>
            </a:fld>
            <a:endParaRPr lang="en-US" dirty="0"/>
          </a:p>
        </p:txBody>
      </p:sp>
    </p:spTree>
    <p:extLst>
      <p:ext uri="{BB962C8B-B14F-4D97-AF65-F5344CB8AC3E}">
        <p14:creationId xmlns:p14="http://schemas.microsoft.com/office/powerpoint/2010/main" val="2503749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u="sng" dirty="0" smtClean="0"/>
              <a:t>Transition</a:t>
            </a:r>
            <a:r>
              <a:rPr lang="en-US" dirty="0" smtClean="0"/>
              <a:t>: This</a:t>
            </a:r>
            <a:r>
              <a:rPr lang="en-US" baseline="0" dirty="0" smtClean="0"/>
              <a:t> epidemic affects all of us. </a:t>
            </a:r>
          </a:p>
          <a:p>
            <a:pPr marL="0" indent="0">
              <a:buFont typeface="+mj-lt"/>
              <a:buNone/>
            </a:pPr>
            <a:endParaRPr lang="en-US" dirty="0" smtClean="0"/>
          </a:p>
          <a:p>
            <a:pPr marL="241637" marR="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dirty="0" smtClean="0"/>
              <a:t>There is no stereotypical “type” of person susceptible to prescription drug misuse.</a:t>
            </a:r>
            <a:endParaRPr lang="en-US" baseline="0" dirty="0" smtClean="0"/>
          </a:p>
          <a:p>
            <a:pPr marL="241637" marR="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Prescription drug misuse occurs from the very young through the very old.  It occurs in rural and suburban communities among those of all socioeconomic status.  This is not a “youth” issue.  These risks apply to everyone, including adults. </a:t>
            </a:r>
          </a:p>
          <a:p>
            <a:pPr marL="241637" marR="0" indent="-241637"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241637" marR="0" indent="-241637"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i="1" u="sng" baseline="0" dirty="0" smtClean="0"/>
              <a:t>Note for facilitator</a:t>
            </a:r>
            <a:r>
              <a:rPr lang="en-US" i="1" baseline="0" dirty="0" smtClean="0"/>
              <a:t>: </a:t>
            </a:r>
            <a:r>
              <a:rPr lang="en-US" i="0" baseline="0" dirty="0" smtClean="0"/>
              <a:t>based on your audience, you may wish to share some of the statistics listed below.</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lvl="2" indent="0" algn="l" defTabSz="914400" rtl="0" eaLnBrk="1" fontAlgn="auto" latinLnBrk="0" hangingPunct="1">
              <a:lnSpc>
                <a:spcPct val="100000"/>
              </a:lnSpc>
              <a:spcBef>
                <a:spcPts val="0"/>
              </a:spcBef>
              <a:spcAft>
                <a:spcPts val="0"/>
              </a:spcAft>
              <a:buClrTx/>
              <a:buSzTx/>
              <a:buFont typeface="+mj-lt"/>
              <a:buNone/>
              <a:tabLst/>
              <a:defRPr/>
            </a:pPr>
            <a:r>
              <a:rPr lang="en-US" u="sng" baseline="0" dirty="0" smtClean="0"/>
              <a:t>General statistic</a:t>
            </a:r>
            <a:r>
              <a:rPr lang="en-US" baseline="0" dirty="0" smtClean="0"/>
              <a:t>:</a:t>
            </a:r>
          </a:p>
          <a:p>
            <a:pPr marL="241637" marR="0" lvl="2"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6.2 million Americans aged 12 and older reported misusing a prescription medication in the past month [National Survey on Drug Use &amp; Health (NSDUH), 2016]</a:t>
            </a:r>
          </a:p>
          <a:p>
            <a:pPr marL="241637" marR="0" indent="-241637" algn="l" defTabSz="914400" rtl="0" eaLnBrk="1" fontAlgn="auto" latinLnBrk="0" hangingPunct="1">
              <a:lnSpc>
                <a:spcPct val="100000"/>
              </a:lnSpc>
              <a:spcBef>
                <a:spcPts val="0"/>
              </a:spcBef>
              <a:spcAft>
                <a:spcPts val="0"/>
              </a:spcAft>
              <a:buClrTx/>
              <a:buSzTx/>
              <a:buFont typeface="+mj-lt"/>
              <a:buAutoNum type="arabicPeriod"/>
              <a:tabLst/>
              <a:defRPr/>
            </a:pPr>
            <a:endParaRPr lang="en-US" u="sng"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u="sng" baseline="0" dirty="0" smtClean="0"/>
              <a:t>Statistics to share with parents</a:t>
            </a:r>
            <a:r>
              <a:rPr lang="en-US" baseline="0" dirty="0" smtClean="0"/>
              <a:t>:</a:t>
            </a:r>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Two-thirds of teens that report misusing prescription opioid pain medications state they received this medication from friends or family members (Partnership for Drug Free Kids, accessed 08/2019).</a:t>
            </a:r>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27% of parents report they have taken a prescription medication without having a prescription for it themselves (Partnership for Drug Free Kids, accessed 08/2019).  What example does this set for youth?  We’ll discuss how we can model safe medication practices later in the talk. </a:t>
            </a:r>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The mean age for first misusing prescription drugs is 18-25 year olds [National Survey on Drug Use and Health (NSDUH), 2011].</a:t>
            </a:r>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27% of teens and 16% of parents believe using prescription drugs to get “high” is much safer than using illicit “street drugs” [Partnership Attitude Tracking Study (PATS), 2013, 2014].</a:t>
            </a:r>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31% of teens and 13% of parents believe it is okay to take a prescription drug without a legitimate prescription to deal with injury or pain [Partnership Attitude Tracking Study (PATS), 2013, 2014].</a:t>
            </a:r>
          </a:p>
          <a:p>
            <a:pPr marL="698837" marR="0" lvl="1" indent="-241637"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u="sng" baseline="0" dirty="0" smtClean="0"/>
              <a:t>Statistics to share with working professionals</a:t>
            </a:r>
            <a:r>
              <a:rPr lang="en-US" baseline="0" dirty="0" smtClean="0"/>
              <a:t>:</a:t>
            </a:r>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Reports published in 2011 indicated that in 2007, prescription opioid misuse led to $42 billion in lost workplace productivity per year (www.generationrxworkplace.com, accessed 08/2015; 2007 was the latest report of this kind).</a:t>
            </a:r>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Research supports that substance misusers are more likely to be fired, frequently change jobs, and remain unemployed than those that do not misuse (</a:t>
            </a:r>
            <a:r>
              <a:rPr lang="en-US" baseline="0" dirty="0" err="1" smtClean="0"/>
              <a:t>Sansone</a:t>
            </a:r>
            <a:r>
              <a:rPr lang="en-US" baseline="0" dirty="0" smtClean="0"/>
              <a:t> 2012).</a:t>
            </a:r>
          </a:p>
          <a:p>
            <a:pPr marL="698837" marR="0" lvl="1" indent="-241637"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u="sng" baseline="0" dirty="0" smtClean="0"/>
              <a:t>Statistics to share with senior citizens</a:t>
            </a:r>
            <a:r>
              <a:rPr lang="en-US" baseline="0" dirty="0" smtClean="0"/>
              <a:t>:</a:t>
            </a:r>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SAMHSA (Substance Abuse and Mental Health Services Administration) estimates the number of older adults with a substance use disorder in 2020 to be 5.7 million (increased from 2.8 million from 2002-2006). (SAMSHA 2017)</a:t>
            </a:r>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Current research estimates 17% of senior citizens struggle with a substance misuse problem (SAMHSA, 2012).</a:t>
            </a:r>
          </a:p>
          <a:p>
            <a:pPr marL="241637" marR="0" lvl="0" indent="-241637"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smtClean="0"/>
              <a:t>Emergency department visits involving misuse of prescription opioids by senior citizens increased 121% between 2004 – 2008 (SAMHSA, 2012).</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i="1" u="sng" baseline="0" dirty="0" smtClean="0"/>
              <a:t>Note for facilitator</a:t>
            </a:r>
            <a:r>
              <a:rPr lang="en-US" i="1" baseline="0" dirty="0" smtClean="0"/>
              <a:t>: </a:t>
            </a:r>
            <a:r>
              <a:rPr lang="en-US" i="0" baseline="0" dirty="0" smtClean="0"/>
              <a:t>the statistics in #1-2 for senior citizens reflect substance misuse in general—this is not a statistic specific for prescription drug misuse.</a:t>
            </a:r>
          </a:p>
          <a:p>
            <a:pPr marL="914400" marR="0" lvl="2" indent="0" algn="l" defTabSz="914400" rtl="0" eaLnBrk="1" fontAlgn="auto" latinLnBrk="0" hangingPunct="1">
              <a:lnSpc>
                <a:spcPct val="100000"/>
              </a:lnSpc>
              <a:spcBef>
                <a:spcPts val="0"/>
              </a:spcBef>
              <a:spcAft>
                <a:spcPts val="0"/>
              </a:spcAft>
              <a:buClrTx/>
              <a:buSzTx/>
              <a:buFont typeface="+mj-lt"/>
              <a:buNone/>
              <a:tabLst/>
              <a:defRPr/>
            </a:pPr>
            <a:endParaRPr lang="en-US" baseline="0" dirty="0" smtClean="0"/>
          </a:p>
          <a:p>
            <a:pPr marL="0" indent="0">
              <a:buFont typeface="+mj-lt"/>
              <a:buNone/>
            </a:pPr>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t>8</a:t>
            </a:fld>
            <a:endParaRPr lang="en-US" dirty="0"/>
          </a:p>
        </p:txBody>
      </p:sp>
    </p:spTree>
    <p:extLst>
      <p:ext uri="{BB962C8B-B14F-4D97-AF65-F5344CB8AC3E}">
        <p14:creationId xmlns:p14="http://schemas.microsoft.com/office/powerpoint/2010/main" val="3263642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smtClean="0"/>
              <a:t>Transition</a:t>
            </a:r>
            <a:r>
              <a:rPr lang="en-US" dirty="0" smtClean="0"/>
              <a:t>:</a:t>
            </a:r>
            <a:r>
              <a:rPr lang="en-US" baseline="0" dirty="0" smtClean="0"/>
              <a:t>  </a:t>
            </a:r>
            <a:r>
              <a:rPr lang="en-US" dirty="0" smtClean="0"/>
              <a:t>Why is our community vulnerable to the misuse of prescription drugs?  We believe several</a:t>
            </a:r>
            <a:r>
              <a:rPr lang="en-US" baseline="0" dirty="0" smtClean="0"/>
              <a:t> factors fuel the misuse of prescription drugs.</a:t>
            </a:r>
          </a:p>
          <a:p>
            <a:endParaRPr lang="en-US" baseline="0" dirty="0" smtClean="0"/>
          </a:p>
          <a:p>
            <a:r>
              <a:rPr lang="en-US" i="1" u="sng" baseline="0" dirty="0" smtClean="0"/>
              <a:t>Note for facilitator</a:t>
            </a:r>
            <a:r>
              <a:rPr lang="en-US" i="1" baseline="0" dirty="0" smtClean="0"/>
              <a:t>: </a:t>
            </a:r>
            <a:r>
              <a:rPr lang="en-US" i="0" baseline="0" dirty="0" smtClean="0"/>
              <a:t>If time only allows for discussion of a few factors, we recommend discussing the factors listed in the first three talking points.</a:t>
            </a:r>
          </a:p>
          <a:p>
            <a:endParaRPr lang="en-US" baseline="0" dirty="0" smtClean="0"/>
          </a:p>
          <a:p>
            <a:pPr marL="241637" indent="-241637">
              <a:buFont typeface="+mj-lt"/>
              <a:buAutoNum type="arabicPeriod"/>
            </a:pPr>
            <a:r>
              <a:rPr lang="en-US" u="sng" baseline="0" dirty="0" smtClean="0"/>
              <a:t>Drug-taking Culture</a:t>
            </a:r>
            <a:r>
              <a:rPr lang="en-US" baseline="0" dirty="0" smtClean="0"/>
              <a:t>: First, as we discussed earlier, we are “Generation Rx”, all of us from the very young to the very old.  We are a drug-taking society, and the use of medications has become normalized in our culture.</a:t>
            </a:r>
          </a:p>
          <a:p>
            <a:pPr marL="241637" indent="-241637">
              <a:buFont typeface="+mj-lt"/>
              <a:buAutoNum type="arabicPeriod"/>
            </a:pPr>
            <a:r>
              <a:rPr lang="en-US" u="sng" baseline="0" dirty="0" smtClean="0"/>
              <a:t>Easy Access</a:t>
            </a:r>
            <a:r>
              <a:rPr lang="en-US" baseline="0" dirty="0" smtClean="0"/>
              <a:t>: Second, because we are using medications at unprecedented rates, they are relatively easy to obtain without a prescription.  In fact, data from the National Survey on Drug Use and Health demonstrates that the majority of individuals that misuse a prescription drug get them from family members or friends.</a:t>
            </a:r>
          </a:p>
          <a:p>
            <a:pPr marL="241637" indent="-241637">
              <a:buFont typeface="+mj-lt"/>
              <a:buAutoNum type="arabicPeriod"/>
            </a:pPr>
            <a:r>
              <a:rPr lang="en-US" u="sng" baseline="0" dirty="0" smtClean="0"/>
              <a:t>Misperceptions</a:t>
            </a:r>
            <a:r>
              <a:rPr lang="en-US" baseline="0" dirty="0" smtClean="0"/>
              <a:t>: Third, there are many misperceptions surrounding the legality and safety of prescription drugs.  For example, many of us don’t realize that it is illegal </a:t>
            </a:r>
            <a:r>
              <a:rPr lang="en-US" u="none" baseline="0" dirty="0" smtClean="0"/>
              <a:t>(and considered a felony offense for the types of medications which are most misused) to provide any prescription drug to another person without a legitimate prescription.  Unfortunately, many individuals do not understand these dangers and thus don’t recognize that the misuse of many pre</a:t>
            </a:r>
            <a:r>
              <a:rPr lang="en-US" baseline="0" dirty="0" smtClean="0"/>
              <a:t>scription drugs can be just as dangerous as using illicit “street” drugs.</a:t>
            </a:r>
          </a:p>
          <a:p>
            <a:pPr marL="241637" indent="-241637">
              <a:buFont typeface="+mj-lt"/>
              <a:buAutoNum type="arabicPeriod"/>
            </a:pPr>
            <a:r>
              <a:rPr lang="en-US" u="sng" baseline="0" dirty="0" smtClean="0"/>
              <a:t>Prescribing Practices</a:t>
            </a:r>
            <a:r>
              <a:rPr lang="en-US" baseline="0" dirty="0" smtClean="0"/>
              <a:t>: The number of prescriptions written by doctors has escalated, especially that for prescription opioids.  In 2012, the Center for Disease Control and Prevention (CD) reported that physicians wrote over 250 million prescriptions for opioid medications (CDC, 2014).</a:t>
            </a:r>
          </a:p>
          <a:p>
            <a:pPr marL="241637" indent="-241637">
              <a:buFont typeface="+mj-lt"/>
              <a:buAutoNum type="arabicPeriod"/>
            </a:pPr>
            <a:r>
              <a:rPr lang="en-US" u="sng" baseline="0" dirty="0" smtClean="0"/>
              <a:t>Media</a:t>
            </a:r>
            <a:r>
              <a:rPr lang="en-US" baseline="0" dirty="0" smtClean="0"/>
              <a:t>: We are only one of two countries (other is New Zealand) that permit direct-to-consumer advertisements for prescription medications.  These advertisements fuel our false beliefs that medications provide quick fixes to everyday problems.</a:t>
            </a:r>
          </a:p>
          <a:p>
            <a:pPr marL="241637" indent="-241637">
              <a:buFont typeface="+mj-lt"/>
              <a:buAutoNum type="arabicPeriod"/>
            </a:pPr>
            <a:r>
              <a:rPr lang="en-US" u="sng" baseline="0" dirty="0" smtClean="0"/>
              <a:t>Mixing Drugs</a:t>
            </a:r>
            <a:r>
              <a:rPr lang="en-US" baseline="0" dirty="0" smtClean="0"/>
              <a:t>: Referencing back to misperceptions—misperceptions also exist regarding the dangers of mixing prescription medications with alcohol.  Many overdoses result from mixing prescription medications with alcohol or with other drugs.</a:t>
            </a:r>
          </a:p>
          <a:p>
            <a:pPr marL="241637" indent="-241637">
              <a:buFont typeface="+mj-lt"/>
              <a:buAutoNum type="arabicPeriod"/>
            </a:pPr>
            <a:r>
              <a:rPr lang="en-US" u="sng" baseline="0" dirty="0" smtClean="0"/>
              <a:t>Pressures facing youth</a:t>
            </a:r>
            <a:r>
              <a:rPr lang="en-US" baseline="0" dirty="0" smtClean="0"/>
              <a:t>: Like adults, many youth misuse prescription medications to deal with various pressures they experience.  Pressures may include managing daily stress and anxiety or perhaps pressure to perform at a high level either in athletics or in academics. </a:t>
            </a:r>
          </a:p>
          <a:p>
            <a:pPr marL="241637" indent="-241637">
              <a:buFont typeface="+mj-lt"/>
              <a:buAutoNum type="arabicPeriod"/>
            </a:pPr>
            <a:r>
              <a:rPr lang="en-US" u="sng" baseline="0" dirty="0" smtClean="0"/>
              <a:t>Issues of care</a:t>
            </a:r>
            <a:r>
              <a:rPr lang="en-US" baseline="0" dirty="0" smtClean="0"/>
              <a:t>: In some situations, healthcare professionals may not be educating patients on the safe use of the medications prescribed to them following a surgery or treatment of a medical condition.  This lack of education can lead to misuse.</a:t>
            </a:r>
          </a:p>
          <a:p>
            <a:pPr marL="0" indent="0">
              <a:buFont typeface="+mj-lt"/>
              <a:buNone/>
            </a:pPr>
            <a:endParaRPr lang="en-US" dirty="0" smtClean="0"/>
          </a:p>
          <a:p>
            <a:endParaRPr lang="en-US" dirty="0" smtClean="0"/>
          </a:p>
          <a:p>
            <a:pPr marL="0" indent="0">
              <a:buNone/>
            </a:pPr>
            <a:endParaRPr lang="en-US" baseline="0" dirty="0" smtClean="0"/>
          </a:p>
          <a:p>
            <a:endParaRPr lang="en-US"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E756215-DC87-44C1-8A99-C198165AC598}" type="slidenum">
              <a:rPr lang="en-US" smtClean="0"/>
              <a:t>9</a:t>
            </a:fld>
            <a:endParaRPr lang="en-US" dirty="0"/>
          </a:p>
        </p:txBody>
      </p:sp>
    </p:spTree>
    <p:extLst>
      <p:ext uri="{BB962C8B-B14F-4D97-AF65-F5344CB8AC3E}">
        <p14:creationId xmlns:p14="http://schemas.microsoft.com/office/powerpoint/2010/main" val="3263642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94DC46-FEB0-4184-9A34-68C60190FD13}" type="datetime1">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1966254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8B9F41-1216-47B5-B3C8-F6E868FD6A07}" type="datetime1">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80398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2EF5AB-171A-4DB9-A7AF-7D5AA6D922EF}" type="datetime1">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3243027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a:t>GenerationRx.org  </a:t>
            </a:r>
            <a:fld id="{A9D08C3E-74CE-4F95-B426-E90F7E2ED6EF}" type="slidenum">
              <a:rPr lang="en-US" smtClean="0"/>
              <a:pPr/>
              <a:t>‹#›</a:t>
            </a:fld>
            <a:endParaRPr lang="en-US" dirty="0"/>
          </a:p>
        </p:txBody>
      </p:sp>
    </p:spTree>
    <p:extLst>
      <p:ext uri="{BB962C8B-B14F-4D97-AF65-F5344CB8AC3E}">
        <p14:creationId xmlns:p14="http://schemas.microsoft.com/office/powerpoint/2010/main" val="17179034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239000" y="6324600"/>
            <a:ext cx="1600200" cy="304800"/>
          </a:xfrm>
          <a:prstGeom prst="rect">
            <a:avLst/>
          </a:prstGeom>
        </p:spPr>
        <p:txBody>
          <a:bodyPr/>
          <a:lstStyle>
            <a:lvl1pPr algn="r">
              <a:defRPr sz="950">
                <a:solidFill>
                  <a:schemeClr val="bg1"/>
                </a:solidFill>
                <a:latin typeface="Arial"/>
                <a:cs typeface="Arial"/>
              </a:defRPr>
            </a:lvl1pPr>
          </a:lstStyle>
          <a:p>
            <a:r>
              <a:rPr lang="en-US" dirty="0"/>
              <a:t>GenerationRx.org  </a:t>
            </a:r>
            <a:fld id="{A9D08C3E-74CE-4F95-B426-E90F7E2ED6EF}" type="slidenum">
              <a:rPr lang="en-US" smtClean="0"/>
              <a:pPr/>
              <a:t>‹#›</a:t>
            </a:fld>
            <a:endParaRPr lang="en-US" dirty="0"/>
          </a:p>
        </p:txBody>
      </p:sp>
    </p:spTree>
    <p:extLst>
      <p:ext uri="{BB962C8B-B14F-4D97-AF65-F5344CB8AC3E}">
        <p14:creationId xmlns:p14="http://schemas.microsoft.com/office/powerpoint/2010/main" val="15357641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D7C794-4952-C447-B4FE-644A306B653E}" type="datetimeFigureOut">
              <a:rPr lang="en-US" smtClean="0"/>
              <a:t>7/17/2020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2CEF70-B522-6944-B0D5-A4FC5F375CED}" type="slidenum">
              <a:rPr lang="en-US" smtClean="0"/>
              <a:t>‹#›</a:t>
            </a:fld>
            <a:endParaRPr lang="en-US"/>
          </a:p>
        </p:txBody>
      </p:sp>
    </p:spTree>
    <p:extLst>
      <p:ext uri="{BB962C8B-B14F-4D97-AF65-F5344CB8AC3E}">
        <p14:creationId xmlns:p14="http://schemas.microsoft.com/office/powerpoint/2010/main" val="39021512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D7C794-4952-C447-B4FE-644A306B653E}" type="datetimeFigureOut">
              <a:rPr lang="en-US" smtClean="0"/>
              <a:t>7/17/2020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2CEF70-B522-6944-B0D5-A4FC5F375CED}" type="slidenum">
              <a:rPr lang="en-US" smtClean="0"/>
              <a:t>‹#›</a:t>
            </a:fld>
            <a:endParaRPr lang="en-US"/>
          </a:p>
        </p:txBody>
      </p:sp>
    </p:spTree>
    <p:extLst>
      <p:ext uri="{BB962C8B-B14F-4D97-AF65-F5344CB8AC3E}">
        <p14:creationId xmlns:p14="http://schemas.microsoft.com/office/powerpoint/2010/main" val="1571903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D7C794-4952-C447-B4FE-644A306B653E}" type="datetimeFigureOut">
              <a:rPr lang="en-US" smtClean="0"/>
              <a:t>7/17/2020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2CEF70-B522-6944-B0D5-A4FC5F375CED}" type="slidenum">
              <a:rPr lang="en-US" smtClean="0"/>
              <a:t>‹#›</a:t>
            </a:fld>
            <a:endParaRPr lang="en-US"/>
          </a:p>
        </p:txBody>
      </p:sp>
    </p:spTree>
    <p:extLst>
      <p:ext uri="{BB962C8B-B14F-4D97-AF65-F5344CB8AC3E}">
        <p14:creationId xmlns:p14="http://schemas.microsoft.com/office/powerpoint/2010/main" val="16038332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D7C794-4952-C447-B4FE-644A306B653E}" type="datetimeFigureOut">
              <a:rPr lang="en-US" smtClean="0"/>
              <a:t>7/17/2020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72CEF70-B522-6944-B0D5-A4FC5F375CED}" type="slidenum">
              <a:rPr lang="en-US" smtClean="0"/>
              <a:t>‹#›</a:t>
            </a:fld>
            <a:endParaRPr lang="en-US"/>
          </a:p>
        </p:txBody>
      </p:sp>
    </p:spTree>
    <p:extLst>
      <p:ext uri="{BB962C8B-B14F-4D97-AF65-F5344CB8AC3E}">
        <p14:creationId xmlns:p14="http://schemas.microsoft.com/office/powerpoint/2010/main" val="5323287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0D7C794-4952-C447-B4FE-644A306B653E}" type="datetimeFigureOut">
              <a:rPr lang="en-US" smtClean="0"/>
              <a:t>7/17/2020</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72CEF70-B522-6944-B0D5-A4FC5F375CED}" type="slidenum">
              <a:rPr lang="en-US" smtClean="0"/>
              <a:t>‹#›</a:t>
            </a:fld>
            <a:endParaRPr lang="en-US"/>
          </a:p>
        </p:txBody>
      </p:sp>
    </p:spTree>
    <p:extLst>
      <p:ext uri="{BB962C8B-B14F-4D97-AF65-F5344CB8AC3E}">
        <p14:creationId xmlns:p14="http://schemas.microsoft.com/office/powerpoint/2010/main" val="33348842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0D7C794-4952-C447-B4FE-644A306B653E}" type="datetimeFigureOut">
              <a:rPr lang="en-US" smtClean="0"/>
              <a:t>7/17/2020</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72CEF70-B522-6944-B0D5-A4FC5F375CED}" type="slidenum">
              <a:rPr lang="en-US" smtClean="0"/>
              <a:t>‹#›</a:t>
            </a:fld>
            <a:endParaRPr lang="en-US"/>
          </a:p>
        </p:txBody>
      </p:sp>
    </p:spTree>
    <p:extLst>
      <p:ext uri="{BB962C8B-B14F-4D97-AF65-F5344CB8AC3E}">
        <p14:creationId xmlns:p14="http://schemas.microsoft.com/office/powerpoint/2010/main" val="285704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A03253-B665-40E0-817F-B985558492EB}" type="datetime1">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C0D97C-CD89-48ED-9F5E-C6CF0112A9FA}" type="slidenum">
              <a:rPr lang="en-US" smtClean="0"/>
              <a:t>‹#›</a:t>
            </a:fld>
            <a:endParaRPr lang="en-US" dirty="0"/>
          </a:p>
        </p:txBody>
      </p:sp>
    </p:spTree>
    <p:custDataLst>
      <p:tags r:id="rId1"/>
    </p:custDataLst>
    <p:extLst>
      <p:ext uri="{BB962C8B-B14F-4D97-AF65-F5344CB8AC3E}">
        <p14:creationId xmlns:p14="http://schemas.microsoft.com/office/powerpoint/2010/main" val="7230295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0D7C794-4952-C447-B4FE-644A306B653E}" type="datetimeFigureOut">
              <a:rPr lang="en-US" smtClean="0"/>
              <a:t>7/17/2020</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72CEF70-B522-6944-B0D5-A4FC5F375CED}" type="slidenum">
              <a:rPr lang="en-US" smtClean="0"/>
              <a:t>‹#›</a:t>
            </a:fld>
            <a:endParaRPr lang="en-US"/>
          </a:p>
        </p:txBody>
      </p:sp>
    </p:spTree>
    <p:extLst>
      <p:ext uri="{BB962C8B-B14F-4D97-AF65-F5344CB8AC3E}">
        <p14:creationId xmlns:p14="http://schemas.microsoft.com/office/powerpoint/2010/main" val="26271298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D7C794-4952-C447-B4FE-644A306B653E}" type="datetimeFigureOut">
              <a:rPr lang="en-US" smtClean="0"/>
              <a:t>7/17/2020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72CEF70-B522-6944-B0D5-A4FC5F375CED}" type="slidenum">
              <a:rPr lang="en-US" smtClean="0"/>
              <a:t>‹#›</a:t>
            </a:fld>
            <a:endParaRPr lang="en-US"/>
          </a:p>
        </p:txBody>
      </p:sp>
    </p:spTree>
    <p:extLst>
      <p:ext uri="{BB962C8B-B14F-4D97-AF65-F5344CB8AC3E}">
        <p14:creationId xmlns:p14="http://schemas.microsoft.com/office/powerpoint/2010/main" val="32636420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0D7C794-4952-C447-B4FE-644A306B653E}" type="datetimeFigureOut">
              <a:rPr lang="en-US" smtClean="0"/>
              <a:t>7/17/2020</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72CEF70-B522-6944-B0D5-A4FC5F375CED}" type="slidenum">
              <a:rPr lang="en-US" smtClean="0"/>
              <a:t>‹#›</a:t>
            </a:fld>
            <a:endParaRPr lang="en-US"/>
          </a:p>
        </p:txBody>
      </p:sp>
    </p:spTree>
    <p:extLst>
      <p:ext uri="{BB962C8B-B14F-4D97-AF65-F5344CB8AC3E}">
        <p14:creationId xmlns:p14="http://schemas.microsoft.com/office/powerpoint/2010/main" val="4092174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D7C794-4952-C447-B4FE-644A306B653E}" type="datetimeFigureOut">
              <a:rPr lang="en-US" smtClean="0"/>
              <a:t>7/17/2020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2CEF70-B522-6944-B0D5-A4FC5F375CED}" type="slidenum">
              <a:rPr lang="en-US" smtClean="0"/>
              <a:t>‹#›</a:t>
            </a:fld>
            <a:endParaRPr lang="en-US"/>
          </a:p>
        </p:txBody>
      </p:sp>
    </p:spTree>
    <p:extLst>
      <p:ext uri="{BB962C8B-B14F-4D97-AF65-F5344CB8AC3E}">
        <p14:creationId xmlns:p14="http://schemas.microsoft.com/office/powerpoint/2010/main" val="2699036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0D7C794-4952-C447-B4FE-644A306B653E}" type="datetimeFigureOut">
              <a:rPr lang="en-US" smtClean="0"/>
              <a:t>7/17/2020</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72CEF70-B522-6944-B0D5-A4FC5F375CED}" type="slidenum">
              <a:rPr lang="en-US" smtClean="0"/>
              <a:t>‹#›</a:t>
            </a:fld>
            <a:endParaRPr lang="en-US"/>
          </a:p>
        </p:txBody>
      </p:sp>
    </p:spTree>
    <p:extLst>
      <p:ext uri="{BB962C8B-B14F-4D97-AF65-F5344CB8AC3E}">
        <p14:creationId xmlns:p14="http://schemas.microsoft.com/office/powerpoint/2010/main" val="5633610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94DC46-FEB0-4184-9A34-68C60190FD13}" type="datetime1">
              <a:rPr lang="en-US" smtClean="0"/>
              <a:t>7/17/2020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14395875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7A03253-B665-40E0-817F-B985558492EB}" type="datetime1">
              <a:rPr lang="en-US" smtClean="0"/>
              <a:t>7/17/2020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9203502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DC7E24-11C1-491C-9C4B-2D03342D83D3}" type="datetime1">
              <a:rPr lang="en-US" smtClean="0"/>
              <a:t>7/17/2020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27672011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158BE9-5A3F-4284-B85B-87F32A40E556}" type="datetime1">
              <a:rPr lang="en-US" smtClean="0"/>
              <a:t>7/17/2020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1018098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A3D17D8-AE6C-40A3-9A9D-871B469F2FEF}" type="datetime1">
              <a:rPr lang="en-US" smtClean="0"/>
              <a:t>7/17/2020</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3466538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FDC7E24-11C1-491C-9C4B-2D03342D83D3}" type="datetime1">
              <a:rPr lang="en-US" smtClean="0"/>
              <a:t>7/17/2020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CC0D97C-CD89-48ED-9F5E-C6CF0112A9FA}" type="slidenum">
              <a:rPr lang="en-US" smtClean="0"/>
              <a:t>‹#›</a:t>
            </a:fld>
            <a:endParaRPr lang="en-US" dirty="0"/>
          </a:p>
        </p:txBody>
      </p:sp>
    </p:spTree>
    <p:custDataLst>
      <p:tags r:id="rId1"/>
    </p:custDataLst>
    <p:extLst>
      <p:ext uri="{BB962C8B-B14F-4D97-AF65-F5344CB8AC3E}">
        <p14:creationId xmlns:p14="http://schemas.microsoft.com/office/powerpoint/2010/main" val="35779219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8F04D79-68B1-4CEC-8F27-CEBBD8E378FD}" type="datetime1">
              <a:rPr lang="en-US" smtClean="0"/>
              <a:t>7/17/2020</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1023205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7246E26-E280-4714-BD8D-98067E67C234}" type="datetime1">
              <a:rPr lang="en-US" smtClean="0"/>
              <a:t>7/17/2020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11794346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5FB39EC-80B1-4D47-A7E2-36F9DCE47376}" type="datetime1">
              <a:rPr lang="en-US" smtClean="0"/>
              <a:t>7/17/2020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3249842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7CA7BB-2B60-4D06-BBC8-26489F8A59AE}" type="datetime1">
              <a:rPr lang="en-US" smtClean="0"/>
              <a:t>7/17/2020</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32627003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08B9F41-1216-47B5-B3C8-F6E868FD6A07}" type="datetime1">
              <a:rPr lang="en-US" smtClean="0"/>
              <a:t>7/17/2020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4088881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B2EF5AB-171A-4DB9-A7AF-7D5AA6D922EF}" type="datetime1">
              <a:rPr lang="en-US" smtClean="0"/>
              <a:t>7/17/2020</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391836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E158BE9-5A3F-4284-B85B-87F32A40E556}" type="datetime1">
              <a:rPr lang="en-US" smtClean="0"/>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405749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A3D17D8-AE6C-40A3-9A9D-871B469F2FEF}" type="datetime1">
              <a:rPr lang="en-US" smtClean="0"/>
              <a:t>7/17/2020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2393753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38F04D79-68B1-4CEC-8F27-CEBBD8E378FD}" type="datetime1">
              <a:rPr lang="en-US" smtClean="0"/>
              <a:t>7/17/2020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2064747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7246E26-E280-4714-BD8D-98067E67C234}" type="datetime1">
              <a:rPr lang="en-US" smtClean="0"/>
              <a:t>7/17/2020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CC0D97C-CD89-48ED-9F5E-C6CF0112A9FA}" type="slidenum">
              <a:rPr lang="en-US" smtClean="0"/>
              <a:t>‹#›</a:t>
            </a:fld>
            <a:endParaRPr lang="en-US" dirty="0"/>
          </a:p>
        </p:txBody>
      </p:sp>
    </p:spTree>
    <p:custDataLst>
      <p:tags r:id="rId1"/>
    </p:custDataLst>
    <p:extLst>
      <p:ext uri="{BB962C8B-B14F-4D97-AF65-F5344CB8AC3E}">
        <p14:creationId xmlns:p14="http://schemas.microsoft.com/office/powerpoint/2010/main" val="211997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5FB39EC-80B1-4D47-A7E2-36F9DCE47376}" type="datetime1">
              <a:rPr lang="en-US" smtClean="0"/>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C0D97C-CD89-48ED-9F5E-C6CF0112A9FA}" type="slidenum">
              <a:rPr lang="en-US" smtClean="0"/>
              <a:t>‹#›</a:t>
            </a:fld>
            <a:endParaRPr lang="en-US" dirty="0"/>
          </a:p>
        </p:txBody>
      </p:sp>
    </p:spTree>
    <p:custDataLst>
      <p:tags r:id="rId1"/>
    </p:custDataLst>
    <p:extLst>
      <p:ext uri="{BB962C8B-B14F-4D97-AF65-F5344CB8AC3E}">
        <p14:creationId xmlns:p14="http://schemas.microsoft.com/office/powerpoint/2010/main" val="423434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297CA7BB-2B60-4D06-BBC8-26489F8A59AE}" type="datetime1">
              <a:rPr lang="en-US" smtClean="0"/>
              <a:t>7/17/2020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CC0D97C-CD89-48ED-9F5E-C6CF0112A9FA}" type="slidenum">
              <a:rPr lang="en-US" smtClean="0"/>
              <a:t>‹#›</a:t>
            </a:fld>
            <a:endParaRPr lang="en-US" dirty="0"/>
          </a:p>
        </p:txBody>
      </p:sp>
    </p:spTree>
    <p:extLst>
      <p:ext uri="{BB962C8B-B14F-4D97-AF65-F5344CB8AC3E}">
        <p14:creationId xmlns:p14="http://schemas.microsoft.com/office/powerpoint/2010/main" val="1431492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2.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ags" Target="../tags/tag7.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ags" Target="../tags/tag8.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6" Type="http://schemas.openxmlformats.org/officeDocument/2006/relationships/image" Target="../media/image3.jp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5.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C0D97C-CD89-48ED-9F5E-C6CF0112A9FA}" type="slidenum">
              <a:rPr lang="en-US" smtClean="0"/>
              <a:t>‹#›</a:t>
            </a:fld>
            <a:endParaRPr lang="en-US" dirty="0"/>
          </a:p>
        </p:txBody>
      </p:sp>
      <p:cxnSp>
        <p:nvCxnSpPr>
          <p:cNvPr id="8" name="Straight Connector 7"/>
          <p:cNvCxnSpPr/>
          <p:nvPr userDrawn="1"/>
        </p:nvCxnSpPr>
        <p:spPr>
          <a:xfrm>
            <a:off x="427240" y="5968617"/>
            <a:ext cx="8222762" cy="2325"/>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427240" y="6153189"/>
            <a:ext cx="2544560" cy="568285"/>
          </a:xfrm>
          <a:prstGeom prst="rect">
            <a:avLst/>
          </a:prstGeom>
        </p:spPr>
      </p:pic>
    </p:spTree>
    <p:custDataLst>
      <p:tags r:id="rId15"/>
    </p:custDataLst>
    <p:extLst>
      <p:ext uri="{BB962C8B-B14F-4D97-AF65-F5344CB8AC3E}">
        <p14:creationId xmlns:p14="http://schemas.microsoft.com/office/powerpoint/2010/main" val="3343420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96" r:id="rId12"/>
    <p:sldLayoutId id="2147483697"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7834" y="4163041"/>
            <a:ext cx="9227371" cy="2694959"/>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GenerationRx pill pattern Large teal.jpg"/>
          <p:cNvPicPr>
            <a:picLocks noChangeAspect="1"/>
          </p:cNvPicPr>
          <p:nvPr userDrawn="1"/>
        </p:nvPicPr>
        <p:blipFill rotWithShape="1">
          <a:blip r:embed="rId14" cstate="print">
            <a:extLst>
              <a:ext uri="{28A0092B-C50C-407E-A947-70E740481C1C}">
                <a14:useLocalDpi xmlns:a14="http://schemas.microsoft.com/office/drawing/2010/main" val="0"/>
              </a:ext>
            </a:extLst>
          </a:blip>
          <a:srcRect t="45457" r="20640" b="16850"/>
          <a:stretch/>
        </p:blipFill>
        <p:spPr>
          <a:xfrm>
            <a:off x="-18917" y="0"/>
            <a:ext cx="9208454" cy="2624221"/>
          </a:xfrm>
          <a:prstGeom prst="rect">
            <a:avLst/>
          </a:prstGeom>
        </p:spPr>
      </p:pic>
      <p:pic>
        <p:nvPicPr>
          <p:cNvPr id="2" name="Picture 1" descr="Title slide footer Brought to you by_logosTM.jp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13671" y="2624667"/>
            <a:ext cx="9433871" cy="1670485"/>
          </a:xfrm>
          <a:prstGeom prst="rect">
            <a:avLst/>
          </a:prstGeom>
        </p:spPr>
      </p:pic>
    </p:spTree>
    <p:custDataLst>
      <p:tags r:id="rId13"/>
    </p:custDataLst>
    <p:extLst>
      <p:ext uri="{BB962C8B-B14F-4D97-AF65-F5344CB8AC3E}">
        <p14:creationId xmlns:p14="http://schemas.microsoft.com/office/powerpoint/2010/main" val="400402931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GenerationRx pill pattern_teal.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46608" y="4692062"/>
            <a:ext cx="9228478" cy="734828"/>
          </a:xfrm>
          <a:prstGeom prst="rect">
            <a:avLst/>
          </a:prstGeom>
        </p:spPr>
      </p:pic>
      <p:pic>
        <p:nvPicPr>
          <p:cNvPr id="9" name="Picture 8" descr="GenerationRx logo_ppt colors 110415.jp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418442" y="1038861"/>
            <a:ext cx="6558922" cy="1600742"/>
          </a:xfrm>
          <a:prstGeom prst="rect">
            <a:avLst/>
          </a:prstGeom>
        </p:spPr>
      </p:pic>
      <p:pic>
        <p:nvPicPr>
          <p:cNvPr id="7" name="Picture 6" descr="Title slide footer Brought to you by_logosTM.jp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76200" y="5283560"/>
            <a:ext cx="9321800" cy="1650640"/>
          </a:xfrm>
          <a:prstGeom prst="rect">
            <a:avLst/>
          </a:prstGeom>
        </p:spPr>
      </p:pic>
    </p:spTree>
    <p:custDataLst>
      <p:tags r:id="rId13"/>
    </p:custDataLst>
    <p:extLst>
      <p:ext uri="{BB962C8B-B14F-4D97-AF65-F5344CB8AC3E}">
        <p14:creationId xmlns:p14="http://schemas.microsoft.com/office/powerpoint/2010/main" val="1852168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5.xml"/><Relationship Id="rId1" Type="http://schemas.openxmlformats.org/officeDocument/2006/relationships/tags" Target="../tags/tag9.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8.xml"/><Relationship Id="rId1" Type="http://schemas.openxmlformats.org/officeDocument/2006/relationships/tags" Target="../tags/tag19.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20.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2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4.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8.xml"/><Relationship Id="rId1" Type="http://schemas.openxmlformats.org/officeDocument/2006/relationships/tags" Target="../tags/tag2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8.xml"/><Relationship Id="rId1" Type="http://schemas.openxmlformats.org/officeDocument/2006/relationships/tags" Target="../tags/tag2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tags" Target="../tags/tag28.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tags" Target="../tags/tag29.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8.xml"/><Relationship Id="rId1" Type="http://schemas.openxmlformats.org/officeDocument/2006/relationships/tags" Target="../tags/tag30.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8.xml"/><Relationship Id="rId1" Type="http://schemas.openxmlformats.org/officeDocument/2006/relationships/tags" Target="../tags/tag31.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8.xml"/><Relationship Id="rId1" Type="http://schemas.openxmlformats.org/officeDocument/2006/relationships/tags" Target="../tags/tag32.xml"/><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1.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1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3.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8.xml"/><Relationship Id="rId1" Type="http://schemas.openxmlformats.org/officeDocument/2006/relationships/tags" Target="../tags/tag15.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8.xml"/><Relationship Id="rId1" Type="http://schemas.openxmlformats.org/officeDocument/2006/relationships/tags" Target="../tags/tag16.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a:spLocks noChangeArrowheads="1"/>
          </p:cNvSpPr>
          <p:nvPr/>
        </p:nvSpPr>
        <p:spPr bwMode="auto">
          <a:xfrm>
            <a:off x="1828800" y="3048000"/>
            <a:ext cx="4460875" cy="12003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50000"/>
              </a:lnSpc>
            </a:pPr>
            <a:endParaRPr lang="en-US" sz="1800" b="1" dirty="0">
              <a:cs typeface="Arial" charset="0"/>
            </a:endParaRPr>
          </a:p>
          <a:p>
            <a:pPr eaLnBrk="1" hangingPunct="1">
              <a:lnSpc>
                <a:spcPct val="50000"/>
              </a:lnSpc>
            </a:pPr>
            <a:r>
              <a:rPr lang="en-US" sz="1800" dirty="0" smtClean="0">
                <a:cs typeface="Arial" charset="0"/>
              </a:rPr>
              <a:t>Presenter Name</a:t>
            </a:r>
          </a:p>
          <a:p>
            <a:pPr eaLnBrk="1" hangingPunct="1">
              <a:lnSpc>
                <a:spcPct val="50000"/>
              </a:lnSpc>
            </a:pPr>
            <a:endParaRPr lang="en-US" sz="1800" dirty="0" smtClean="0">
              <a:cs typeface="Arial" charset="0"/>
            </a:endParaRPr>
          </a:p>
          <a:p>
            <a:pPr eaLnBrk="1" hangingPunct="1">
              <a:lnSpc>
                <a:spcPct val="50000"/>
              </a:lnSpc>
            </a:pPr>
            <a:endParaRPr lang="en-US" sz="1800" dirty="0">
              <a:cs typeface="Arial" charset="0"/>
            </a:endParaRPr>
          </a:p>
          <a:p>
            <a:pPr eaLnBrk="1" hangingPunct="1">
              <a:lnSpc>
                <a:spcPct val="50000"/>
              </a:lnSpc>
            </a:pPr>
            <a:r>
              <a:rPr lang="en-US" sz="1800" dirty="0" smtClean="0">
                <a:cs typeface="Arial" charset="0"/>
              </a:rPr>
              <a:t>Presenter’s Organization</a:t>
            </a:r>
          </a:p>
          <a:p>
            <a:pPr eaLnBrk="1" hangingPunct="1">
              <a:lnSpc>
                <a:spcPct val="50000"/>
              </a:lnSpc>
            </a:pPr>
            <a:endParaRPr lang="en-US" sz="1800" dirty="0">
              <a:cs typeface="Arial" charset="0"/>
            </a:endParaRPr>
          </a:p>
          <a:p>
            <a:pPr eaLnBrk="1" hangingPunct="1"/>
            <a:r>
              <a:rPr lang="en-US" sz="1800" dirty="0">
                <a:cs typeface="Arial" charset="0"/>
              </a:rPr>
              <a:t>Date</a:t>
            </a:r>
          </a:p>
        </p:txBody>
      </p:sp>
    </p:spTree>
    <p:custDataLst>
      <p:tags r:id="rId1"/>
    </p:custDataLst>
    <p:extLst>
      <p:ext uri="{BB962C8B-B14F-4D97-AF65-F5344CB8AC3E}">
        <p14:creationId xmlns:p14="http://schemas.microsoft.com/office/powerpoint/2010/main" val="2928134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1143000"/>
          </a:xfrm>
        </p:spPr>
        <p:txBody>
          <a:bodyPr/>
          <a:lstStyle/>
          <a:p>
            <a:r>
              <a:rPr lang="en-US" sz="3600" dirty="0" smtClean="0">
                <a:solidFill>
                  <a:srgbClr val="3D657B"/>
                </a:solidFill>
                <a:latin typeface="Arial" panose="020B0604020202020204" pitchFamily="34" charset="0"/>
                <a:cs typeface="Arial" panose="020B0604020202020204" pitchFamily="34" charset="0"/>
              </a:rPr>
              <a:t>Most commonly misused medication classes</a:t>
            </a:r>
            <a:endParaRPr lang="en-US" sz="3600" dirty="0">
              <a:solidFill>
                <a:srgbClr val="3D657B"/>
              </a:solidFill>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50610612"/>
              </p:ext>
            </p:extLst>
          </p:nvPr>
        </p:nvGraphicFramePr>
        <p:xfrm>
          <a:off x="457200" y="1371601"/>
          <a:ext cx="8229599" cy="4343401"/>
        </p:xfrm>
        <a:graphic>
          <a:graphicData uri="http://schemas.openxmlformats.org/drawingml/2006/table">
            <a:tbl>
              <a:tblPr firstRow="1" bandRow="1">
                <a:tableStyleId>{5C22544A-7EE6-4342-B048-85BDC9FD1C3A}</a:tableStyleId>
              </a:tblPr>
              <a:tblGrid>
                <a:gridCol w="1850676">
                  <a:extLst>
                    <a:ext uri="{9D8B030D-6E8A-4147-A177-3AD203B41FA5}">
                      <a16:colId xmlns:a16="http://schemas.microsoft.com/office/drawing/2014/main" val="20000"/>
                    </a:ext>
                  </a:extLst>
                </a:gridCol>
                <a:gridCol w="2111724">
                  <a:extLst>
                    <a:ext uri="{9D8B030D-6E8A-4147-A177-3AD203B41FA5}">
                      <a16:colId xmlns:a16="http://schemas.microsoft.com/office/drawing/2014/main" val="20001"/>
                    </a:ext>
                  </a:extLst>
                </a:gridCol>
                <a:gridCol w="2140892">
                  <a:extLst>
                    <a:ext uri="{9D8B030D-6E8A-4147-A177-3AD203B41FA5}">
                      <a16:colId xmlns:a16="http://schemas.microsoft.com/office/drawing/2014/main" val="20002"/>
                    </a:ext>
                  </a:extLst>
                </a:gridCol>
                <a:gridCol w="2126307">
                  <a:extLst>
                    <a:ext uri="{9D8B030D-6E8A-4147-A177-3AD203B41FA5}">
                      <a16:colId xmlns:a16="http://schemas.microsoft.com/office/drawing/2014/main" val="20003"/>
                    </a:ext>
                  </a:extLst>
                </a:gridCol>
              </a:tblGrid>
              <a:tr h="538121">
                <a:tc>
                  <a:txBody>
                    <a:bodyPr/>
                    <a:lstStyle/>
                    <a:p>
                      <a:pPr algn="ctr"/>
                      <a:r>
                        <a:rPr lang="en-US" sz="2200" dirty="0" smtClean="0"/>
                        <a:t>Type</a:t>
                      </a:r>
                      <a:endParaRPr lang="en-US" sz="2200" dirty="0"/>
                    </a:p>
                  </a:txBody>
                  <a:tcPr/>
                </a:tc>
                <a:tc>
                  <a:txBody>
                    <a:bodyPr/>
                    <a:lstStyle/>
                    <a:p>
                      <a:pPr algn="ctr"/>
                      <a:r>
                        <a:rPr lang="en-US" sz="2200" dirty="0" smtClean="0"/>
                        <a:t>Opioids</a:t>
                      </a:r>
                      <a:endParaRPr lang="en-US" sz="2200" dirty="0"/>
                    </a:p>
                  </a:txBody>
                  <a:tcPr/>
                </a:tc>
                <a:tc>
                  <a:txBody>
                    <a:bodyPr/>
                    <a:lstStyle/>
                    <a:p>
                      <a:pPr algn="ctr"/>
                      <a:r>
                        <a:rPr lang="en-US" sz="2200" dirty="0" smtClean="0"/>
                        <a:t>Stimulants</a:t>
                      </a:r>
                      <a:endParaRPr lang="en-US" sz="2200" dirty="0"/>
                    </a:p>
                  </a:txBody>
                  <a:tcPr/>
                </a:tc>
                <a:tc>
                  <a:txBody>
                    <a:bodyPr/>
                    <a:lstStyle/>
                    <a:p>
                      <a:pPr algn="ctr"/>
                      <a:r>
                        <a:rPr lang="en-US" sz="2200" dirty="0" smtClean="0"/>
                        <a:t>Sedatives</a:t>
                      </a:r>
                      <a:endParaRPr lang="en-US" sz="2200" dirty="0"/>
                    </a:p>
                  </a:txBody>
                  <a:tcPr/>
                </a:tc>
                <a:extLst>
                  <a:ext uri="{0D108BD9-81ED-4DB2-BD59-A6C34878D82A}">
                    <a16:rowId xmlns:a16="http://schemas.microsoft.com/office/drawing/2014/main" val="10000"/>
                  </a:ext>
                </a:extLst>
              </a:tr>
              <a:tr h="1153115">
                <a:tc>
                  <a:txBody>
                    <a:bodyPr/>
                    <a:lstStyle/>
                    <a:p>
                      <a:r>
                        <a:rPr lang="en-US" b="1" dirty="0" smtClean="0"/>
                        <a:t>Intended Use</a:t>
                      </a:r>
                      <a:endParaRPr lang="en-US" b="1" dirty="0"/>
                    </a:p>
                  </a:txBody>
                  <a:tcPr/>
                </a:tc>
                <a:tc>
                  <a:txBody>
                    <a:bodyPr/>
                    <a:lstStyle/>
                    <a:p>
                      <a:r>
                        <a:rPr lang="en-US" dirty="0" smtClean="0"/>
                        <a:t>Pain management</a:t>
                      </a:r>
                      <a:endParaRPr lang="en-US" dirty="0"/>
                    </a:p>
                  </a:txBody>
                  <a:tcPr/>
                </a:tc>
                <a:tc>
                  <a:txBody>
                    <a:bodyPr/>
                    <a:lstStyle/>
                    <a:p>
                      <a:r>
                        <a:rPr lang="en-US" baseline="0" dirty="0" smtClean="0"/>
                        <a:t>ADHD (alertness, impulse control)</a:t>
                      </a:r>
                      <a:endParaRPr lang="en-US" dirty="0"/>
                    </a:p>
                  </a:txBody>
                  <a:tcPr/>
                </a:tc>
                <a:tc>
                  <a:txBody>
                    <a:bodyPr/>
                    <a:lstStyle/>
                    <a:p>
                      <a:r>
                        <a:rPr lang="en-US" dirty="0" smtClean="0"/>
                        <a:t>Sleep and anxiety</a:t>
                      </a:r>
                      <a:r>
                        <a:rPr lang="en-US" baseline="0" dirty="0" smtClean="0"/>
                        <a:t> disorders, seizure disorders</a:t>
                      </a:r>
                      <a:endParaRPr lang="en-US" dirty="0"/>
                    </a:p>
                  </a:txBody>
                  <a:tcPr/>
                </a:tc>
                <a:extLst>
                  <a:ext uri="{0D108BD9-81ED-4DB2-BD59-A6C34878D82A}">
                    <a16:rowId xmlns:a16="http://schemas.microsoft.com/office/drawing/2014/main" val="10001"/>
                  </a:ext>
                </a:extLst>
              </a:tr>
              <a:tr h="1844984">
                <a:tc>
                  <a:txBody>
                    <a:bodyPr/>
                    <a:lstStyle/>
                    <a:p>
                      <a:r>
                        <a:rPr lang="en-US" b="1" dirty="0" smtClean="0"/>
                        <a:t>Misuse</a:t>
                      </a:r>
                      <a:r>
                        <a:rPr lang="en-US" b="1" baseline="0" dirty="0" smtClean="0"/>
                        <a:t> Dangers</a:t>
                      </a:r>
                      <a:endParaRPr lang="en-US" b="1" dirty="0"/>
                    </a:p>
                  </a:txBody>
                  <a:tcPr/>
                </a:tc>
                <a:tc>
                  <a:txBody>
                    <a:bodyPr/>
                    <a:lstStyle/>
                    <a:p>
                      <a:r>
                        <a:rPr lang="en-US" sz="1800" dirty="0" smtClean="0"/>
                        <a:t>Dependence, addiction</a:t>
                      </a:r>
                      <a:r>
                        <a:rPr lang="en-US" dirty="0" smtClean="0"/>
                        <a:t>, slowed</a:t>
                      </a:r>
                      <a:r>
                        <a:rPr lang="en-US" baseline="0" dirty="0" smtClean="0"/>
                        <a:t> breathing, decreased mental alertness</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Dependence, addiction, increased heart rate, increased blood pressure,</a:t>
                      </a:r>
                      <a:r>
                        <a:rPr lang="en-US" sz="1800" baseline="0" dirty="0" smtClean="0"/>
                        <a:t> increased anxiety</a:t>
                      </a:r>
                      <a:endParaRPr lang="en-US" sz="1800" dirty="0" smtClean="0"/>
                    </a:p>
                  </a:txBody>
                  <a:tcPr/>
                </a:tc>
                <a:tc>
                  <a:txBody>
                    <a:bodyPr/>
                    <a:lstStyle/>
                    <a:p>
                      <a:r>
                        <a:rPr lang="en-US" sz="1800" dirty="0" smtClean="0"/>
                        <a:t>Dependence, addiction, s</a:t>
                      </a:r>
                      <a:r>
                        <a:rPr lang="en-US" dirty="0" smtClean="0"/>
                        <a:t>lowed</a:t>
                      </a:r>
                      <a:r>
                        <a:rPr lang="en-US" baseline="0" dirty="0" smtClean="0"/>
                        <a:t> breathing, decreased mental alertness</a:t>
                      </a:r>
                      <a:endParaRPr lang="en-US" dirty="0"/>
                    </a:p>
                  </a:txBody>
                  <a:tcPr/>
                </a:tc>
                <a:extLst>
                  <a:ext uri="{0D108BD9-81ED-4DB2-BD59-A6C34878D82A}">
                    <a16:rowId xmlns:a16="http://schemas.microsoft.com/office/drawing/2014/main" val="10002"/>
                  </a:ext>
                </a:extLst>
              </a:tr>
              <a:tr h="807181">
                <a:tc>
                  <a:txBody>
                    <a:bodyPr/>
                    <a:lstStyle/>
                    <a:p>
                      <a:r>
                        <a:rPr lang="en-US" b="1" dirty="0" smtClean="0"/>
                        <a:t>Examples </a:t>
                      </a:r>
                      <a:endParaRPr lang="en-US" b="1" dirty="0"/>
                    </a:p>
                  </a:txBody>
                  <a:tcPr/>
                </a:tc>
                <a:tc>
                  <a:txBody>
                    <a:bodyPr/>
                    <a:lstStyle/>
                    <a:p>
                      <a:r>
                        <a:rPr lang="en-US" b="0" spc="-5" dirty="0" smtClean="0">
                          <a:latin typeface="+mn-lt"/>
                          <a:cs typeface="Arial"/>
                        </a:rPr>
                        <a:t>Percocet®, </a:t>
                      </a:r>
                      <a:r>
                        <a:rPr lang="en-US" b="0" spc="-5" dirty="0" err="1" smtClean="0">
                          <a:latin typeface="+mn-lt"/>
                          <a:cs typeface="Arial"/>
                        </a:rPr>
                        <a:t>Vicodin</a:t>
                      </a:r>
                      <a:r>
                        <a:rPr lang="en-US" b="0" spc="-5" dirty="0" smtClean="0">
                          <a:latin typeface="+mn-lt"/>
                          <a:cs typeface="Arial"/>
                        </a:rPr>
                        <a:t>®</a:t>
                      </a:r>
                      <a:r>
                        <a:rPr lang="en-US" b="0" dirty="0" smtClean="0">
                          <a:latin typeface="+mn-lt"/>
                          <a:cs typeface="Arial"/>
                        </a:rPr>
                        <a:t>, </a:t>
                      </a:r>
                      <a:r>
                        <a:rPr lang="en-US" b="0" spc="-5" dirty="0" err="1" smtClean="0">
                          <a:latin typeface="+mn-lt"/>
                          <a:cs typeface="Arial"/>
                        </a:rPr>
                        <a:t>Oxycontin</a:t>
                      </a:r>
                      <a:r>
                        <a:rPr lang="en-US" b="0" spc="-5" dirty="0" smtClean="0">
                          <a:latin typeface="+mn-lt"/>
                          <a:cs typeface="Arial"/>
                        </a:rPr>
                        <a:t>®</a:t>
                      </a:r>
                      <a:endParaRPr lang="en-US" b="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Adderall®,</a:t>
                      </a:r>
                      <a:r>
                        <a:rPr lang="en-US" sz="1800" baseline="0" dirty="0" smtClean="0"/>
                        <a:t> Ritalin®, </a:t>
                      </a:r>
                      <a:r>
                        <a:rPr lang="en-US" sz="1800" baseline="0" dirty="0" err="1" smtClean="0"/>
                        <a:t>Vyvanse</a:t>
                      </a:r>
                      <a:r>
                        <a:rPr lang="en-US" sz="1800" baseline="0" dirty="0" smtClean="0"/>
                        <a:t>®, </a:t>
                      </a:r>
                      <a:r>
                        <a:rPr lang="en-US" sz="1800" baseline="0" dirty="0" err="1" smtClean="0"/>
                        <a:t>Concerta</a:t>
                      </a:r>
                      <a:r>
                        <a:rPr lang="en-US" sz="1800" baseline="0" dirty="0" smtClean="0"/>
                        <a:t>®</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t>Xanax®, Ativan®, Valium®</a:t>
                      </a:r>
                    </a:p>
                  </a:txBody>
                  <a:tcPr/>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BCC0D97C-CD89-48ED-9F5E-C6CF0112A9FA}" type="slidenum">
              <a:rPr lang="en-US" smtClean="0"/>
              <a:t>10</a:t>
            </a:fld>
            <a:endParaRPr lang="en-US" dirty="0"/>
          </a:p>
        </p:txBody>
      </p:sp>
    </p:spTree>
    <p:custDataLst>
      <p:tags r:id="rId1"/>
    </p:custDataLst>
    <p:extLst>
      <p:ext uri="{BB962C8B-B14F-4D97-AF65-F5344CB8AC3E}">
        <p14:creationId xmlns:p14="http://schemas.microsoft.com/office/powerpoint/2010/main" val="1112956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457200"/>
            <a:ext cx="8534400" cy="2362200"/>
          </a:xfrm>
        </p:spPr>
        <p:txBody>
          <a:bodyPr>
            <a:normAutofit/>
          </a:bodyPr>
          <a:lstStyle/>
          <a:p>
            <a:pPr algn="ctr">
              <a:spcBef>
                <a:spcPts val="0"/>
              </a:spcBef>
            </a:pPr>
            <a:r>
              <a:rPr lang="en-US" sz="4400" dirty="0" smtClean="0">
                <a:solidFill>
                  <a:schemeClr val="tx2"/>
                </a:solidFill>
                <a:latin typeface="Arial"/>
                <a:cs typeface="Arial"/>
              </a:rPr>
              <a:t>The misuse of prescription drugs </a:t>
            </a:r>
            <a:br>
              <a:rPr lang="en-US" sz="4400" dirty="0" smtClean="0">
                <a:solidFill>
                  <a:schemeClr val="tx2"/>
                </a:solidFill>
                <a:latin typeface="Arial"/>
                <a:cs typeface="Arial"/>
              </a:rPr>
            </a:br>
            <a:r>
              <a:rPr lang="en-US" sz="4400" dirty="0" smtClean="0">
                <a:solidFill>
                  <a:schemeClr val="tx2"/>
                </a:solidFill>
                <a:latin typeface="Arial"/>
                <a:cs typeface="Arial"/>
              </a:rPr>
              <a:t>has </a:t>
            </a:r>
            <a:r>
              <a:rPr lang="en-US" sz="4400" dirty="0" smtClean="0">
                <a:solidFill>
                  <a:schemeClr val="accent4"/>
                </a:solidFill>
                <a:latin typeface="Arial"/>
                <a:cs typeface="Arial"/>
              </a:rPr>
              <a:t>serious consequences</a:t>
            </a:r>
            <a:endParaRPr lang="en-US" sz="4400" dirty="0">
              <a:solidFill>
                <a:schemeClr val="accent4"/>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11</a:t>
            </a:fld>
            <a:endParaRPr lang="en-US" dirty="0"/>
          </a:p>
        </p:txBody>
      </p:sp>
      <p:pic>
        <p:nvPicPr>
          <p:cNvPr id="3" name="Picture 2" descr="5090_GENRX_MissionVideo_Icons_Legal_Social_Health.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6989" y="2362200"/>
            <a:ext cx="6870023" cy="3130574"/>
          </a:xfrm>
          <a:prstGeom prst="rect">
            <a:avLst/>
          </a:prstGeom>
        </p:spPr>
      </p:pic>
    </p:spTree>
    <p:custDataLst>
      <p:tags r:id="rId1"/>
    </p:custDataLst>
    <p:extLst>
      <p:ext uri="{BB962C8B-B14F-4D97-AF65-F5344CB8AC3E}">
        <p14:creationId xmlns:p14="http://schemas.microsoft.com/office/powerpoint/2010/main" val="2890214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r>
              <a:rPr lang="en-US" dirty="0"/>
              <a:t>GenerationRx.org  </a:t>
            </a:r>
            <a:fld id="{A9D08C3E-74CE-4F95-B426-E90F7E2ED6EF}" type="slidenum">
              <a:rPr lang="en-US" smtClean="0"/>
              <a:pPr/>
              <a:t>12</a:t>
            </a:fld>
            <a:endParaRPr lang="en-US" dirty="0"/>
          </a:p>
        </p:txBody>
      </p:sp>
      <p:sp>
        <p:nvSpPr>
          <p:cNvPr id="4" name="TextBox 3"/>
          <p:cNvSpPr txBox="1"/>
          <p:nvPr/>
        </p:nvSpPr>
        <p:spPr>
          <a:xfrm>
            <a:off x="457200" y="2133600"/>
            <a:ext cx="5040196" cy="2062103"/>
          </a:xfrm>
          <a:prstGeom prst="rect">
            <a:avLst/>
          </a:prstGeom>
          <a:noFill/>
        </p:spPr>
        <p:txBody>
          <a:bodyPr wrap="square" rtlCol="0">
            <a:spAutoFit/>
          </a:bodyPr>
          <a:lstStyle/>
          <a:p>
            <a:r>
              <a:rPr lang="en-US" sz="3200" dirty="0" smtClean="0">
                <a:solidFill>
                  <a:schemeClr val="tx1">
                    <a:lumMod val="50000"/>
                    <a:lumOff val="50000"/>
                  </a:schemeClr>
                </a:solidFill>
                <a:latin typeface="Arial" panose="020B0604020202020204" pitchFamily="34" charset="0"/>
                <a:cs typeface="Arial" panose="020B0604020202020204" pitchFamily="34" charset="0"/>
              </a:rPr>
              <a:t>Mixing alcohol and prescription medications can have dangerous effects on the body</a:t>
            </a:r>
            <a:endParaRPr lang="en-US" sz="3200" b="1" dirty="0">
              <a:solidFill>
                <a:schemeClr val="tx1">
                  <a:lumMod val="50000"/>
                  <a:lumOff val="50000"/>
                </a:schemeClr>
              </a:solidFill>
            </a:endParaRPr>
          </a:p>
        </p:txBody>
      </p:sp>
      <p:pic>
        <p:nvPicPr>
          <p:cNvPr id="13" name="Picture 7" descr="Pill bottle and alcohol"/>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13391" y="914400"/>
            <a:ext cx="3625809" cy="483505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lgn="in">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EEECE1"/>
                  </a:outerShdw>
                </a:effectLst>
              </a14:hiddenEffects>
            </a:ext>
          </a:extLst>
        </p:spPr>
      </p:pic>
    </p:spTree>
    <p:custDataLst>
      <p:tags r:id="rId1"/>
    </p:custDataLst>
    <p:extLst>
      <p:ext uri="{BB962C8B-B14F-4D97-AF65-F5344CB8AC3E}">
        <p14:creationId xmlns:p14="http://schemas.microsoft.com/office/powerpoint/2010/main" val="377593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5"/>
          <p:cNvSpPr>
            <a:spLocks noGrp="1"/>
          </p:cNvSpPr>
          <p:nvPr>
            <p:ph type="sldNum" sz="quarter" idx="4"/>
          </p:nvPr>
        </p:nvSpPr>
        <p:spPr>
          <a:prstGeom prst="rect">
            <a:avLst/>
          </a:prstGeom>
        </p:spPr>
        <p:txBody>
          <a:bodyPr/>
          <a:lstStyle>
            <a:lvl1pPr algn="r">
              <a:defRPr sz="950">
                <a:solidFill>
                  <a:schemeClr val="bg1"/>
                </a:solidFill>
                <a:latin typeface="Arial"/>
                <a:cs typeface="Arial"/>
              </a:defRPr>
            </a:lvl1pPr>
          </a:lstStyle>
          <a:p>
            <a:r>
              <a:rPr lang="en-US" dirty="0"/>
              <a:t>GenerationRx.org  14</a:t>
            </a:r>
          </a:p>
        </p:txBody>
      </p:sp>
      <p:sp>
        <p:nvSpPr>
          <p:cNvPr id="8" name="Title 2"/>
          <p:cNvSpPr>
            <a:spLocks noGrp="1"/>
          </p:cNvSpPr>
          <p:nvPr>
            <p:ph type="title" idx="4294967295"/>
          </p:nvPr>
        </p:nvSpPr>
        <p:spPr>
          <a:xfrm>
            <a:off x="0" y="609600"/>
            <a:ext cx="8610600" cy="1143000"/>
          </a:xfrm>
          <a:prstGeom prst="rect">
            <a:avLst/>
          </a:prstGeom>
        </p:spPr>
        <p:txBody>
          <a:bodyPr>
            <a:noAutofit/>
          </a:bodyPr>
          <a:lstStyle/>
          <a:p>
            <a:pPr algn="l"/>
            <a:r>
              <a:rPr lang="en-US" dirty="0">
                <a:solidFill>
                  <a:srgbClr val="3D657B"/>
                </a:solidFill>
                <a:latin typeface="Arial"/>
                <a:cs typeface="Arial"/>
              </a:rPr>
              <a:t>Take action in </a:t>
            </a:r>
            <a:r>
              <a:rPr lang="en-US" dirty="0" smtClean="0">
                <a:solidFill>
                  <a:srgbClr val="3D657B"/>
                </a:solidFill>
                <a:latin typeface="Arial"/>
                <a:cs typeface="Arial"/>
              </a:rPr>
              <a:t>a suspected overdose </a:t>
            </a:r>
            <a:r>
              <a:rPr lang="en-US" dirty="0">
                <a:solidFill>
                  <a:srgbClr val="3D657B"/>
                </a:solidFill>
                <a:latin typeface="Arial"/>
                <a:cs typeface="Arial"/>
              </a:rPr>
              <a:t>situation:</a:t>
            </a:r>
          </a:p>
        </p:txBody>
      </p:sp>
      <p:sp>
        <p:nvSpPr>
          <p:cNvPr id="7" name="Content Placeholder 6"/>
          <p:cNvSpPr>
            <a:spLocks noGrp="1"/>
          </p:cNvSpPr>
          <p:nvPr>
            <p:ph idx="4294967295"/>
          </p:nvPr>
        </p:nvSpPr>
        <p:spPr>
          <a:xfrm>
            <a:off x="0" y="2438400"/>
            <a:ext cx="7391400" cy="2778125"/>
          </a:xfrm>
          <a:prstGeom prst="rect">
            <a:avLst/>
          </a:prstGeom>
        </p:spPr>
        <p:txBody>
          <a:bodyPr>
            <a:normAutofit fontScale="92500" lnSpcReduction="10000"/>
          </a:bodyPr>
          <a:lstStyle/>
          <a:p>
            <a:pPr marL="514350" indent="-514350">
              <a:buFont typeface="+mj-lt"/>
              <a:buAutoNum type="arabicPeriod"/>
            </a:pPr>
            <a:r>
              <a:rPr lang="en-US" sz="2800" dirty="0">
                <a:solidFill>
                  <a:srgbClr val="7F7F7F"/>
                </a:solidFill>
                <a:latin typeface="Arial"/>
                <a:cs typeface="Arial"/>
              </a:rPr>
              <a:t>Call 9-1-1</a:t>
            </a:r>
          </a:p>
          <a:p>
            <a:pPr marL="514350" indent="-514350">
              <a:buFont typeface="+mj-lt"/>
              <a:buAutoNum type="arabicPeriod"/>
            </a:pPr>
            <a:r>
              <a:rPr lang="en-US" sz="2800" dirty="0">
                <a:solidFill>
                  <a:srgbClr val="7F7F7F"/>
                </a:solidFill>
                <a:latin typeface="Arial"/>
                <a:cs typeface="Arial"/>
              </a:rPr>
              <a:t>Move individual to recovery position</a:t>
            </a:r>
          </a:p>
          <a:p>
            <a:pPr marL="514350" indent="-514350">
              <a:buFont typeface="+mj-lt"/>
              <a:buAutoNum type="arabicPeriod"/>
            </a:pPr>
            <a:r>
              <a:rPr lang="en-US" sz="2800" dirty="0">
                <a:solidFill>
                  <a:srgbClr val="7F7F7F"/>
                </a:solidFill>
                <a:latin typeface="Arial"/>
                <a:cs typeface="Arial"/>
              </a:rPr>
              <a:t>If available, administer </a:t>
            </a:r>
            <a:r>
              <a:rPr lang="en-US" sz="2800" dirty="0" smtClean="0">
                <a:solidFill>
                  <a:srgbClr val="7F7F7F"/>
                </a:solidFill>
                <a:latin typeface="Arial"/>
                <a:cs typeface="Arial"/>
              </a:rPr>
              <a:t>naloxone</a:t>
            </a:r>
          </a:p>
          <a:p>
            <a:pPr marL="914400" lvl="1" indent="-514350"/>
            <a:r>
              <a:rPr lang="en-US" dirty="0" smtClean="0">
                <a:solidFill>
                  <a:srgbClr val="7F7F7F"/>
                </a:solidFill>
                <a:latin typeface="Arial"/>
                <a:cs typeface="Arial"/>
              </a:rPr>
              <a:t>Reverses opioid overdose only</a:t>
            </a:r>
          </a:p>
          <a:p>
            <a:pPr marL="514350" indent="-514350">
              <a:buFont typeface="+mj-lt"/>
              <a:buAutoNum type="arabicPeriod"/>
            </a:pPr>
            <a:r>
              <a:rPr lang="en-US" sz="2800" dirty="0" smtClean="0">
                <a:solidFill>
                  <a:srgbClr val="7F7F7F"/>
                </a:solidFill>
                <a:latin typeface="Arial"/>
                <a:cs typeface="Arial"/>
              </a:rPr>
              <a:t>Stay </a:t>
            </a:r>
            <a:r>
              <a:rPr lang="en-US" sz="2800" dirty="0">
                <a:solidFill>
                  <a:srgbClr val="7F7F7F"/>
                </a:solidFill>
                <a:latin typeface="Arial"/>
                <a:cs typeface="Arial"/>
              </a:rPr>
              <a:t>with the person </a:t>
            </a:r>
            <a:r>
              <a:rPr lang="en-US" sz="2800" dirty="0" smtClean="0">
                <a:solidFill>
                  <a:srgbClr val="7F7F7F"/>
                </a:solidFill>
                <a:latin typeface="Arial"/>
                <a:cs typeface="Arial"/>
              </a:rPr>
              <a:t>until                             </a:t>
            </a:r>
            <a:r>
              <a:rPr lang="en-US" sz="2800" dirty="0">
                <a:solidFill>
                  <a:srgbClr val="7F7F7F"/>
                </a:solidFill>
                <a:latin typeface="Arial"/>
                <a:cs typeface="Arial"/>
              </a:rPr>
              <a:t>help arrives</a:t>
            </a:r>
          </a:p>
          <a:p>
            <a:pPr marL="514350" indent="-514350">
              <a:buFont typeface="+mj-lt"/>
              <a:buAutoNum type="arabicPeriod"/>
            </a:pPr>
            <a:endParaRPr lang="en-US" sz="2800" dirty="0">
              <a:solidFill>
                <a:schemeClr val="tx1">
                  <a:lumMod val="65000"/>
                  <a:lumOff val="35000"/>
                </a:schemeClr>
              </a:solidFill>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24466" y="3177684"/>
            <a:ext cx="4466336" cy="2788839"/>
          </a:xfrm>
          <a:prstGeom prst="rect">
            <a:avLst/>
          </a:prstGeom>
        </p:spPr>
      </p:pic>
      <p:sp>
        <p:nvSpPr>
          <p:cNvPr id="4" name="TextBox 3"/>
          <p:cNvSpPr txBox="1"/>
          <p:nvPr/>
        </p:nvSpPr>
        <p:spPr>
          <a:xfrm>
            <a:off x="7694585" y="4523101"/>
            <a:ext cx="1200970" cy="1015663"/>
          </a:xfrm>
          <a:prstGeom prst="rect">
            <a:avLst/>
          </a:prstGeom>
          <a:noFill/>
        </p:spPr>
        <p:txBody>
          <a:bodyPr wrap="none" rtlCol="0">
            <a:spAutoFit/>
          </a:bodyPr>
          <a:lstStyle/>
          <a:p>
            <a:pPr algn="ctr"/>
            <a:r>
              <a:rPr lang="en-US" sz="1500" dirty="0">
                <a:latin typeface="Arial" charset="0"/>
                <a:ea typeface="Arial" charset="0"/>
                <a:cs typeface="Arial" charset="0"/>
              </a:rPr>
              <a:t>Knee stops </a:t>
            </a:r>
          </a:p>
          <a:p>
            <a:pPr algn="ctr"/>
            <a:r>
              <a:rPr lang="en-US" sz="1500" dirty="0">
                <a:latin typeface="Arial" charset="0"/>
                <a:ea typeface="Arial" charset="0"/>
                <a:cs typeface="Arial" charset="0"/>
              </a:rPr>
              <a:t>body from </a:t>
            </a:r>
          </a:p>
          <a:p>
            <a:pPr algn="ctr"/>
            <a:r>
              <a:rPr lang="en-US" sz="1500" dirty="0">
                <a:latin typeface="Arial" charset="0"/>
                <a:ea typeface="Arial" charset="0"/>
                <a:cs typeface="Arial" charset="0"/>
              </a:rPr>
              <a:t>rolling onto </a:t>
            </a:r>
          </a:p>
          <a:p>
            <a:pPr algn="ctr"/>
            <a:r>
              <a:rPr lang="en-US" sz="1500" dirty="0">
                <a:latin typeface="Arial" charset="0"/>
                <a:ea typeface="Arial" charset="0"/>
                <a:cs typeface="Arial" charset="0"/>
              </a:rPr>
              <a:t>stomach</a:t>
            </a:r>
          </a:p>
        </p:txBody>
      </p:sp>
      <p:sp>
        <p:nvSpPr>
          <p:cNvPr id="9" name="TextBox 8"/>
          <p:cNvSpPr txBox="1"/>
          <p:nvPr/>
        </p:nvSpPr>
        <p:spPr>
          <a:xfrm>
            <a:off x="8132840" y="2194705"/>
            <a:ext cx="976549" cy="784830"/>
          </a:xfrm>
          <a:prstGeom prst="rect">
            <a:avLst/>
          </a:prstGeom>
          <a:noFill/>
        </p:spPr>
        <p:txBody>
          <a:bodyPr wrap="none" rtlCol="0">
            <a:spAutoFit/>
          </a:bodyPr>
          <a:lstStyle/>
          <a:p>
            <a:pPr algn="ctr"/>
            <a:r>
              <a:rPr lang="en-US" sz="1500" dirty="0">
                <a:latin typeface="Arial" charset="0"/>
                <a:ea typeface="Arial" charset="0"/>
                <a:cs typeface="Arial" charset="0"/>
              </a:rPr>
              <a:t>Hand </a:t>
            </a:r>
          </a:p>
          <a:p>
            <a:pPr algn="ctr"/>
            <a:r>
              <a:rPr lang="en-US" sz="1500" dirty="0">
                <a:latin typeface="Arial" charset="0"/>
                <a:ea typeface="Arial" charset="0"/>
                <a:cs typeface="Arial" charset="0"/>
              </a:rPr>
              <a:t>supports </a:t>
            </a:r>
          </a:p>
          <a:p>
            <a:pPr algn="ctr"/>
            <a:r>
              <a:rPr lang="en-US" sz="1500" dirty="0">
                <a:latin typeface="Arial" charset="0"/>
                <a:ea typeface="Arial" charset="0"/>
                <a:cs typeface="Arial" charset="0"/>
              </a:rPr>
              <a:t>head</a:t>
            </a:r>
          </a:p>
        </p:txBody>
      </p:sp>
      <p:cxnSp>
        <p:nvCxnSpPr>
          <p:cNvPr id="12" name="Straight Arrow Connector 11"/>
          <p:cNvCxnSpPr/>
          <p:nvPr/>
        </p:nvCxnSpPr>
        <p:spPr>
          <a:xfrm flipH="1">
            <a:off x="8316315" y="2965239"/>
            <a:ext cx="304800" cy="6082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7319857" y="4800600"/>
            <a:ext cx="558962" cy="1446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7785570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CC0D97C-CD89-48ED-9F5E-C6CF0112A9FA}" type="slidenum">
              <a:rPr lang="en-US" smtClean="0"/>
              <a:t>14</a:t>
            </a:fld>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457200"/>
            <a:ext cx="6400800" cy="3570913"/>
          </a:xfrm>
          <a:prstGeom prst="rect">
            <a:avLst/>
          </a:prstGeom>
        </p:spPr>
      </p:pic>
      <p:sp>
        <p:nvSpPr>
          <p:cNvPr id="9" name="Text Placeholder 3"/>
          <p:cNvSpPr txBox="1">
            <a:spLocks/>
          </p:cNvSpPr>
          <p:nvPr/>
        </p:nvSpPr>
        <p:spPr>
          <a:xfrm>
            <a:off x="838200" y="4495800"/>
            <a:ext cx="7467600" cy="941475"/>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4400" b="1" dirty="0" smtClean="0">
                <a:solidFill>
                  <a:schemeClr val="accent4"/>
                </a:solidFill>
                <a:latin typeface="Arial"/>
                <a:cs typeface="Arial"/>
              </a:rPr>
              <a:t>YOU</a:t>
            </a:r>
            <a:r>
              <a:rPr lang="en-US" sz="4400" dirty="0" smtClean="0">
                <a:solidFill>
                  <a:schemeClr val="accent4"/>
                </a:solidFill>
                <a:latin typeface="Arial"/>
                <a:cs typeface="Arial"/>
              </a:rPr>
              <a:t> can make a difference!</a:t>
            </a:r>
            <a:endParaRPr lang="en-US" sz="4400" dirty="0">
              <a:solidFill>
                <a:schemeClr val="accent4"/>
              </a:solidFill>
              <a:latin typeface="Arial"/>
              <a:cs typeface="Arial"/>
            </a:endParaRPr>
          </a:p>
        </p:txBody>
      </p:sp>
    </p:spTree>
    <p:custDataLst>
      <p:tags r:id="rId1"/>
    </p:custDataLst>
    <p:extLst>
      <p:ext uri="{BB962C8B-B14F-4D97-AF65-F5344CB8AC3E}">
        <p14:creationId xmlns:p14="http://schemas.microsoft.com/office/powerpoint/2010/main" val="9164345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a:xfrm>
            <a:off x="381000" y="381000"/>
            <a:ext cx="8229600" cy="1143000"/>
          </a:xfrm>
        </p:spPr>
        <p:txBody>
          <a:bodyPr>
            <a:normAutofit fontScale="90000"/>
          </a:bodyPr>
          <a:lstStyle/>
          <a:p>
            <a:pPr algn="l"/>
            <a:r>
              <a:rPr lang="en-US" sz="4000" dirty="0" smtClean="0">
                <a:solidFill>
                  <a:schemeClr val="accent4"/>
                </a:solidFill>
                <a:latin typeface="Arial"/>
                <a:cs typeface="Arial"/>
              </a:rPr>
              <a:t>Safe </a:t>
            </a:r>
            <a:r>
              <a:rPr lang="en-US" sz="4000" dirty="0">
                <a:solidFill>
                  <a:schemeClr val="accent4"/>
                </a:solidFill>
                <a:latin typeface="Arial"/>
                <a:cs typeface="Arial"/>
              </a:rPr>
              <a:t>Medication Practices to Follow</a:t>
            </a:r>
          </a:p>
        </p:txBody>
      </p:sp>
      <p:sp>
        <p:nvSpPr>
          <p:cNvPr id="3" name="Slide Number Placeholder 2"/>
          <p:cNvSpPr>
            <a:spLocks noGrp="1"/>
          </p:cNvSpPr>
          <p:nvPr>
            <p:ph type="sldNum" sz="quarter" idx="12"/>
          </p:nvPr>
        </p:nvSpPr>
        <p:spPr/>
        <p:txBody>
          <a:bodyPr/>
          <a:lstStyle/>
          <a:p>
            <a:fld id="{BCC0D97C-CD89-48ED-9F5E-C6CF0112A9FA}" type="slidenum">
              <a:rPr lang="en-US" smtClean="0"/>
              <a:t>15</a:t>
            </a:fld>
            <a:endParaRPr lang="en-US" dirty="0"/>
          </a:p>
        </p:txBody>
      </p:sp>
      <p:sp>
        <p:nvSpPr>
          <p:cNvPr id="5" name="Content Placeholder 6"/>
          <p:cNvSpPr txBox="1">
            <a:spLocks/>
          </p:cNvSpPr>
          <p:nvPr/>
        </p:nvSpPr>
        <p:spPr>
          <a:xfrm>
            <a:off x="1828800" y="1524000"/>
            <a:ext cx="7467600" cy="3657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a:solidFill>
                  <a:srgbClr val="3D657B"/>
                </a:solidFill>
                <a:latin typeface="Arial"/>
                <a:cs typeface="Arial"/>
              </a:rPr>
              <a:t>Only use prescription medications </a:t>
            </a:r>
            <a:r>
              <a:rPr lang="en-US" sz="2800" dirty="0" smtClean="0">
                <a:solidFill>
                  <a:srgbClr val="3D657B"/>
                </a:solidFill>
                <a:latin typeface="Arial"/>
                <a:cs typeface="Arial"/>
              </a:rPr>
              <a:t/>
            </a:r>
            <a:br>
              <a:rPr lang="en-US" sz="2800" dirty="0" smtClean="0">
                <a:solidFill>
                  <a:srgbClr val="3D657B"/>
                </a:solidFill>
                <a:latin typeface="Arial"/>
                <a:cs typeface="Arial"/>
              </a:rPr>
            </a:br>
            <a:r>
              <a:rPr lang="en-US" sz="2800" dirty="0" smtClean="0">
                <a:solidFill>
                  <a:srgbClr val="3D657B"/>
                </a:solidFill>
                <a:latin typeface="Arial"/>
                <a:cs typeface="Arial"/>
              </a:rPr>
              <a:t>as </a:t>
            </a:r>
            <a:r>
              <a:rPr lang="en-US" sz="2800" dirty="0">
                <a:solidFill>
                  <a:srgbClr val="3D657B"/>
                </a:solidFill>
                <a:latin typeface="Arial"/>
                <a:cs typeface="Arial"/>
              </a:rPr>
              <a:t>directed by a health </a:t>
            </a:r>
            <a:r>
              <a:rPr lang="en-US" sz="2800" dirty="0" smtClean="0">
                <a:solidFill>
                  <a:srgbClr val="3D657B"/>
                </a:solidFill>
                <a:latin typeface="Arial"/>
                <a:cs typeface="Arial"/>
              </a:rPr>
              <a:t>professional</a:t>
            </a:r>
          </a:p>
          <a:p>
            <a:pPr marL="0" indent="0">
              <a:buNone/>
            </a:pPr>
            <a:endParaRPr lang="en-US" sz="2000" dirty="0">
              <a:solidFill>
                <a:srgbClr val="3D657B"/>
              </a:solidFill>
              <a:latin typeface="Arial"/>
              <a:cs typeface="Arial"/>
            </a:endParaRPr>
          </a:p>
          <a:p>
            <a:pPr marL="0" indent="0">
              <a:buNone/>
            </a:pPr>
            <a:r>
              <a:rPr lang="en-US" sz="2800" dirty="0" smtClean="0">
                <a:solidFill>
                  <a:srgbClr val="3D657B"/>
                </a:solidFill>
                <a:latin typeface="Arial"/>
                <a:cs typeface="Arial"/>
              </a:rPr>
              <a:t>Do </a:t>
            </a:r>
            <a:r>
              <a:rPr lang="en-US" sz="2800" dirty="0">
                <a:solidFill>
                  <a:srgbClr val="3D657B"/>
                </a:solidFill>
                <a:latin typeface="Arial"/>
                <a:cs typeface="Arial"/>
              </a:rPr>
              <a:t>not share or take someone else’s </a:t>
            </a:r>
            <a:r>
              <a:rPr lang="en-US" sz="2800" dirty="0" smtClean="0">
                <a:solidFill>
                  <a:srgbClr val="3D657B"/>
                </a:solidFill>
                <a:latin typeface="Arial"/>
                <a:cs typeface="Arial"/>
              </a:rPr>
              <a:t>medication</a:t>
            </a:r>
          </a:p>
          <a:p>
            <a:pPr marL="0" indent="0">
              <a:buNone/>
            </a:pPr>
            <a:endParaRPr lang="en-US" sz="2000" dirty="0">
              <a:solidFill>
                <a:srgbClr val="3D657B"/>
              </a:solidFill>
              <a:latin typeface="Arial"/>
              <a:cs typeface="Arial"/>
            </a:endParaRPr>
          </a:p>
          <a:p>
            <a:pPr marL="0" indent="0">
              <a:buNone/>
            </a:pPr>
            <a:r>
              <a:rPr lang="en-US" sz="2800" dirty="0" smtClean="0">
                <a:solidFill>
                  <a:srgbClr val="3D657B"/>
                </a:solidFill>
                <a:latin typeface="Arial"/>
                <a:cs typeface="Arial"/>
              </a:rPr>
              <a:t>Keep </a:t>
            </a:r>
            <a:r>
              <a:rPr lang="en-US" sz="2800" dirty="0">
                <a:solidFill>
                  <a:srgbClr val="3D657B"/>
                </a:solidFill>
                <a:latin typeface="Arial"/>
                <a:cs typeface="Arial"/>
              </a:rPr>
              <a:t>your medications </a:t>
            </a:r>
            <a:r>
              <a:rPr lang="en-US" sz="2800" dirty="0" smtClean="0">
                <a:solidFill>
                  <a:srgbClr val="3D657B"/>
                </a:solidFill>
                <a:latin typeface="Arial"/>
                <a:cs typeface="Arial"/>
              </a:rPr>
              <a:t>safe</a:t>
            </a:r>
          </a:p>
          <a:p>
            <a:pPr marL="0" indent="0">
              <a:buNone/>
            </a:pPr>
            <a:endParaRPr lang="en-US" sz="2000" dirty="0">
              <a:solidFill>
                <a:srgbClr val="3D657B"/>
              </a:solidFill>
              <a:latin typeface="Arial"/>
              <a:cs typeface="Arial"/>
            </a:endParaRPr>
          </a:p>
          <a:p>
            <a:pPr marL="0" indent="0">
              <a:buNone/>
            </a:pPr>
            <a:r>
              <a:rPr lang="en-US" sz="2800" dirty="0" smtClean="0">
                <a:solidFill>
                  <a:srgbClr val="3D657B"/>
                </a:solidFill>
                <a:latin typeface="Arial"/>
                <a:cs typeface="Arial"/>
              </a:rPr>
              <a:t>Model </a:t>
            </a:r>
            <a:r>
              <a:rPr lang="en-US" sz="2800" dirty="0">
                <a:solidFill>
                  <a:srgbClr val="3D657B"/>
                </a:solidFill>
                <a:latin typeface="Arial"/>
                <a:cs typeface="Arial"/>
              </a:rPr>
              <a:t>safe medication practices</a:t>
            </a:r>
          </a:p>
        </p:txBody>
      </p:sp>
      <p:cxnSp>
        <p:nvCxnSpPr>
          <p:cNvPr id="6" name="Straight Connector 5"/>
          <p:cNvCxnSpPr/>
          <p:nvPr/>
        </p:nvCxnSpPr>
        <p:spPr>
          <a:xfrm>
            <a:off x="381000" y="1219200"/>
            <a:ext cx="8222762" cy="2325"/>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7" name="Oval 6"/>
          <p:cNvSpPr/>
          <p:nvPr/>
        </p:nvSpPr>
        <p:spPr>
          <a:xfrm>
            <a:off x="1143000" y="1600200"/>
            <a:ext cx="609600" cy="609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143000" y="1600200"/>
            <a:ext cx="609600" cy="584776"/>
          </a:xfrm>
          <a:prstGeom prst="rect">
            <a:avLst/>
          </a:prstGeom>
          <a:noFill/>
        </p:spPr>
        <p:txBody>
          <a:bodyPr wrap="square" rtlCol="0">
            <a:spAutoFit/>
          </a:bodyPr>
          <a:lstStyle/>
          <a:p>
            <a:pPr algn="ctr"/>
            <a:r>
              <a:rPr lang="en-US" sz="3200" b="1" dirty="0" smtClean="0">
                <a:solidFill>
                  <a:schemeClr val="accent3"/>
                </a:solidFill>
                <a:latin typeface="Arial"/>
                <a:cs typeface="Arial"/>
              </a:rPr>
              <a:t>1</a:t>
            </a:r>
            <a:endParaRPr lang="en-US" sz="3200" b="1" dirty="0">
              <a:solidFill>
                <a:schemeClr val="accent3"/>
              </a:solidFill>
              <a:latin typeface="Arial"/>
              <a:cs typeface="Arial"/>
            </a:endParaRPr>
          </a:p>
        </p:txBody>
      </p:sp>
      <p:sp>
        <p:nvSpPr>
          <p:cNvPr id="15" name="Oval 14"/>
          <p:cNvSpPr/>
          <p:nvPr/>
        </p:nvSpPr>
        <p:spPr>
          <a:xfrm>
            <a:off x="1143000" y="2819400"/>
            <a:ext cx="609600" cy="609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143000" y="2819400"/>
            <a:ext cx="609600" cy="584776"/>
          </a:xfrm>
          <a:prstGeom prst="rect">
            <a:avLst/>
          </a:prstGeom>
          <a:noFill/>
        </p:spPr>
        <p:txBody>
          <a:bodyPr wrap="square" rtlCol="0">
            <a:spAutoFit/>
          </a:bodyPr>
          <a:lstStyle/>
          <a:p>
            <a:pPr algn="ctr"/>
            <a:r>
              <a:rPr lang="en-US" sz="3200" b="1" dirty="0" smtClean="0">
                <a:solidFill>
                  <a:schemeClr val="accent3"/>
                </a:solidFill>
                <a:latin typeface="Arial"/>
                <a:cs typeface="Arial"/>
              </a:rPr>
              <a:t>2</a:t>
            </a:r>
            <a:endParaRPr lang="en-US" sz="3200" b="1" dirty="0">
              <a:solidFill>
                <a:schemeClr val="accent3"/>
              </a:solidFill>
              <a:latin typeface="Arial"/>
              <a:cs typeface="Arial"/>
            </a:endParaRPr>
          </a:p>
        </p:txBody>
      </p:sp>
      <p:sp>
        <p:nvSpPr>
          <p:cNvPr id="17" name="Oval 16"/>
          <p:cNvSpPr/>
          <p:nvPr/>
        </p:nvSpPr>
        <p:spPr>
          <a:xfrm>
            <a:off x="1143000" y="4114800"/>
            <a:ext cx="609600" cy="609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143000" y="4114800"/>
            <a:ext cx="609600" cy="584776"/>
          </a:xfrm>
          <a:prstGeom prst="rect">
            <a:avLst/>
          </a:prstGeom>
          <a:noFill/>
        </p:spPr>
        <p:txBody>
          <a:bodyPr wrap="square" rtlCol="0">
            <a:spAutoFit/>
          </a:bodyPr>
          <a:lstStyle/>
          <a:p>
            <a:pPr algn="ctr"/>
            <a:r>
              <a:rPr lang="en-US" sz="3200" b="1" dirty="0" smtClean="0">
                <a:solidFill>
                  <a:schemeClr val="accent3"/>
                </a:solidFill>
                <a:latin typeface="Arial"/>
                <a:cs typeface="Arial"/>
              </a:rPr>
              <a:t>3</a:t>
            </a:r>
            <a:endParaRPr lang="en-US" sz="3200" b="1" dirty="0">
              <a:solidFill>
                <a:schemeClr val="accent3"/>
              </a:solidFill>
              <a:latin typeface="Arial"/>
              <a:cs typeface="Arial"/>
            </a:endParaRPr>
          </a:p>
        </p:txBody>
      </p:sp>
      <p:sp>
        <p:nvSpPr>
          <p:cNvPr id="19" name="Oval 18"/>
          <p:cNvSpPr/>
          <p:nvPr/>
        </p:nvSpPr>
        <p:spPr>
          <a:xfrm>
            <a:off x="1143000" y="5029200"/>
            <a:ext cx="609600" cy="609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143000" y="5029200"/>
            <a:ext cx="609600" cy="584776"/>
          </a:xfrm>
          <a:prstGeom prst="rect">
            <a:avLst/>
          </a:prstGeom>
          <a:noFill/>
        </p:spPr>
        <p:txBody>
          <a:bodyPr wrap="square" rtlCol="0">
            <a:spAutoFit/>
          </a:bodyPr>
          <a:lstStyle/>
          <a:p>
            <a:pPr algn="ctr"/>
            <a:r>
              <a:rPr lang="en-US" sz="3200" b="1" dirty="0" smtClean="0">
                <a:solidFill>
                  <a:schemeClr val="accent3"/>
                </a:solidFill>
                <a:latin typeface="Arial"/>
                <a:cs typeface="Arial"/>
              </a:rPr>
              <a:t>4</a:t>
            </a:r>
            <a:endParaRPr lang="en-US" sz="3200" b="1" dirty="0">
              <a:solidFill>
                <a:schemeClr val="accent3"/>
              </a:solidFill>
              <a:latin typeface="Arial"/>
              <a:cs typeface="Arial"/>
            </a:endParaRPr>
          </a:p>
        </p:txBody>
      </p:sp>
    </p:spTree>
    <p:custDataLst>
      <p:tags r:id="rId1"/>
    </p:custDataLst>
    <p:extLst>
      <p:ext uri="{BB962C8B-B14F-4D97-AF65-F5344CB8AC3E}">
        <p14:creationId xmlns:p14="http://schemas.microsoft.com/office/powerpoint/2010/main" val="26581059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25487" y="1905000"/>
            <a:ext cx="4532313" cy="4081463"/>
          </a:xfrm>
        </p:spPr>
        <p:txBody>
          <a:bodyPr>
            <a:normAutofit/>
          </a:bodyPr>
          <a:lstStyle/>
          <a:p>
            <a:r>
              <a:rPr lang="en-US" sz="4000" dirty="0" smtClean="0">
                <a:solidFill>
                  <a:schemeClr val="accent4"/>
                </a:solidFill>
                <a:latin typeface="Arial"/>
                <a:cs typeface="Arial"/>
              </a:rPr>
              <a:t>Only use prescription medications as directed by a health professional</a:t>
            </a:r>
            <a:endParaRPr lang="en-US" sz="4000" dirty="0">
              <a:solidFill>
                <a:schemeClr val="accent4"/>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16</a:t>
            </a:fld>
            <a:endParaRPr lang="en-US" dirty="0"/>
          </a:p>
        </p:txBody>
      </p:sp>
      <p:pic>
        <p:nvPicPr>
          <p:cNvPr id="3" name="Picture 2" descr="5090_GENRX_MissionVideo_Icons_PillBottleMagnif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60680" y="1752600"/>
            <a:ext cx="3702320" cy="3566361"/>
          </a:xfrm>
          <a:prstGeom prst="rect">
            <a:avLst/>
          </a:prstGeom>
        </p:spPr>
      </p:pic>
      <p:sp>
        <p:nvSpPr>
          <p:cNvPr id="7" name="Oval 6"/>
          <p:cNvSpPr/>
          <p:nvPr/>
        </p:nvSpPr>
        <p:spPr>
          <a:xfrm>
            <a:off x="838200" y="533400"/>
            <a:ext cx="990600" cy="990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838200" y="533399"/>
            <a:ext cx="990600" cy="923330"/>
          </a:xfrm>
          <a:prstGeom prst="rect">
            <a:avLst/>
          </a:prstGeom>
          <a:noFill/>
        </p:spPr>
        <p:txBody>
          <a:bodyPr wrap="square" rtlCol="0">
            <a:spAutoFit/>
          </a:bodyPr>
          <a:lstStyle/>
          <a:p>
            <a:pPr algn="ctr"/>
            <a:r>
              <a:rPr lang="en-US" sz="5400" dirty="0" smtClean="0">
                <a:solidFill>
                  <a:schemeClr val="accent3"/>
                </a:solidFill>
                <a:latin typeface="Arial"/>
                <a:cs typeface="Arial"/>
              </a:rPr>
              <a:t>1</a:t>
            </a:r>
            <a:endParaRPr lang="en-US" sz="5400" dirty="0">
              <a:solidFill>
                <a:schemeClr val="accent3"/>
              </a:solidFill>
              <a:latin typeface="Arial"/>
              <a:cs typeface="Arial"/>
            </a:endParaRPr>
          </a:p>
        </p:txBody>
      </p:sp>
    </p:spTree>
    <p:custDataLst>
      <p:tags r:id="rId1"/>
    </p:custDataLst>
    <p:extLst>
      <p:ext uri="{BB962C8B-B14F-4D97-AF65-F5344CB8AC3E}">
        <p14:creationId xmlns:p14="http://schemas.microsoft.com/office/powerpoint/2010/main" val="18295246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8200" y="2057400"/>
            <a:ext cx="4800600" cy="2514600"/>
          </a:xfrm>
        </p:spPr>
        <p:txBody>
          <a:bodyPr>
            <a:normAutofit fontScale="92500" lnSpcReduction="10000"/>
          </a:bodyPr>
          <a:lstStyle/>
          <a:p>
            <a:r>
              <a:rPr lang="en-US" sz="4800" dirty="0" smtClean="0">
                <a:solidFill>
                  <a:schemeClr val="accent4"/>
                </a:solidFill>
                <a:latin typeface="Arial"/>
                <a:cs typeface="Arial"/>
              </a:rPr>
              <a:t>Do not share </a:t>
            </a:r>
            <a:br>
              <a:rPr lang="en-US" sz="4800" dirty="0" smtClean="0">
                <a:solidFill>
                  <a:schemeClr val="accent4"/>
                </a:solidFill>
                <a:latin typeface="Arial"/>
                <a:cs typeface="Arial"/>
              </a:rPr>
            </a:br>
            <a:r>
              <a:rPr lang="en-US" sz="4800" dirty="0" smtClean="0">
                <a:solidFill>
                  <a:schemeClr val="accent4"/>
                </a:solidFill>
                <a:latin typeface="Arial"/>
                <a:cs typeface="Arial"/>
              </a:rPr>
              <a:t>or take </a:t>
            </a:r>
            <a:br>
              <a:rPr lang="en-US" sz="4800" dirty="0" smtClean="0">
                <a:solidFill>
                  <a:schemeClr val="accent4"/>
                </a:solidFill>
                <a:latin typeface="Arial"/>
                <a:cs typeface="Arial"/>
              </a:rPr>
            </a:br>
            <a:r>
              <a:rPr lang="en-US" sz="4800" dirty="0" smtClean="0">
                <a:solidFill>
                  <a:schemeClr val="accent4"/>
                </a:solidFill>
                <a:latin typeface="Arial"/>
                <a:cs typeface="Arial"/>
              </a:rPr>
              <a:t>someone else’s medication</a:t>
            </a:r>
            <a:endParaRPr lang="en-US" sz="4800" dirty="0">
              <a:solidFill>
                <a:schemeClr val="accent4"/>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17</a:t>
            </a:fld>
            <a:endParaRPr lang="en-US" dirty="0"/>
          </a:p>
        </p:txBody>
      </p:sp>
      <p:sp>
        <p:nvSpPr>
          <p:cNvPr id="10" name="Oval 9"/>
          <p:cNvSpPr/>
          <p:nvPr/>
        </p:nvSpPr>
        <p:spPr>
          <a:xfrm>
            <a:off x="838200" y="533400"/>
            <a:ext cx="990600" cy="990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838200" y="533399"/>
            <a:ext cx="990600" cy="923330"/>
          </a:xfrm>
          <a:prstGeom prst="rect">
            <a:avLst/>
          </a:prstGeom>
          <a:noFill/>
        </p:spPr>
        <p:txBody>
          <a:bodyPr wrap="square" rtlCol="0">
            <a:spAutoFit/>
          </a:bodyPr>
          <a:lstStyle/>
          <a:p>
            <a:pPr algn="ctr"/>
            <a:r>
              <a:rPr lang="en-US" sz="5400" dirty="0" smtClean="0">
                <a:solidFill>
                  <a:schemeClr val="accent3"/>
                </a:solidFill>
                <a:latin typeface="Arial"/>
                <a:cs typeface="Arial"/>
              </a:rPr>
              <a:t>2</a:t>
            </a:r>
            <a:endParaRPr lang="en-US" sz="5400" dirty="0">
              <a:solidFill>
                <a:schemeClr val="accent3"/>
              </a:solidFill>
              <a:latin typeface="Arial"/>
              <a:cs typeface="Arial"/>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1600200"/>
            <a:ext cx="3657600" cy="3657600"/>
          </a:xfrm>
          <a:prstGeom prst="rect">
            <a:avLst/>
          </a:prstGeom>
        </p:spPr>
      </p:pic>
    </p:spTree>
    <p:custDataLst>
      <p:tags r:id="rId1"/>
    </p:custDataLst>
    <p:extLst>
      <p:ext uri="{BB962C8B-B14F-4D97-AF65-F5344CB8AC3E}">
        <p14:creationId xmlns:p14="http://schemas.microsoft.com/office/powerpoint/2010/main" val="1234424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8200" y="1943100"/>
            <a:ext cx="5257800" cy="2552700"/>
          </a:xfrm>
        </p:spPr>
        <p:txBody>
          <a:bodyPr>
            <a:normAutofit/>
          </a:bodyPr>
          <a:lstStyle/>
          <a:p>
            <a:r>
              <a:rPr lang="en-US" sz="4400" dirty="0" smtClean="0">
                <a:solidFill>
                  <a:schemeClr val="accent4"/>
                </a:solidFill>
                <a:latin typeface="Arial"/>
                <a:cs typeface="Arial"/>
              </a:rPr>
              <a:t>Keep your medications safe: storage</a:t>
            </a:r>
            <a:endParaRPr lang="en-US" sz="4400" dirty="0">
              <a:solidFill>
                <a:schemeClr val="accent4"/>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18</a:t>
            </a:fld>
            <a:endParaRPr lang="en-US" dirty="0"/>
          </a:p>
        </p:txBody>
      </p:sp>
      <p:sp>
        <p:nvSpPr>
          <p:cNvPr id="14" name="Oval 13"/>
          <p:cNvSpPr/>
          <p:nvPr/>
        </p:nvSpPr>
        <p:spPr>
          <a:xfrm>
            <a:off x="838200" y="533400"/>
            <a:ext cx="990600" cy="990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38200" y="533399"/>
            <a:ext cx="990600" cy="923330"/>
          </a:xfrm>
          <a:prstGeom prst="rect">
            <a:avLst/>
          </a:prstGeom>
          <a:noFill/>
        </p:spPr>
        <p:txBody>
          <a:bodyPr wrap="square" rtlCol="0">
            <a:spAutoFit/>
          </a:bodyPr>
          <a:lstStyle/>
          <a:p>
            <a:pPr algn="ctr"/>
            <a:r>
              <a:rPr lang="en-US" sz="5400" dirty="0" smtClean="0">
                <a:solidFill>
                  <a:schemeClr val="accent3"/>
                </a:solidFill>
                <a:latin typeface="Arial"/>
                <a:cs typeface="Arial"/>
              </a:rPr>
              <a:t>3</a:t>
            </a:r>
            <a:endParaRPr lang="en-US" sz="5400" dirty="0">
              <a:solidFill>
                <a:schemeClr val="accent3"/>
              </a:solidFill>
              <a:latin typeface="Arial"/>
              <a:cs typeface="Arial"/>
            </a:endParaRP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0" y="1447800"/>
            <a:ext cx="3733800" cy="3733800"/>
          </a:xfrm>
          <a:prstGeom prst="rect">
            <a:avLst/>
          </a:prstGeom>
        </p:spPr>
      </p:pic>
    </p:spTree>
    <p:custDataLst>
      <p:tags r:id="rId1"/>
    </p:custDataLst>
    <p:extLst>
      <p:ext uri="{BB962C8B-B14F-4D97-AF65-F5344CB8AC3E}">
        <p14:creationId xmlns:p14="http://schemas.microsoft.com/office/powerpoint/2010/main" val="57423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295400"/>
            <a:ext cx="4572000" cy="4572000"/>
          </a:xfrm>
          <a:prstGeom prst="rect">
            <a:avLst/>
          </a:prstGeom>
        </p:spPr>
      </p:pic>
      <p:sp>
        <p:nvSpPr>
          <p:cNvPr id="4" name="Text Placeholder 3"/>
          <p:cNvSpPr>
            <a:spLocks noGrp="1"/>
          </p:cNvSpPr>
          <p:nvPr>
            <p:ph type="body" sz="half" idx="2"/>
          </p:nvPr>
        </p:nvSpPr>
        <p:spPr>
          <a:xfrm>
            <a:off x="838200" y="1905000"/>
            <a:ext cx="5257800" cy="2552700"/>
          </a:xfrm>
        </p:spPr>
        <p:txBody>
          <a:bodyPr>
            <a:normAutofit/>
          </a:bodyPr>
          <a:lstStyle/>
          <a:p>
            <a:r>
              <a:rPr lang="en-US" sz="4400" dirty="0" smtClean="0">
                <a:solidFill>
                  <a:schemeClr val="accent4"/>
                </a:solidFill>
                <a:latin typeface="Arial"/>
                <a:cs typeface="Arial"/>
              </a:rPr>
              <a:t>Keep your medications safe: disposal</a:t>
            </a:r>
            <a:endParaRPr lang="en-US" sz="4400" dirty="0">
              <a:solidFill>
                <a:schemeClr val="accent4"/>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19</a:t>
            </a:fld>
            <a:endParaRPr lang="en-US" dirty="0"/>
          </a:p>
        </p:txBody>
      </p:sp>
      <p:sp>
        <p:nvSpPr>
          <p:cNvPr id="14" name="Oval 13"/>
          <p:cNvSpPr/>
          <p:nvPr/>
        </p:nvSpPr>
        <p:spPr>
          <a:xfrm>
            <a:off x="838200" y="533400"/>
            <a:ext cx="990600" cy="990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838200" y="533399"/>
            <a:ext cx="990600" cy="923330"/>
          </a:xfrm>
          <a:prstGeom prst="rect">
            <a:avLst/>
          </a:prstGeom>
          <a:noFill/>
        </p:spPr>
        <p:txBody>
          <a:bodyPr wrap="square" rtlCol="0">
            <a:spAutoFit/>
          </a:bodyPr>
          <a:lstStyle/>
          <a:p>
            <a:pPr algn="ctr"/>
            <a:r>
              <a:rPr lang="en-US" sz="5400" dirty="0" smtClean="0">
                <a:solidFill>
                  <a:schemeClr val="accent3"/>
                </a:solidFill>
                <a:latin typeface="Arial"/>
                <a:cs typeface="Arial"/>
              </a:rPr>
              <a:t>3</a:t>
            </a:r>
            <a:endParaRPr lang="en-US" sz="5400" dirty="0">
              <a:solidFill>
                <a:schemeClr val="accent3"/>
              </a:solidFill>
              <a:latin typeface="Arial"/>
              <a:cs typeface="Arial"/>
            </a:endParaRPr>
          </a:p>
        </p:txBody>
      </p:sp>
    </p:spTree>
    <p:custDataLst>
      <p:tags r:id="rId1"/>
    </p:custDataLst>
    <p:extLst>
      <p:ext uri="{BB962C8B-B14F-4D97-AF65-F5344CB8AC3E}">
        <p14:creationId xmlns:p14="http://schemas.microsoft.com/office/powerpoint/2010/main" val="3576410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a:noFill/>
        </p:spPr>
        <p:txBody>
          <a:bodyPr>
            <a:normAutofit/>
          </a:bodyPr>
          <a:lstStyle/>
          <a:p>
            <a:pPr algn="l"/>
            <a:r>
              <a:rPr lang="en-US" dirty="0" smtClean="0">
                <a:solidFill>
                  <a:schemeClr val="accent4"/>
                </a:solidFill>
                <a:latin typeface="Arial"/>
                <a:cs typeface="Arial"/>
              </a:rPr>
              <a:t>Program Outline</a:t>
            </a:r>
            <a:endParaRPr lang="en-US" dirty="0">
              <a:solidFill>
                <a:schemeClr val="accent4"/>
              </a:solidFill>
              <a:latin typeface="Arial"/>
              <a:cs typeface="Arial"/>
            </a:endParaRPr>
          </a:p>
        </p:txBody>
      </p:sp>
      <p:sp>
        <p:nvSpPr>
          <p:cNvPr id="3" name="Content Placeholder 2"/>
          <p:cNvSpPr>
            <a:spLocks noGrp="1"/>
          </p:cNvSpPr>
          <p:nvPr>
            <p:ph idx="1"/>
          </p:nvPr>
        </p:nvSpPr>
        <p:spPr>
          <a:xfrm>
            <a:off x="457200" y="1752600"/>
            <a:ext cx="8229600" cy="3581400"/>
          </a:xfrm>
        </p:spPr>
        <p:txBody>
          <a:bodyPr>
            <a:normAutofit fontScale="92500" lnSpcReduction="10000"/>
          </a:bodyPr>
          <a:lstStyle/>
          <a:p>
            <a:pPr marL="514350" indent="-514350">
              <a:buFont typeface="+mj-lt"/>
              <a:buAutoNum type="arabicPeriod"/>
            </a:pPr>
            <a:r>
              <a:rPr lang="en-US" sz="2800" dirty="0" smtClean="0">
                <a:solidFill>
                  <a:schemeClr val="tx1">
                    <a:lumMod val="65000"/>
                    <a:lumOff val="35000"/>
                  </a:schemeClr>
                </a:solidFill>
                <a:latin typeface="Arial"/>
                <a:cs typeface="Arial"/>
              </a:rPr>
              <a:t>Discuss the scope, causes, and consequences of misusing prescription drugs.</a:t>
            </a:r>
          </a:p>
          <a:p>
            <a:pPr marL="514350" indent="-514350">
              <a:lnSpc>
                <a:spcPct val="60000"/>
              </a:lnSpc>
              <a:buFont typeface="+mj-lt"/>
              <a:buAutoNum type="arabicPeriod"/>
            </a:pPr>
            <a:endParaRPr lang="en-US" sz="2800" dirty="0" smtClean="0">
              <a:solidFill>
                <a:schemeClr val="tx1">
                  <a:lumMod val="65000"/>
                  <a:lumOff val="35000"/>
                </a:schemeClr>
              </a:solidFill>
              <a:latin typeface="Arial"/>
              <a:cs typeface="Arial"/>
            </a:endParaRPr>
          </a:p>
          <a:p>
            <a:pPr marL="514350" indent="-514350">
              <a:buFont typeface="+mj-lt"/>
              <a:buAutoNum type="arabicPeriod"/>
            </a:pPr>
            <a:r>
              <a:rPr lang="en-US" sz="2800" dirty="0" smtClean="0">
                <a:solidFill>
                  <a:schemeClr val="tx1">
                    <a:lumMod val="65000"/>
                    <a:lumOff val="35000"/>
                  </a:schemeClr>
                </a:solidFill>
                <a:latin typeface="Arial"/>
                <a:cs typeface="Arial"/>
              </a:rPr>
              <a:t>Identify four “key messages” for safe medication practices.</a:t>
            </a:r>
          </a:p>
          <a:p>
            <a:pPr marL="514350" indent="-514350">
              <a:lnSpc>
                <a:spcPct val="60000"/>
              </a:lnSpc>
              <a:buFont typeface="+mj-lt"/>
              <a:buAutoNum type="arabicPeriod"/>
            </a:pPr>
            <a:endParaRPr lang="en-US" sz="2800" dirty="0" smtClean="0">
              <a:solidFill>
                <a:schemeClr val="tx1">
                  <a:lumMod val="65000"/>
                  <a:lumOff val="35000"/>
                </a:schemeClr>
              </a:solidFill>
              <a:latin typeface="Arial"/>
              <a:cs typeface="Arial"/>
            </a:endParaRPr>
          </a:p>
          <a:p>
            <a:pPr marL="514350" indent="-514350">
              <a:buFont typeface="+mj-lt"/>
              <a:buAutoNum type="arabicPeriod"/>
            </a:pPr>
            <a:r>
              <a:rPr lang="en-US" sz="2800" dirty="0" smtClean="0">
                <a:solidFill>
                  <a:schemeClr val="tx1">
                    <a:lumMod val="65000"/>
                    <a:lumOff val="35000"/>
                  </a:schemeClr>
                </a:solidFill>
                <a:latin typeface="Arial"/>
                <a:cs typeface="Arial"/>
              </a:rPr>
              <a:t>Discuss how you can take action at home or in your community to educate others about safe medication practices.</a:t>
            </a:r>
            <a:endParaRPr lang="en-US" sz="2800" dirty="0">
              <a:solidFill>
                <a:schemeClr val="tx1">
                  <a:lumMod val="65000"/>
                  <a:lumOff val="35000"/>
                </a:schemeClr>
              </a:solidFill>
              <a:latin typeface="Arial"/>
              <a:cs typeface="Arial"/>
            </a:endParaRPr>
          </a:p>
        </p:txBody>
      </p:sp>
      <p:sp>
        <p:nvSpPr>
          <p:cNvPr id="4" name="Slide Number Placeholder 3"/>
          <p:cNvSpPr>
            <a:spLocks noGrp="1"/>
          </p:cNvSpPr>
          <p:nvPr>
            <p:ph type="sldNum" sz="quarter" idx="12"/>
          </p:nvPr>
        </p:nvSpPr>
        <p:spPr/>
        <p:txBody>
          <a:bodyPr/>
          <a:lstStyle/>
          <a:p>
            <a:fld id="{BCC0D97C-CD89-48ED-9F5E-C6CF0112A9FA}" type="slidenum">
              <a:rPr lang="en-US" smtClean="0"/>
              <a:t>2</a:t>
            </a:fld>
            <a:endParaRPr lang="en-US" dirty="0"/>
          </a:p>
        </p:txBody>
      </p:sp>
      <p:cxnSp>
        <p:nvCxnSpPr>
          <p:cNvPr id="7" name="Straight Connector 6"/>
          <p:cNvCxnSpPr/>
          <p:nvPr/>
        </p:nvCxnSpPr>
        <p:spPr>
          <a:xfrm>
            <a:off x="457200" y="1219200"/>
            <a:ext cx="8222762" cy="4986"/>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5524057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762000" y="495300"/>
            <a:ext cx="7620000" cy="1562100"/>
          </a:xfrm>
        </p:spPr>
        <p:txBody>
          <a:bodyPr>
            <a:normAutofit lnSpcReduction="10000"/>
          </a:bodyPr>
          <a:lstStyle/>
          <a:p>
            <a:pPr algn="ctr"/>
            <a:r>
              <a:rPr lang="en-US" sz="4400" dirty="0" smtClean="0">
                <a:solidFill>
                  <a:schemeClr val="accent4"/>
                </a:solidFill>
                <a:latin typeface="Arial"/>
                <a:cs typeface="Arial"/>
              </a:rPr>
              <a:t>No drug </a:t>
            </a:r>
            <a:r>
              <a:rPr lang="en-US" sz="4400" dirty="0" err="1" smtClean="0">
                <a:solidFill>
                  <a:schemeClr val="accent4"/>
                </a:solidFill>
                <a:latin typeface="Arial"/>
                <a:cs typeface="Arial"/>
              </a:rPr>
              <a:t>dropbox</a:t>
            </a:r>
            <a:r>
              <a:rPr lang="en-US" sz="4400" dirty="0" smtClean="0">
                <a:solidFill>
                  <a:schemeClr val="accent4"/>
                </a:solidFill>
                <a:latin typeface="Arial"/>
                <a:cs typeface="Arial"/>
              </a:rPr>
              <a:t> or </a:t>
            </a:r>
          </a:p>
          <a:p>
            <a:pPr algn="ctr"/>
            <a:r>
              <a:rPr lang="en-US" sz="4400" dirty="0" smtClean="0">
                <a:solidFill>
                  <a:schemeClr val="accent4"/>
                </a:solidFill>
                <a:latin typeface="Arial"/>
                <a:cs typeface="Arial"/>
              </a:rPr>
              <a:t>take-back near you?</a:t>
            </a:r>
            <a:endParaRPr lang="en-US" sz="4400" dirty="0">
              <a:solidFill>
                <a:schemeClr val="accent4"/>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20</a:t>
            </a:fld>
            <a:endParaRPr lang="en-US" dirty="0"/>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2743200"/>
            <a:ext cx="2666999" cy="266699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0400" y="2819400"/>
            <a:ext cx="2514600" cy="25146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43600" y="2635898"/>
            <a:ext cx="2698102" cy="2698102"/>
          </a:xfrm>
          <a:prstGeom prst="rect">
            <a:avLst/>
          </a:prstGeom>
        </p:spPr>
      </p:pic>
      <p:sp>
        <p:nvSpPr>
          <p:cNvPr id="8" name="TextBox 7"/>
          <p:cNvSpPr txBox="1"/>
          <p:nvPr/>
        </p:nvSpPr>
        <p:spPr>
          <a:xfrm>
            <a:off x="1199728" y="2205335"/>
            <a:ext cx="6801272" cy="461665"/>
          </a:xfrm>
          <a:prstGeom prst="rect">
            <a:avLst/>
          </a:prstGeom>
          <a:noFill/>
        </p:spPr>
        <p:txBody>
          <a:bodyPr wrap="square" rtlCol="0">
            <a:spAutoFit/>
          </a:bodyPr>
          <a:lstStyle/>
          <a:p>
            <a:r>
              <a:rPr lang="en-US" sz="2400" b="1" dirty="0" smtClean="0">
                <a:solidFill>
                  <a:schemeClr val="tx1">
                    <a:lumMod val="65000"/>
                    <a:lumOff val="35000"/>
                  </a:schemeClr>
                </a:solidFill>
                <a:latin typeface="Arial" panose="020B0604020202020204" pitchFamily="34" charset="0"/>
                <a:cs typeface="Arial" panose="020B0604020202020204" pitchFamily="34" charset="0"/>
              </a:rPr>
              <a:t>STEP 1:                  STEP 2:                   STEP 3:                   </a:t>
            </a:r>
            <a:endParaRPr lang="en-US" sz="2400" b="1" dirty="0">
              <a:solidFill>
                <a:schemeClr val="tx1">
                  <a:lumMod val="65000"/>
                  <a:lumOff val="35000"/>
                </a:schemeClr>
              </a:solidFill>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1728267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8200" y="1892300"/>
            <a:ext cx="3657600" cy="2679700"/>
          </a:xfrm>
        </p:spPr>
        <p:txBody>
          <a:bodyPr>
            <a:normAutofit/>
          </a:bodyPr>
          <a:lstStyle/>
          <a:p>
            <a:r>
              <a:rPr lang="en-US" sz="4800" dirty="0" smtClean="0">
                <a:solidFill>
                  <a:schemeClr val="accent4"/>
                </a:solidFill>
                <a:latin typeface="Arial"/>
                <a:cs typeface="Arial"/>
              </a:rPr>
              <a:t>Model safe medication practices</a:t>
            </a:r>
            <a:endParaRPr lang="en-US" sz="4800" dirty="0">
              <a:solidFill>
                <a:schemeClr val="accent4"/>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21</a:t>
            </a:fld>
            <a:endParaRPr lang="en-US" dirty="0"/>
          </a:p>
        </p:txBody>
      </p:sp>
      <p:pic>
        <p:nvPicPr>
          <p:cNvPr id="3" name="Picture 2" descr="5090_GENRX_MissionVideo_Icons_PillBottleSafet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51951" y="1397000"/>
            <a:ext cx="3713780" cy="4394200"/>
          </a:xfrm>
          <a:prstGeom prst="rect">
            <a:avLst/>
          </a:prstGeom>
        </p:spPr>
      </p:pic>
      <p:sp>
        <p:nvSpPr>
          <p:cNvPr id="9" name="Oval 8"/>
          <p:cNvSpPr/>
          <p:nvPr/>
        </p:nvSpPr>
        <p:spPr>
          <a:xfrm>
            <a:off x="838200" y="533400"/>
            <a:ext cx="990600" cy="990600"/>
          </a:xfrm>
          <a:prstGeom prst="ellipse">
            <a:avLst/>
          </a:prstGeom>
          <a:solidFill>
            <a:schemeClr val="bg1"/>
          </a:solidFill>
          <a:ln>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838200" y="533399"/>
            <a:ext cx="990600" cy="923330"/>
          </a:xfrm>
          <a:prstGeom prst="rect">
            <a:avLst/>
          </a:prstGeom>
          <a:noFill/>
        </p:spPr>
        <p:txBody>
          <a:bodyPr wrap="square" rtlCol="0">
            <a:spAutoFit/>
          </a:bodyPr>
          <a:lstStyle/>
          <a:p>
            <a:pPr algn="ctr"/>
            <a:r>
              <a:rPr lang="en-US" sz="5400" dirty="0" smtClean="0">
                <a:solidFill>
                  <a:schemeClr val="accent3"/>
                </a:solidFill>
                <a:latin typeface="Arial"/>
                <a:cs typeface="Arial"/>
              </a:rPr>
              <a:t>4</a:t>
            </a:r>
            <a:endParaRPr lang="en-US" sz="5400" dirty="0">
              <a:solidFill>
                <a:schemeClr val="accent3"/>
              </a:solidFill>
              <a:latin typeface="Arial"/>
              <a:cs typeface="Arial"/>
            </a:endParaRPr>
          </a:p>
        </p:txBody>
      </p:sp>
    </p:spTree>
    <p:custDataLst>
      <p:tags r:id="rId1"/>
    </p:custDataLst>
    <p:extLst>
      <p:ext uri="{BB962C8B-B14F-4D97-AF65-F5344CB8AC3E}">
        <p14:creationId xmlns:p14="http://schemas.microsoft.com/office/powerpoint/2010/main" val="24978720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838199" y="457201"/>
            <a:ext cx="7467601" cy="990600"/>
          </a:xfrm>
        </p:spPr>
        <p:txBody>
          <a:bodyPr>
            <a:normAutofit fontScale="92500"/>
          </a:bodyPr>
          <a:lstStyle/>
          <a:p>
            <a:pPr algn="ctr"/>
            <a:r>
              <a:rPr lang="en-US" sz="4800" dirty="0" smtClean="0">
                <a:solidFill>
                  <a:schemeClr val="accent4"/>
                </a:solidFill>
                <a:latin typeface="Arial"/>
                <a:cs typeface="Arial"/>
              </a:rPr>
              <a:t>Take action: educate </a:t>
            </a:r>
            <a:r>
              <a:rPr lang="en-US" sz="4800" dirty="0">
                <a:solidFill>
                  <a:schemeClr val="accent4"/>
                </a:solidFill>
                <a:latin typeface="Arial"/>
                <a:cs typeface="Arial"/>
              </a:rPr>
              <a:t>o</a:t>
            </a:r>
            <a:r>
              <a:rPr lang="en-US" sz="4800" dirty="0" smtClean="0">
                <a:solidFill>
                  <a:schemeClr val="accent4"/>
                </a:solidFill>
                <a:latin typeface="Arial"/>
                <a:cs typeface="Arial"/>
              </a:rPr>
              <a:t>thers</a:t>
            </a:r>
            <a:endParaRPr lang="en-US" sz="4800" dirty="0">
              <a:solidFill>
                <a:schemeClr val="accent4"/>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22</a:t>
            </a:fld>
            <a:endParaRPr lang="en-US" dirty="0"/>
          </a:p>
        </p:txBody>
      </p:sp>
      <p:sp>
        <p:nvSpPr>
          <p:cNvPr id="6" name="TextBox 5"/>
          <p:cNvSpPr txBox="1"/>
          <p:nvPr/>
        </p:nvSpPr>
        <p:spPr>
          <a:xfrm>
            <a:off x="1787977" y="4724400"/>
            <a:ext cx="5157381" cy="1077218"/>
          </a:xfrm>
          <a:prstGeom prst="rect">
            <a:avLst/>
          </a:prstGeom>
          <a:noFill/>
        </p:spPr>
        <p:txBody>
          <a:bodyPr wrap="none" rtlCol="0">
            <a:spAutoFit/>
          </a:bodyPr>
          <a:lstStyle/>
          <a:p>
            <a:pPr algn="ctr"/>
            <a:r>
              <a:rPr lang="en-US" sz="3200" dirty="0" smtClean="0">
                <a:solidFill>
                  <a:schemeClr val="tx2"/>
                </a:solidFill>
                <a:latin typeface="Arial"/>
                <a:cs typeface="Arial"/>
              </a:rPr>
              <a:t>Free educational </a:t>
            </a:r>
            <a:r>
              <a:rPr lang="en-US" sz="3200" dirty="0">
                <a:solidFill>
                  <a:schemeClr val="tx2"/>
                </a:solidFill>
                <a:latin typeface="Arial"/>
                <a:cs typeface="Arial"/>
              </a:rPr>
              <a:t>r</a:t>
            </a:r>
            <a:r>
              <a:rPr lang="en-US" sz="3200" dirty="0" smtClean="0">
                <a:solidFill>
                  <a:schemeClr val="tx2"/>
                </a:solidFill>
                <a:latin typeface="Arial"/>
                <a:cs typeface="Arial"/>
              </a:rPr>
              <a:t>esources </a:t>
            </a:r>
          </a:p>
          <a:p>
            <a:pPr algn="ctr"/>
            <a:r>
              <a:rPr lang="en-US" sz="3200" dirty="0" smtClean="0">
                <a:solidFill>
                  <a:schemeClr val="tx2"/>
                </a:solidFill>
                <a:latin typeface="Arial"/>
                <a:cs typeface="Arial"/>
              </a:rPr>
              <a:t>at </a:t>
            </a:r>
            <a:r>
              <a:rPr lang="en-US" sz="3200" b="1" dirty="0" smtClean="0">
                <a:solidFill>
                  <a:schemeClr val="accent4"/>
                </a:solidFill>
                <a:latin typeface="Arial"/>
                <a:cs typeface="Arial"/>
              </a:rPr>
              <a:t>GenerationRx.org</a:t>
            </a:r>
            <a:endParaRPr lang="en-US" sz="3200" b="1" dirty="0">
              <a:solidFill>
                <a:schemeClr val="accent4"/>
              </a:solidFill>
              <a:latin typeface="Arial"/>
              <a:cs typeface="Arial"/>
            </a:endParaRPr>
          </a:p>
        </p:txBody>
      </p:sp>
      <p:pic>
        <p:nvPicPr>
          <p:cNvPr id="5" name="Picture 4" descr="5090_GENRX_MissionVideo_Icons_TakeAction.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66095" y="1371600"/>
            <a:ext cx="5677705" cy="3450265"/>
          </a:xfrm>
          <a:prstGeom prst="rect">
            <a:avLst/>
          </a:prstGeom>
        </p:spPr>
      </p:pic>
    </p:spTree>
    <p:custDataLst>
      <p:tags r:id="rId1"/>
    </p:custDataLst>
    <p:extLst>
      <p:ext uri="{BB962C8B-B14F-4D97-AF65-F5344CB8AC3E}">
        <p14:creationId xmlns:p14="http://schemas.microsoft.com/office/powerpoint/2010/main" val="4301875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a:xfrm>
            <a:off x="838199" y="762000"/>
            <a:ext cx="7467601" cy="99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7200" dirty="0" smtClean="0">
                <a:solidFill>
                  <a:schemeClr val="bg1"/>
                </a:solidFill>
                <a:latin typeface="Arial"/>
                <a:cs typeface="Arial"/>
              </a:rPr>
              <a:t>Questions?</a:t>
            </a:r>
            <a:endParaRPr lang="en-US" sz="7200" dirty="0">
              <a:solidFill>
                <a:schemeClr val="bg1"/>
              </a:solidFill>
              <a:latin typeface="Arial"/>
              <a:cs typeface="Arial"/>
            </a:endParaRPr>
          </a:p>
        </p:txBody>
      </p:sp>
    </p:spTree>
    <p:extLst>
      <p:ext uri="{BB962C8B-B14F-4D97-AF65-F5344CB8AC3E}">
        <p14:creationId xmlns:p14="http://schemas.microsoft.com/office/powerpoint/2010/main" val="42242445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612144"/>
            <a:ext cx="3962400" cy="2938463"/>
          </a:xfrm>
        </p:spPr>
        <p:txBody>
          <a:bodyPr>
            <a:normAutofit/>
          </a:bodyPr>
          <a:lstStyle/>
          <a:p>
            <a:r>
              <a:rPr lang="en-US" sz="5400" dirty="0" smtClean="0">
                <a:solidFill>
                  <a:schemeClr val="accent4"/>
                </a:solidFill>
                <a:latin typeface="Arial"/>
                <a:cs typeface="Arial"/>
              </a:rPr>
              <a:t>Medications can </a:t>
            </a:r>
            <a:r>
              <a:rPr lang="en-US" sz="5400" dirty="0">
                <a:solidFill>
                  <a:schemeClr val="accent4"/>
                </a:solidFill>
                <a:latin typeface="Arial"/>
                <a:cs typeface="Arial"/>
              </a:rPr>
              <a:t>h</a:t>
            </a:r>
            <a:r>
              <a:rPr lang="en-US" sz="5400" dirty="0" smtClean="0">
                <a:solidFill>
                  <a:schemeClr val="accent4"/>
                </a:solidFill>
                <a:latin typeface="Arial"/>
                <a:cs typeface="Arial"/>
              </a:rPr>
              <a:t>elp us…</a:t>
            </a:r>
            <a:endParaRPr lang="en-US" sz="5400" dirty="0">
              <a:solidFill>
                <a:schemeClr val="accent4"/>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3</a:t>
            </a:fld>
            <a:endParaRPr lang="en-US" dirty="0"/>
          </a:p>
        </p:txBody>
      </p:sp>
      <p:pic>
        <p:nvPicPr>
          <p:cNvPr id="3" name="Picture 2" descr="5090_GENRX_MissionVideo_Icons_Pharmacist.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1143000"/>
            <a:ext cx="4248788" cy="4267200"/>
          </a:xfrm>
          <a:prstGeom prst="rect">
            <a:avLst/>
          </a:prstGeom>
        </p:spPr>
      </p:pic>
    </p:spTree>
    <p:custDataLst>
      <p:tags r:id="rId1"/>
    </p:custDataLst>
    <p:extLst>
      <p:ext uri="{BB962C8B-B14F-4D97-AF65-F5344CB8AC3E}">
        <p14:creationId xmlns:p14="http://schemas.microsoft.com/office/powerpoint/2010/main" val="4243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5800" y="1606232"/>
            <a:ext cx="4267200" cy="3352800"/>
          </a:xfrm>
        </p:spPr>
        <p:txBody>
          <a:bodyPr>
            <a:normAutofit/>
          </a:bodyPr>
          <a:lstStyle/>
          <a:p>
            <a:r>
              <a:rPr lang="en-US" sz="4800" dirty="0" smtClean="0">
                <a:solidFill>
                  <a:srgbClr val="48BBC9"/>
                </a:solidFill>
                <a:latin typeface="Arial"/>
                <a:cs typeface="Arial"/>
              </a:rPr>
              <a:t>…when used as directed by a healthcare professional</a:t>
            </a:r>
            <a:endParaRPr lang="en-US" sz="4800" dirty="0">
              <a:solidFill>
                <a:srgbClr val="48BBC9"/>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4</a:t>
            </a:fld>
            <a:endParaRPr lang="en-US" dirty="0"/>
          </a:p>
        </p:txBody>
      </p:sp>
      <p:pic>
        <p:nvPicPr>
          <p:cNvPr id="5" name="Picture 4" descr="5090_GENRX_MissionVideo_Icons_PillBottleSafety.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96820" y="1066800"/>
            <a:ext cx="3713780" cy="4394200"/>
          </a:xfrm>
          <a:prstGeom prst="rect">
            <a:avLst/>
          </a:prstGeom>
        </p:spPr>
      </p:pic>
    </p:spTree>
    <p:custDataLst>
      <p:tags r:id="rId1"/>
    </p:custDataLst>
    <p:extLst>
      <p:ext uri="{BB962C8B-B14F-4D97-AF65-F5344CB8AC3E}">
        <p14:creationId xmlns:p14="http://schemas.microsoft.com/office/powerpoint/2010/main" val="485917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1143000"/>
          </a:xfrm>
        </p:spPr>
        <p:txBody>
          <a:bodyPr>
            <a:noAutofit/>
          </a:bodyPr>
          <a:lstStyle/>
          <a:p>
            <a:r>
              <a:rPr lang="en-US" sz="4800" dirty="0" smtClean="0">
                <a:solidFill>
                  <a:schemeClr val="accent4"/>
                </a:solidFill>
                <a:latin typeface="Arial"/>
                <a:cs typeface="Arial"/>
              </a:rPr>
              <a:t>Which scenario depicts prescription drug misuse?</a:t>
            </a:r>
            <a:endParaRPr lang="en-US" sz="4800" dirty="0">
              <a:solidFill>
                <a:schemeClr val="accent4"/>
              </a:solidFill>
              <a:latin typeface="Arial"/>
              <a:cs typeface="Arial"/>
            </a:endParaRPr>
          </a:p>
        </p:txBody>
      </p:sp>
      <p:sp>
        <p:nvSpPr>
          <p:cNvPr id="13" name="Slide Number Placeholder 12"/>
          <p:cNvSpPr>
            <a:spLocks noGrp="1"/>
          </p:cNvSpPr>
          <p:nvPr>
            <p:ph type="sldNum" sz="quarter" idx="12"/>
          </p:nvPr>
        </p:nvSpPr>
        <p:spPr/>
        <p:txBody>
          <a:bodyPr/>
          <a:lstStyle/>
          <a:p>
            <a:fld id="{BCC0D97C-CD89-48ED-9F5E-C6CF0112A9FA}" type="slidenum">
              <a:rPr lang="en-US" smtClean="0"/>
              <a:t>5</a:t>
            </a:fld>
            <a:endParaRPr lang="en-US" dirty="0"/>
          </a:p>
        </p:txBody>
      </p:sp>
      <p:cxnSp>
        <p:nvCxnSpPr>
          <p:cNvPr id="14" name="Straight Connector 13"/>
          <p:cNvCxnSpPr/>
          <p:nvPr/>
        </p:nvCxnSpPr>
        <p:spPr>
          <a:xfrm>
            <a:off x="6019800" y="2590800"/>
            <a:ext cx="0" cy="266700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 name="Picture 1" descr="5090_GENRX_MissionVideo_Icons_PIllBottleWin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7000" y="2766145"/>
            <a:ext cx="1804397" cy="2279023"/>
          </a:xfrm>
          <a:prstGeom prst="rect">
            <a:avLst/>
          </a:prstGeom>
        </p:spPr>
      </p:pic>
      <p:cxnSp>
        <p:nvCxnSpPr>
          <p:cNvPr id="9" name="Straight Connector 8"/>
          <p:cNvCxnSpPr/>
          <p:nvPr/>
        </p:nvCxnSpPr>
        <p:spPr>
          <a:xfrm>
            <a:off x="2971800" y="2590800"/>
            <a:ext cx="0" cy="2667000"/>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59020" y="2781300"/>
            <a:ext cx="2286000" cy="2286000"/>
          </a:xfrm>
          <a:prstGeom prst="rect">
            <a:avLst/>
          </a:prstGeom>
        </p:spPr>
      </p:pic>
      <p:pic>
        <p:nvPicPr>
          <p:cNvPr id="10" name="Picture 9"/>
          <p:cNvPicPr>
            <a:picLocks noChangeAspect="1"/>
          </p:cNvPicPr>
          <p:nvPr/>
        </p:nvPicPr>
        <p:blipFill>
          <a:blip r:embed="rId6"/>
          <a:stretch>
            <a:fillRect/>
          </a:stretch>
        </p:blipFill>
        <p:spPr>
          <a:xfrm>
            <a:off x="609600" y="3336099"/>
            <a:ext cx="2034314" cy="1176402"/>
          </a:xfrm>
          <a:prstGeom prst="rect">
            <a:avLst/>
          </a:prstGeom>
        </p:spPr>
      </p:pic>
    </p:spTree>
    <p:custDataLst>
      <p:tags r:id="rId1"/>
    </p:custDataLst>
    <p:extLst>
      <p:ext uri="{BB962C8B-B14F-4D97-AF65-F5344CB8AC3E}">
        <p14:creationId xmlns:p14="http://schemas.microsoft.com/office/powerpoint/2010/main" val="36321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228600"/>
            <a:ext cx="8229600" cy="1143000"/>
          </a:xfrm>
        </p:spPr>
        <p:txBody>
          <a:bodyPr>
            <a:normAutofit/>
          </a:bodyPr>
          <a:lstStyle/>
          <a:p>
            <a:pPr algn="l"/>
            <a:r>
              <a:rPr lang="en-US" sz="4800" dirty="0" smtClean="0">
                <a:solidFill>
                  <a:schemeClr val="accent4"/>
                </a:solidFill>
                <a:latin typeface="Arial"/>
                <a:cs typeface="Arial"/>
              </a:rPr>
              <a:t>Misusing medications is:</a:t>
            </a:r>
            <a:endParaRPr lang="en-US" sz="4800" dirty="0">
              <a:solidFill>
                <a:schemeClr val="accent4"/>
              </a:solidFill>
              <a:latin typeface="Arial"/>
              <a:cs typeface="Arial"/>
            </a:endParaRPr>
          </a:p>
        </p:txBody>
      </p:sp>
      <p:sp>
        <p:nvSpPr>
          <p:cNvPr id="7" name="Content Placeholder 6"/>
          <p:cNvSpPr>
            <a:spLocks noGrp="1"/>
          </p:cNvSpPr>
          <p:nvPr>
            <p:ph idx="1"/>
          </p:nvPr>
        </p:nvSpPr>
        <p:spPr>
          <a:xfrm>
            <a:off x="381000" y="1676400"/>
            <a:ext cx="8001000" cy="3352800"/>
          </a:xfrm>
        </p:spPr>
        <p:txBody>
          <a:bodyPr>
            <a:normAutofit/>
          </a:bodyPr>
          <a:lstStyle/>
          <a:p>
            <a:pPr marL="514350" indent="-514350">
              <a:buFont typeface="+mj-lt"/>
              <a:buAutoNum type="arabicPeriod"/>
            </a:pPr>
            <a:r>
              <a:rPr lang="en-US" sz="2800" dirty="0" smtClean="0">
                <a:solidFill>
                  <a:schemeClr val="tx1">
                    <a:lumMod val="65000"/>
                    <a:lumOff val="35000"/>
                  </a:schemeClr>
                </a:solidFill>
                <a:latin typeface="Arial"/>
                <a:cs typeface="Arial"/>
              </a:rPr>
              <a:t>Taking more than prescribed</a:t>
            </a:r>
          </a:p>
          <a:p>
            <a:pPr marL="514350" indent="-514350">
              <a:lnSpc>
                <a:spcPct val="50000"/>
              </a:lnSpc>
              <a:buFont typeface="+mj-lt"/>
              <a:buAutoNum type="arabicPeriod"/>
            </a:pPr>
            <a:endParaRPr lang="en-US" sz="2800" dirty="0" smtClean="0">
              <a:solidFill>
                <a:schemeClr val="tx1">
                  <a:lumMod val="65000"/>
                  <a:lumOff val="35000"/>
                </a:schemeClr>
              </a:solidFill>
              <a:latin typeface="Arial"/>
              <a:cs typeface="Arial"/>
            </a:endParaRPr>
          </a:p>
          <a:p>
            <a:pPr marL="514350" indent="-514350">
              <a:buFont typeface="+mj-lt"/>
              <a:buAutoNum type="arabicPeriod"/>
            </a:pPr>
            <a:r>
              <a:rPr lang="en-US" sz="2800" dirty="0" smtClean="0">
                <a:solidFill>
                  <a:schemeClr val="tx1">
                    <a:lumMod val="65000"/>
                    <a:lumOff val="35000"/>
                  </a:schemeClr>
                </a:solidFill>
                <a:latin typeface="Arial"/>
                <a:cs typeface="Arial"/>
              </a:rPr>
              <a:t>Taking medication for a reason different than prescribed</a:t>
            </a:r>
          </a:p>
          <a:p>
            <a:pPr marL="514350" indent="-514350">
              <a:lnSpc>
                <a:spcPct val="50000"/>
              </a:lnSpc>
              <a:buFont typeface="+mj-lt"/>
              <a:buAutoNum type="arabicPeriod"/>
            </a:pPr>
            <a:endParaRPr lang="en-US" sz="2800" dirty="0" smtClean="0">
              <a:solidFill>
                <a:schemeClr val="tx1">
                  <a:lumMod val="65000"/>
                  <a:lumOff val="35000"/>
                </a:schemeClr>
              </a:solidFill>
              <a:latin typeface="Arial"/>
              <a:cs typeface="Arial"/>
            </a:endParaRPr>
          </a:p>
          <a:p>
            <a:pPr marL="514350" indent="-514350">
              <a:buFont typeface="+mj-lt"/>
              <a:buAutoNum type="arabicPeriod"/>
            </a:pPr>
            <a:r>
              <a:rPr lang="en-US" sz="2800" dirty="0">
                <a:solidFill>
                  <a:schemeClr val="tx1">
                    <a:lumMod val="65000"/>
                    <a:lumOff val="35000"/>
                  </a:schemeClr>
                </a:solidFill>
                <a:latin typeface="Arial"/>
                <a:cs typeface="Arial"/>
              </a:rPr>
              <a:t>S</a:t>
            </a:r>
            <a:r>
              <a:rPr lang="en-US" sz="2800" dirty="0" smtClean="0">
                <a:solidFill>
                  <a:schemeClr val="tx1">
                    <a:lumMod val="65000"/>
                    <a:lumOff val="35000"/>
                  </a:schemeClr>
                </a:solidFill>
                <a:latin typeface="Arial"/>
                <a:cs typeface="Arial"/>
              </a:rPr>
              <a:t>haring or taking someone else’s medication</a:t>
            </a:r>
            <a:endParaRPr lang="en-US" sz="2800" dirty="0">
              <a:solidFill>
                <a:schemeClr val="tx1">
                  <a:lumMod val="65000"/>
                  <a:lumOff val="35000"/>
                </a:schemeClr>
              </a:solidFill>
              <a:latin typeface="Arial"/>
              <a:cs typeface="Arial"/>
            </a:endParaRPr>
          </a:p>
        </p:txBody>
      </p:sp>
      <p:sp>
        <p:nvSpPr>
          <p:cNvPr id="10" name="Slide Number Placeholder 9"/>
          <p:cNvSpPr>
            <a:spLocks noGrp="1"/>
          </p:cNvSpPr>
          <p:nvPr>
            <p:ph type="sldNum" sz="quarter" idx="12"/>
          </p:nvPr>
        </p:nvSpPr>
        <p:spPr/>
        <p:txBody>
          <a:bodyPr/>
          <a:lstStyle/>
          <a:p>
            <a:fld id="{BCC0D97C-CD89-48ED-9F5E-C6CF0112A9FA}" type="slidenum">
              <a:rPr lang="en-US" smtClean="0"/>
              <a:t>6</a:t>
            </a:fld>
            <a:endParaRPr lang="en-US" dirty="0"/>
          </a:p>
        </p:txBody>
      </p:sp>
      <p:sp>
        <p:nvSpPr>
          <p:cNvPr id="9" name="TextBox 8"/>
          <p:cNvSpPr txBox="1"/>
          <p:nvPr/>
        </p:nvSpPr>
        <p:spPr>
          <a:xfrm>
            <a:off x="381000" y="4687669"/>
            <a:ext cx="5713560" cy="646331"/>
          </a:xfrm>
          <a:prstGeom prst="rect">
            <a:avLst/>
          </a:prstGeom>
          <a:noFill/>
        </p:spPr>
        <p:txBody>
          <a:bodyPr wrap="none" rtlCol="0">
            <a:spAutoFit/>
          </a:bodyPr>
          <a:lstStyle/>
          <a:p>
            <a:r>
              <a:rPr lang="en-US" sz="3600" i="1" dirty="0" smtClean="0">
                <a:solidFill>
                  <a:schemeClr val="accent3"/>
                </a:solidFill>
                <a:latin typeface="Arial"/>
                <a:cs typeface="Arial"/>
              </a:rPr>
              <a:t>Regardless of intentions…</a:t>
            </a:r>
            <a:endParaRPr lang="en-US" sz="3600" i="1" dirty="0">
              <a:solidFill>
                <a:schemeClr val="accent3"/>
              </a:solidFill>
              <a:latin typeface="Arial"/>
              <a:cs typeface="Arial"/>
            </a:endParaRPr>
          </a:p>
        </p:txBody>
      </p:sp>
      <p:cxnSp>
        <p:nvCxnSpPr>
          <p:cNvPr id="8" name="Straight Connector 7"/>
          <p:cNvCxnSpPr/>
          <p:nvPr/>
        </p:nvCxnSpPr>
        <p:spPr>
          <a:xfrm>
            <a:off x="381000" y="1219200"/>
            <a:ext cx="8222762" cy="2325"/>
          </a:xfrm>
          <a:prstGeom prst="line">
            <a:avLst/>
          </a:prstGeom>
          <a:ln w="12700" cap="flat" cmpd="sng" algn="ctr">
            <a:solidFill>
              <a:schemeClr val="tx2"/>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994793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685800" y="304800"/>
            <a:ext cx="7696200" cy="1765300"/>
          </a:xfrm>
        </p:spPr>
        <p:txBody>
          <a:bodyPr>
            <a:normAutofit/>
          </a:bodyPr>
          <a:lstStyle/>
          <a:p>
            <a:pPr algn="ctr"/>
            <a:r>
              <a:rPr lang="en-US" sz="4800" dirty="0" smtClean="0">
                <a:solidFill>
                  <a:schemeClr val="tx2"/>
                </a:solidFill>
                <a:latin typeface="Arial"/>
                <a:cs typeface="Arial"/>
              </a:rPr>
              <a:t>Prescription drug </a:t>
            </a:r>
            <a:r>
              <a:rPr lang="en-US" sz="4800" dirty="0">
                <a:solidFill>
                  <a:schemeClr val="tx2"/>
                </a:solidFill>
                <a:latin typeface="Arial"/>
                <a:cs typeface="Arial"/>
              </a:rPr>
              <a:t>m</a:t>
            </a:r>
            <a:r>
              <a:rPr lang="en-US" sz="4800" dirty="0" smtClean="0">
                <a:solidFill>
                  <a:schemeClr val="tx2"/>
                </a:solidFill>
                <a:latin typeface="Arial"/>
                <a:cs typeface="Arial"/>
              </a:rPr>
              <a:t>isuse </a:t>
            </a:r>
            <a:br>
              <a:rPr lang="en-US" sz="4800" dirty="0" smtClean="0">
                <a:solidFill>
                  <a:schemeClr val="tx2"/>
                </a:solidFill>
                <a:latin typeface="Arial"/>
                <a:cs typeface="Arial"/>
              </a:rPr>
            </a:br>
            <a:r>
              <a:rPr lang="en-US" sz="4800" dirty="0" smtClean="0">
                <a:solidFill>
                  <a:schemeClr val="tx2"/>
                </a:solidFill>
                <a:latin typeface="Arial"/>
                <a:cs typeface="Arial"/>
              </a:rPr>
              <a:t>is a </a:t>
            </a:r>
            <a:r>
              <a:rPr lang="en-US" sz="4800" b="1" dirty="0">
                <a:solidFill>
                  <a:schemeClr val="accent3"/>
                </a:solidFill>
                <a:latin typeface="Arial"/>
                <a:cs typeface="Arial"/>
              </a:rPr>
              <a:t>n</a:t>
            </a:r>
            <a:r>
              <a:rPr lang="en-US" sz="4800" b="1" dirty="0" smtClean="0">
                <a:solidFill>
                  <a:schemeClr val="accent3"/>
                </a:solidFill>
                <a:latin typeface="Arial"/>
                <a:cs typeface="Arial"/>
              </a:rPr>
              <a:t>ational </a:t>
            </a:r>
            <a:r>
              <a:rPr lang="en-US" sz="4800" b="1" dirty="0">
                <a:solidFill>
                  <a:schemeClr val="accent3"/>
                </a:solidFill>
                <a:latin typeface="Arial"/>
                <a:cs typeface="Arial"/>
              </a:rPr>
              <a:t>e</a:t>
            </a:r>
            <a:r>
              <a:rPr lang="en-US" sz="4800" b="1" dirty="0" smtClean="0">
                <a:solidFill>
                  <a:schemeClr val="accent3"/>
                </a:solidFill>
                <a:latin typeface="Arial"/>
                <a:cs typeface="Arial"/>
              </a:rPr>
              <a:t>pidemic</a:t>
            </a:r>
            <a:endParaRPr lang="en-US" sz="4800" b="1" dirty="0">
              <a:solidFill>
                <a:schemeClr val="accent3"/>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7</a:t>
            </a:fld>
            <a:endParaRPr lang="en-US" dirty="0"/>
          </a:p>
        </p:txBody>
      </p:sp>
      <p:pic>
        <p:nvPicPr>
          <p:cNvPr id="3" name="Picture 2" descr="5090_GENRX_MissionVideo_Icons_USAPeople.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9895" y="1906531"/>
            <a:ext cx="5677705" cy="3884669"/>
          </a:xfrm>
          <a:prstGeom prst="rect">
            <a:avLst/>
          </a:prstGeom>
        </p:spPr>
      </p:pic>
    </p:spTree>
    <p:custDataLst>
      <p:tags r:id="rId1"/>
    </p:custDataLst>
    <p:extLst>
      <p:ext uri="{BB962C8B-B14F-4D97-AF65-F5344CB8AC3E}">
        <p14:creationId xmlns:p14="http://schemas.microsoft.com/office/powerpoint/2010/main" val="22946702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457200" y="1435100"/>
            <a:ext cx="4267200" cy="4691063"/>
          </a:xfrm>
        </p:spPr>
        <p:txBody>
          <a:bodyPr>
            <a:normAutofit/>
          </a:bodyPr>
          <a:lstStyle/>
          <a:p>
            <a:r>
              <a:rPr lang="en-US" sz="6000" dirty="0" smtClean="0">
                <a:solidFill>
                  <a:schemeClr val="accent4"/>
                </a:solidFill>
                <a:latin typeface="Arial"/>
                <a:cs typeface="Arial"/>
              </a:rPr>
              <a:t>This epidemic </a:t>
            </a:r>
            <a:r>
              <a:rPr lang="en-US" sz="6000" dirty="0">
                <a:solidFill>
                  <a:schemeClr val="accent4"/>
                </a:solidFill>
                <a:latin typeface="Arial"/>
                <a:cs typeface="Arial"/>
              </a:rPr>
              <a:t>a</a:t>
            </a:r>
            <a:r>
              <a:rPr lang="en-US" sz="6000" dirty="0" smtClean="0">
                <a:solidFill>
                  <a:schemeClr val="accent4"/>
                </a:solidFill>
                <a:latin typeface="Arial"/>
                <a:cs typeface="Arial"/>
              </a:rPr>
              <a:t>ffects          all of us</a:t>
            </a:r>
            <a:endParaRPr lang="en-US" sz="6000" dirty="0">
              <a:solidFill>
                <a:schemeClr val="accent4"/>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8</a:t>
            </a:fld>
            <a:endParaRPr lang="en-US" dirty="0"/>
          </a:p>
        </p:txBody>
      </p:sp>
      <p:pic>
        <p:nvPicPr>
          <p:cNvPr id="3" name="Picture 2" descr="5090_GENRX_MissionVideo_Icons_EveryoneRisk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8514" y="878495"/>
            <a:ext cx="5098286" cy="4684105"/>
          </a:xfrm>
          <a:prstGeom prst="rect">
            <a:avLst/>
          </a:prstGeom>
        </p:spPr>
      </p:pic>
    </p:spTree>
    <p:custDataLst>
      <p:tags r:id="rId1"/>
    </p:custDataLst>
    <p:extLst>
      <p:ext uri="{BB962C8B-B14F-4D97-AF65-F5344CB8AC3E}">
        <p14:creationId xmlns:p14="http://schemas.microsoft.com/office/powerpoint/2010/main" val="25784161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ord cloud2.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4459" y="1711234"/>
            <a:ext cx="5704541" cy="4156166"/>
          </a:xfrm>
          <a:prstGeom prst="rect">
            <a:avLst/>
          </a:prstGeom>
        </p:spPr>
      </p:pic>
      <p:sp>
        <p:nvSpPr>
          <p:cNvPr id="5" name="Title 4"/>
          <p:cNvSpPr>
            <a:spLocks noGrp="1"/>
          </p:cNvSpPr>
          <p:nvPr>
            <p:ph type="title"/>
          </p:nvPr>
        </p:nvSpPr>
        <p:spPr>
          <a:xfrm>
            <a:off x="457200" y="304800"/>
            <a:ext cx="8229600" cy="1143000"/>
          </a:xfrm>
        </p:spPr>
        <p:txBody>
          <a:bodyPr>
            <a:noAutofit/>
          </a:bodyPr>
          <a:lstStyle/>
          <a:p>
            <a:r>
              <a:rPr lang="en-US" dirty="0" smtClean="0">
                <a:solidFill>
                  <a:schemeClr val="tx2"/>
                </a:solidFill>
                <a:latin typeface="Arial"/>
                <a:cs typeface="Arial"/>
              </a:rPr>
              <a:t>Several factors fuel the         misuse of prescription drugs:</a:t>
            </a:r>
            <a:endParaRPr lang="en-US" dirty="0">
              <a:solidFill>
                <a:schemeClr val="tx2"/>
              </a:solidFill>
              <a:latin typeface="Arial"/>
              <a:cs typeface="Arial"/>
            </a:endParaRPr>
          </a:p>
        </p:txBody>
      </p:sp>
      <p:sp>
        <p:nvSpPr>
          <p:cNvPr id="2" name="Slide Number Placeholder 1"/>
          <p:cNvSpPr>
            <a:spLocks noGrp="1"/>
          </p:cNvSpPr>
          <p:nvPr>
            <p:ph type="sldNum" sz="quarter" idx="12"/>
          </p:nvPr>
        </p:nvSpPr>
        <p:spPr/>
        <p:txBody>
          <a:bodyPr/>
          <a:lstStyle/>
          <a:p>
            <a:fld id="{BCC0D97C-CD89-48ED-9F5E-C6CF0112A9FA}" type="slidenum">
              <a:rPr lang="en-US" smtClean="0"/>
              <a:t>9</a:t>
            </a:fld>
            <a:endParaRPr lang="en-US" dirty="0"/>
          </a:p>
        </p:txBody>
      </p:sp>
    </p:spTree>
    <p:custDataLst>
      <p:tags r:id="rId1"/>
    </p:custDataLst>
    <p:extLst>
      <p:ext uri="{BB962C8B-B14F-4D97-AF65-F5344CB8AC3E}">
        <p14:creationId xmlns:p14="http://schemas.microsoft.com/office/powerpoint/2010/main" val="255013499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3"/>
  <p:tag name="ARTICULATE_DESIGN_ID_OFFICE THEME" val="5hiY0iYa"/>
  <p:tag name="ARTICULATE_DESIGN_ID_CUSTOM DESIGN" val="CVKzKKRC"/>
  <p:tag name="ARTICULATE_DESIGN_ID_2_OFFICE THEME" val="mVXHCvVv"/>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Gen Rx colors">
      <a:dk1>
        <a:srgbClr val="000000"/>
      </a:dk1>
      <a:lt1>
        <a:sysClr val="window" lastClr="FFFFFF"/>
      </a:lt1>
      <a:dk2>
        <a:srgbClr val="3F6378"/>
      </a:dk2>
      <a:lt2>
        <a:srgbClr val="EEECE1"/>
      </a:lt2>
      <a:accent1>
        <a:srgbClr val="9ACD78"/>
      </a:accent1>
      <a:accent2>
        <a:srgbClr val="A8A8AA"/>
      </a:accent2>
      <a:accent3>
        <a:srgbClr val="F9A346"/>
      </a:accent3>
      <a:accent4>
        <a:srgbClr val="48BBC9"/>
      </a:accent4>
      <a:accent5>
        <a:srgbClr val="FFFFFF"/>
      </a:accent5>
      <a:accent6>
        <a:srgbClr val="FFFFFF"/>
      </a:accent6>
      <a:hlink>
        <a:srgbClr val="0000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Gen Rx colors">
      <a:dk1>
        <a:srgbClr val="000000"/>
      </a:dk1>
      <a:lt1>
        <a:sysClr val="window" lastClr="FFFFFF"/>
      </a:lt1>
      <a:dk2>
        <a:srgbClr val="3F6378"/>
      </a:dk2>
      <a:lt2>
        <a:srgbClr val="EEECE1"/>
      </a:lt2>
      <a:accent1>
        <a:srgbClr val="9ACD78"/>
      </a:accent1>
      <a:accent2>
        <a:srgbClr val="A8A8AA"/>
      </a:accent2>
      <a:accent3>
        <a:srgbClr val="F9A346"/>
      </a:accent3>
      <a:accent4>
        <a:srgbClr val="48BBC9"/>
      </a:accent4>
      <a:accent5>
        <a:srgbClr val="FFFFFF"/>
      </a:accent5>
      <a:accent6>
        <a:srgbClr val="FFFFFF"/>
      </a:accent6>
      <a:hlink>
        <a:srgbClr val="0000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Gen Rx colors">
      <a:dk1>
        <a:srgbClr val="000000"/>
      </a:dk1>
      <a:lt1>
        <a:sysClr val="window" lastClr="FFFFFF"/>
      </a:lt1>
      <a:dk2>
        <a:srgbClr val="3F6378"/>
      </a:dk2>
      <a:lt2>
        <a:srgbClr val="EEECE1"/>
      </a:lt2>
      <a:accent1>
        <a:srgbClr val="9ACD78"/>
      </a:accent1>
      <a:accent2>
        <a:srgbClr val="A8A8AA"/>
      </a:accent2>
      <a:accent3>
        <a:srgbClr val="F9A346"/>
      </a:accent3>
      <a:accent4>
        <a:srgbClr val="48BBC9"/>
      </a:accent4>
      <a:accent5>
        <a:srgbClr val="FFFFFF"/>
      </a:accent5>
      <a:accent6>
        <a:srgbClr val="FFFFFF"/>
      </a:accent6>
      <a:hlink>
        <a:srgbClr val="0000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6489</TotalTime>
  <Words>4520</Words>
  <Application>Microsoft Office PowerPoint</Application>
  <PresentationFormat>On-screen Show (4:3)</PresentationFormat>
  <Paragraphs>327</Paragraphs>
  <Slides>23</Slides>
  <Notes>23</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23</vt:i4>
      </vt:variant>
    </vt:vector>
  </HeadingPairs>
  <TitlesOfParts>
    <vt:vector size="29" baseType="lpstr">
      <vt:lpstr>ＭＳ Ｐゴシック</vt:lpstr>
      <vt:lpstr>Arial</vt:lpstr>
      <vt:lpstr>Calibri</vt:lpstr>
      <vt:lpstr>Office Theme</vt:lpstr>
      <vt:lpstr>Custom Design</vt:lpstr>
      <vt:lpstr>2_Office Theme</vt:lpstr>
      <vt:lpstr>PowerPoint Presentation</vt:lpstr>
      <vt:lpstr>Program Outline</vt:lpstr>
      <vt:lpstr>PowerPoint Presentation</vt:lpstr>
      <vt:lpstr>PowerPoint Presentation</vt:lpstr>
      <vt:lpstr>Which scenario depicts prescription drug misuse?</vt:lpstr>
      <vt:lpstr>Misusing medications is:</vt:lpstr>
      <vt:lpstr>PowerPoint Presentation</vt:lpstr>
      <vt:lpstr>PowerPoint Presentation</vt:lpstr>
      <vt:lpstr>Several factors fuel the         misuse of prescription drugs:</vt:lpstr>
      <vt:lpstr>Most commonly misused medication classes</vt:lpstr>
      <vt:lpstr>PowerPoint Presentation</vt:lpstr>
      <vt:lpstr>PowerPoint Presentation</vt:lpstr>
      <vt:lpstr>Take action in a suspected overdose situation:</vt:lpstr>
      <vt:lpstr>PowerPoint Presentation</vt:lpstr>
      <vt:lpstr>Safe Medication Practices to Follow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 Medication Practices for Life</dc:title>
  <dc:creator>Administrator</dc:creator>
  <cp:lastModifiedBy>Keeler, Emily A.</cp:lastModifiedBy>
  <cp:revision>280</cp:revision>
  <cp:lastPrinted>2015-11-04T15:56:14Z</cp:lastPrinted>
  <dcterms:created xsi:type="dcterms:W3CDTF">2015-08-13T16:24:26Z</dcterms:created>
  <dcterms:modified xsi:type="dcterms:W3CDTF">2020-07-17T15:13:01Z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0C75D445-0D84-4F1C-B158-963F97156291</vt:lpwstr>
  </property>
  <property fmtid="{D5CDD505-2E9C-101B-9397-08002B2CF9AE}" pid="3" name="ArticulatePath">
    <vt:lpwstr>Generation-Rx_Adult-Slides_updates 8.29.19</vt:lpwstr>
  </property>
</Properties>
</file>